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0" r:id="rId2"/>
    <p:sldMasterId id="2147483744" r:id="rId3"/>
    <p:sldMasterId id="2147483798" r:id="rId4"/>
  </p:sldMasterIdLst>
  <p:notesMasterIdLst>
    <p:notesMasterId r:id="rId13"/>
  </p:notesMasterIdLst>
  <p:handoutMasterIdLst>
    <p:handoutMasterId r:id="rId14"/>
  </p:handoutMasterIdLst>
  <p:sldIdLst>
    <p:sldId id="259" r:id="rId5"/>
    <p:sldId id="495" r:id="rId6"/>
    <p:sldId id="496" r:id="rId7"/>
    <p:sldId id="463" r:id="rId8"/>
    <p:sldId id="491" r:id="rId9"/>
    <p:sldId id="492" r:id="rId10"/>
    <p:sldId id="499" r:id="rId11"/>
    <p:sldId id="427" r:id="rId1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essalem" initials="a" lastIdx="6" clrIdx="0">
    <p:extLst>
      <p:ext uri="{19B8F6BF-5375-455C-9EA6-DF929625EA0E}">
        <p15:presenceInfo xmlns:p15="http://schemas.microsoft.com/office/powerpoint/2012/main" userId="S-1-5-21-2125205520-1435969219-619646970-2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438"/>
    <a:srgbClr val="931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05" autoAdjust="0"/>
    <p:restoredTop sz="88721" autoAdjust="0"/>
  </p:normalViewPr>
  <p:slideViewPr>
    <p:cSldViewPr>
      <p:cViewPr varScale="1">
        <p:scale>
          <a:sx n="102" d="100"/>
          <a:sy n="10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227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BAD21825-0B7C-4B34-A005-90A62DA9F9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227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F97D77BF-A21D-4B45-BF8B-AB30A400E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2-02-01T07:40:37.6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4568 18856 0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7B1A2542-52C8-402D-9916-6F2DA75DDF0B}" type="datetimeFigureOut">
              <a:rPr kumimoji="1" lang="ja-JP" altLang="en-US" smtClean="0"/>
              <a:pPr/>
              <a:t>2022/2/9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44E42F83-FA1A-4A1E-BC89-D8D6C139F5E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973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63 million MSMEs, but only 5% have access to finance, which seem to be those of Medium size enterprises. Therefore,</a:t>
            </a:r>
            <a:r>
              <a:rPr lang="en-US" baseline="0" dirty="0" smtClean="0"/>
              <a:t> perhaps, should narrow the focus of end users to be Medium sized enterprises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42F83-FA1A-4A1E-BC89-D8D6C139F5ED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57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42F83-FA1A-4A1E-BC89-D8D6C139F5ED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372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42F83-FA1A-4A1E-BC89-D8D6C139F5ED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40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2712"/>
          </a:xfrm>
          <a:prstGeom prst="rect">
            <a:avLst/>
          </a:prstGeom>
        </p:spPr>
      </p:pic>
      <p:pic>
        <p:nvPicPr>
          <p:cNvPr id="5" name="Picture 2" descr="Z:\PMO\Outreach\ガイドライン\ppt\NEWPPTITEM\IGESLOGO3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98" y="5590645"/>
            <a:ext cx="1697037" cy="95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 userDrawn="1"/>
        </p:nvCxnSpPr>
        <p:spPr>
          <a:xfrm>
            <a:off x="0" y="2420888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05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0"/>
          </p:nvPr>
        </p:nvSpPr>
        <p:spPr>
          <a:xfrm>
            <a:off x="8423920" y="6624736"/>
            <a:ext cx="720080" cy="2606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12691E-E4AD-489E-A37C-6EB3CB6F20D4}" type="slidenum">
              <a:rPr kumimoji="0" lang="en-US" smtClean="0">
                <a:solidFill>
                  <a:srgbClr val="000000"/>
                </a:solidFill>
              </a:rPr>
              <a:pPr/>
              <a:t>‹#›</a:t>
            </a:fld>
            <a:endParaRPr kumimoji="0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2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latin typeface="Calibri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>
          <a:xfrm>
            <a:off x="8423920" y="6624736"/>
            <a:ext cx="720080" cy="26064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FD12691E-E4AD-489E-A37C-6EB3CB6F20D4}" type="slidenum">
              <a:rPr kumimoji="0" lang="en-US" smtClean="0">
                <a:solidFill>
                  <a:srgbClr val="000000"/>
                </a:solidFill>
              </a:rPr>
              <a:pPr/>
              <a:t>‹#›</a:t>
            </a:fld>
            <a:endParaRPr kumimoji="0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32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0"/>
          </p:nvPr>
        </p:nvSpPr>
        <p:spPr>
          <a:xfrm>
            <a:off x="8423920" y="6624736"/>
            <a:ext cx="720080" cy="2606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12691E-E4AD-489E-A37C-6EB3CB6F20D4}" type="slidenum">
              <a:rPr kumimoji="0" lang="en-US" smtClean="0">
                <a:solidFill>
                  <a:srgbClr val="000000"/>
                </a:solidFill>
              </a:rPr>
              <a:pPr/>
              <a:t>‹#›</a:t>
            </a:fld>
            <a:endParaRPr kumimoji="0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04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>
          <a:xfrm>
            <a:off x="8423920" y="6624736"/>
            <a:ext cx="720080" cy="2606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12691E-E4AD-489E-A37C-6EB3CB6F20D4}" type="slidenum">
              <a:rPr kumimoji="0" lang="en-US" smtClean="0">
                <a:solidFill>
                  <a:srgbClr val="000000"/>
                </a:solidFill>
              </a:rPr>
              <a:pPr/>
              <a:t>‹#›</a:t>
            </a:fld>
            <a:endParaRPr kumimoji="0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>
          <a:xfrm>
            <a:off x="8423920" y="6624736"/>
            <a:ext cx="720080" cy="2606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12691E-E4AD-489E-A37C-6EB3CB6F20D4}" type="slidenum">
              <a:rPr kumimoji="0" lang="en-US" smtClean="0">
                <a:solidFill>
                  <a:srgbClr val="000000"/>
                </a:solidFill>
              </a:rPr>
              <a:pPr/>
              <a:t>‹#›</a:t>
            </a:fld>
            <a:endParaRPr kumimoji="0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52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8423920" y="6624736"/>
            <a:ext cx="720080" cy="2606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12691E-E4AD-489E-A37C-6EB3CB6F20D4}" type="slidenum">
              <a:rPr kumimoji="0" lang="en-US" smtClean="0">
                <a:solidFill>
                  <a:srgbClr val="000000"/>
                </a:solidFill>
              </a:rPr>
              <a:pPr/>
              <a:t>‹#›</a:t>
            </a:fld>
            <a:endParaRPr kumimoji="0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0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9850" y="1008063"/>
            <a:ext cx="2114550" cy="530066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" y="1008063"/>
            <a:ext cx="6191250" cy="530066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8423920" y="6624736"/>
            <a:ext cx="720080" cy="2606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12691E-E4AD-489E-A37C-6EB3CB6F20D4}" type="slidenum">
              <a:rPr kumimoji="0" lang="en-US" smtClean="0">
                <a:solidFill>
                  <a:srgbClr val="000000"/>
                </a:solidFill>
              </a:rPr>
              <a:pPr/>
              <a:t>‹#›</a:t>
            </a:fld>
            <a:endParaRPr kumimoji="0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3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iges-logo_200p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3930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51411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iges-logo_200p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3930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79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0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6319440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9" y="6537617"/>
            <a:ext cx="963168" cy="12192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500821"/>
            <a:ext cx="4176464" cy="19551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8604448" y="646007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latin typeface="Segoe UI" panose="020B0502040204020203" pitchFamily="34" charset="0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57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2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12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51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04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68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74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FAFF-3ED7-4DF8-A350-8A03CE259C1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BEBD-4C94-49C9-B905-81852C9FCA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089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2712"/>
          </a:xfrm>
          <a:prstGeom prst="rect">
            <a:avLst/>
          </a:prstGeom>
        </p:spPr>
      </p:pic>
      <p:pic>
        <p:nvPicPr>
          <p:cNvPr id="5" name="Picture 2" descr="Z:\PMO\Outreach\ガイドライン\ppt\NEWPPTITEM\IGESLOGO3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98" y="5590645"/>
            <a:ext cx="1697037" cy="95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 userDrawn="1"/>
        </p:nvCxnSpPr>
        <p:spPr>
          <a:xfrm>
            <a:off x="0" y="2420888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2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6319440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9" y="6537617"/>
            <a:ext cx="963168" cy="12192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500821"/>
            <a:ext cx="4176464" cy="19551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8604448" y="646007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black"/>
                </a:solidFill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black"/>
              </a:solidFill>
              <a:latin typeface="Segoe UI" panose="020B0502040204020203" pitchFamily="34" charset="0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7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2" descr="Z:\PMO\Outreach\ガイドライン\ppt\PPT0408\A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7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whit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2" descr="Z:\PMO\Outreach\ガイドライン\ppt\PPT0408\A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84951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white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white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07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656820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whit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271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653637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prstClr val="white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prstClr val="white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7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61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604448" y="656820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6271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8604448" y="653637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kumimoji="1" lang="ja-JP" altLang="en-US" sz="120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kumimoji="1" lang="ja-JP" altLang="en-US" sz="12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0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47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597D37"/>
          </a:solidFill>
          <a:ln w="9525">
            <a:noFill/>
            <a:miter lim="800000"/>
            <a:headEnd/>
            <a:tailEnd/>
          </a:ln>
          <a:effectLst/>
        </p:spPr>
        <p:txBody>
          <a:bodyPr tIns="0" anchor="ctr"/>
          <a:lstStyle/>
          <a:p>
            <a:pPr marL="101600">
              <a:spcBef>
                <a:spcPct val="0"/>
              </a:spcBef>
              <a:defRPr/>
            </a:pPr>
            <a:r>
              <a:rPr kumimoji="0" lang="en-US" altLang="ja-JP" sz="2800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 pitchFamily="50" charset="-128"/>
              </a:rPr>
              <a:t>Institute for Global Environmental Strategies</a:t>
            </a:r>
            <a:endParaRPr kumimoji="0" lang="en-US" altLang="ja-JP" sz="2800" dirty="0">
              <a:solidFill>
                <a:srgbClr val="FFFFFF"/>
              </a:solidFill>
              <a:latin typeface="Century Gothic" panose="020B0502020202020204" pitchFamily="34" charset="0"/>
              <a:ea typeface="ＭＳ Ｐゴシック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07451"/>
            <a:ext cx="1259632" cy="604297"/>
          </a:xfrm>
          <a:prstGeom prst="rect">
            <a:avLst/>
          </a:prstGeom>
          <a:solidFill>
            <a:srgbClr val="597D37"/>
          </a:solidFill>
        </p:spPr>
      </p:pic>
      <p:sp>
        <p:nvSpPr>
          <p:cNvPr id="2" name="正方形/長方形 1"/>
          <p:cNvSpPr/>
          <p:nvPr userDrawn="1"/>
        </p:nvSpPr>
        <p:spPr bwMode="auto">
          <a:xfrm>
            <a:off x="0" y="6597352"/>
            <a:ext cx="9144000" cy="50405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0" lang="ja-JP" alt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03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504032"/>
            <a:ext cx="8458200" cy="620712"/>
          </a:xfrm>
        </p:spPr>
        <p:txBody>
          <a:bodyPr/>
          <a:lstStyle>
            <a:lvl1pPr algn="ctr">
              <a:defRPr sz="3600">
                <a:latin typeface="Calibri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518457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defRPr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defRPr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defRPr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defRPr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356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>
            <a:normAutofit/>
          </a:bodyPr>
          <a:lstStyle>
            <a:lvl1pPr algn="ctr">
              <a:lnSpc>
                <a:spcPct val="150000"/>
              </a:lnSpc>
              <a:spcAft>
                <a:spcPts val="600"/>
              </a:spcAft>
              <a:defRPr sz="3600" b="1" cap="all">
                <a:latin typeface="Calibri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8423920" y="6624736"/>
            <a:ext cx="720080" cy="26064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FD12691E-E4AD-489E-A37C-6EB3CB6F20D4}" type="slidenum">
              <a:rPr kumimoji="0" lang="en-US" smtClean="0">
                <a:solidFill>
                  <a:srgbClr val="000000"/>
                </a:solidFill>
              </a:rPr>
              <a:pPr/>
              <a:t>‹#›</a:t>
            </a:fld>
            <a:endParaRPr kumimoji="0" lang="en-US" dirty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836712"/>
            <a:ext cx="9144000" cy="79208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0" lang="ja-JP" alt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43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458200" cy="584775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12776"/>
            <a:ext cx="3810000" cy="48959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3810000" cy="48959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386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9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Title here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タイトルはこちら</a:t>
            </a:r>
            <a:endParaRPr lang="ja-JP" altLang="en-US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タイトル プレースホルダー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Presentation Title here</a:t>
            </a:r>
            <a:br>
              <a:rPr kumimoji="1" lang="en-US" altLang="ja-JP" dirty="0" smtClean="0"/>
            </a:br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28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3" r:id="rId2"/>
    <p:sldLayoutId id="2147483684" r:id="rId3"/>
    <p:sldLayoutId id="2147483685" r:id="rId4"/>
    <p:sldLayoutId id="214748368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3600" b="0" kern="1200" baseline="0">
          <a:solidFill>
            <a:srgbClr val="418438"/>
          </a:solidFill>
          <a:latin typeface="Segoe UI Semibold" panose="020B0702040204020203" pitchFamily="34" charset="0"/>
          <a:ea typeface="HGPｺﾞｼｯｸM" panose="020B0600000000000000" pitchFamily="50" charset="-128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12776"/>
            <a:ext cx="77724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ja-JP" dirty="0" smtClean="0"/>
              <a:t>Master text setting</a:t>
            </a:r>
          </a:p>
          <a:p>
            <a:pPr lvl="1"/>
            <a:r>
              <a:rPr lang="en-GB" altLang="ja-JP" dirty="0" smtClean="0"/>
              <a:t>2nd level</a:t>
            </a:r>
          </a:p>
          <a:p>
            <a:pPr lvl="2"/>
            <a:r>
              <a:rPr lang="en-GB" altLang="ja-JP" dirty="0" smtClean="0"/>
              <a:t>3rd level</a:t>
            </a:r>
          </a:p>
          <a:p>
            <a:pPr lvl="3"/>
            <a:r>
              <a:rPr lang="en-GB" altLang="ja-JP" dirty="0" smtClean="0"/>
              <a:t>4th level</a:t>
            </a:r>
          </a:p>
          <a:p>
            <a:pPr lvl="3"/>
            <a:r>
              <a:rPr lang="en-GB" altLang="ja-JP" dirty="0" smtClean="0"/>
              <a:t>5th level</a:t>
            </a:r>
          </a:p>
        </p:txBody>
      </p:sp>
      <p:sp>
        <p:nvSpPr>
          <p:cNvPr id="379924" name="Line 20"/>
          <p:cNvSpPr>
            <a:spLocks noChangeShapeType="1"/>
          </p:cNvSpPr>
          <p:nvPr/>
        </p:nvSpPr>
        <p:spPr bwMode="auto">
          <a:xfrm>
            <a:off x="0" y="1196752"/>
            <a:ext cx="9144000" cy="0"/>
          </a:xfrm>
          <a:prstGeom prst="line">
            <a:avLst/>
          </a:prstGeom>
          <a:noFill/>
          <a:ln w="19050">
            <a:solidFill>
              <a:srgbClr val="638430"/>
            </a:solidFill>
            <a:round/>
            <a:headEnd/>
            <a:tailEnd/>
          </a:ln>
          <a:effectLst/>
        </p:spPr>
        <p:txBody>
          <a:bodyPr wrap="none" anchor="ctr">
            <a:normAutofit fontScale="25000" lnSpcReduction="20000"/>
          </a:bodyPr>
          <a:lstStyle/>
          <a:p>
            <a:pPr>
              <a:defRPr/>
            </a:pPr>
            <a:endParaRPr kumimoji="0" lang="ja-JP" alt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76672"/>
            <a:ext cx="845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ja-JP" smtClean="0"/>
              <a:t>Chapter title</a:t>
            </a:r>
            <a:endParaRPr lang="en-GB" altLang="ja-JP" smtClean="0"/>
          </a:p>
        </p:txBody>
      </p:sp>
      <p:sp>
        <p:nvSpPr>
          <p:cNvPr id="379937" name="Rectangle 33"/>
          <p:cNvSpPr>
            <a:spLocks noChangeArrowheads="1"/>
          </p:cNvSpPr>
          <p:nvPr/>
        </p:nvSpPr>
        <p:spPr bwMode="auto">
          <a:xfrm>
            <a:off x="0" y="0"/>
            <a:ext cx="9144000" cy="349417"/>
          </a:xfrm>
          <a:prstGeom prst="rect">
            <a:avLst/>
          </a:prstGeom>
          <a:solidFill>
            <a:srgbClr val="597D37"/>
          </a:solidFill>
          <a:ln w="9525">
            <a:noFill/>
            <a:miter lim="800000"/>
            <a:headEnd/>
            <a:tailEnd/>
          </a:ln>
          <a:effectLst/>
        </p:spPr>
        <p:txBody>
          <a:bodyPr tIns="0" anchor="ctr">
            <a:normAutofit/>
          </a:bodyPr>
          <a:lstStyle/>
          <a:p>
            <a:pPr marL="101600">
              <a:spcBef>
                <a:spcPct val="0"/>
              </a:spcBef>
              <a:defRPr/>
            </a:pPr>
            <a:endParaRPr kumimoji="0" lang="ja-JP" altLang="en-US" sz="1200" dirty="0">
              <a:solidFill>
                <a:srgbClr val="FFFFFF"/>
              </a:solidFill>
              <a:latin typeface="Calibri" pitchFamily="34" charset="0"/>
              <a:ea typeface="ＭＳ Ｐゴシック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920" y="1"/>
            <a:ext cx="728343" cy="349416"/>
          </a:xfrm>
          <a:prstGeom prst="rect">
            <a:avLst/>
          </a:prstGeom>
          <a:solidFill>
            <a:srgbClr val="597D37"/>
          </a:solidFill>
        </p:spPr>
      </p:pic>
      <p:sp>
        <p:nvSpPr>
          <p:cNvPr id="14" name="テキスト ボックス 13"/>
          <p:cNvSpPr txBox="1"/>
          <p:nvPr userDrawn="1"/>
        </p:nvSpPr>
        <p:spPr>
          <a:xfrm>
            <a:off x="8604448" y="656820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srgbClr val="FFFFF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54" y="6633355"/>
            <a:ext cx="9148568" cy="36022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 userDrawn="1"/>
        </p:nvSpPr>
        <p:spPr>
          <a:xfrm>
            <a:off x="8710066" y="663313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8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38430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3843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3843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3843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3843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3843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3843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3843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3843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ts val="0"/>
        </a:spcBef>
        <a:spcAft>
          <a:spcPts val="300"/>
        </a:spcAft>
        <a:buClr>
          <a:srgbClr val="964B77"/>
        </a:buClr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ts val="0"/>
        </a:spcBef>
        <a:spcAft>
          <a:spcPts val="300"/>
        </a:spcAft>
        <a:buChar char="–"/>
        <a:defRPr sz="2000">
          <a:solidFill>
            <a:schemeClr val="bg1">
              <a:lumMod val="50000"/>
            </a:schemeClr>
          </a:solidFill>
          <a:latin typeface="Calibri" pitchFamily="34" charset="0"/>
          <a:ea typeface="ＭＳ Ｐゴシック" pitchFamily="50" charset="-128"/>
        </a:defRPr>
      </a:lvl2pPr>
      <a:lvl3pPr marL="1143000" indent="-228600" algn="l" rtl="0" eaLnBrk="1" fontAlgn="base" hangingPunct="1">
        <a:lnSpc>
          <a:spcPct val="150000"/>
        </a:lnSpc>
        <a:spcBef>
          <a:spcPts val="0"/>
        </a:spcBef>
        <a:spcAft>
          <a:spcPts val="300"/>
        </a:spcAft>
        <a:buClr>
          <a:srgbClr val="964B77"/>
        </a:buClr>
        <a:buChar char="•"/>
        <a:defRPr>
          <a:solidFill>
            <a:schemeClr val="bg1">
              <a:lumMod val="50000"/>
            </a:schemeClr>
          </a:solidFill>
          <a:latin typeface="Calibri" pitchFamily="34" charset="0"/>
          <a:ea typeface="ＭＳ Ｐゴシック" pitchFamily="50" charset="-128"/>
        </a:defRPr>
      </a:lvl3pPr>
      <a:lvl4pPr marL="1600200" indent="-228600" algn="l" rtl="0" eaLnBrk="1" fontAlgn="base" hangingPunct="1">
        <a:lnSpc>
          <a:spcPct val="150000"/>
        </a:lnSpc>
        <a:spcBef>
          <a:spcPts val="0"/>
        </a:spcBef>
        <a:spcAft>
          <a:spcPts val="300"/>
        </a:spcAft>
        <a:buChar char="–"/>
        <a:defRPr sz="1600">
          <a:solidFill>
            <a:schemeClr val="bg1">
              <a:lumMod val="50000"/>
            </a:schemeClr>
          </a:solidFill>
          <a:latin typeface="Calibri" pitchFamily="34" charset="0"/>
          <a:ea typeface="ＭＳ Ｐゴシック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bg2"/>
          </a:solidFill>
          <a:latin typeface="+mn-lt"/>
          <a:ea typeface="ＭＳ Ｐゴシック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bg2"/>
          </a:solidFill>
          <a:latin typeface="+mn-lt"/>
          <a:ea typeface="ＭＳ Ｐゴシック" pitchFamily="5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bg2"/>
          </a:solidFill>
          <a:latin typeface="+mn-lt"/>
          <a:ea typeface="ＭＳ Ｐゴシック" pitchFamily="5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bg2"/>
          </a:solidFill>
          <a:latin typeface="+mn-lt"/>
          <a:ea typeface="ＭＳ Ｐゴシック" pitchFamily="5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bg2"/>
          </a:solidFill>
          <a:latin typeface="+mn-lt"/>
          <a:ea typeface="ＭＳ Ｐゴシック" pitchFamily="50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FAFF-3ED7-4DF8-A350-8A03CE259C1C}" type="datetimeFigureOut">
              <a:rPr kumimoji="0" lang="en-GB" smtClean="0">
                <a:solidFill>
                  <a:prstClr val="black">
                    <a:tint val="75000"/>
                  </a:prstClr>
                </a:solidFill>
              </a:rPr>
              <a:pPr/>
              <a:t>09/02/2022</a:t>
            </a:fld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BEBD-4C94-49C9-B905-81852C9FCA72}" type="slidenum">
              <a:rPr kumimoji="0"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0"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1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Title here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タイトルはこちら</a:t>
            </a:r>
            <a:endParaRPr lang="ja-JP" altLang="en-US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タイトル プレースホルダー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Presentation Title here</a:t>
            </a:r>
            <a:br>
              <a:rPr kumimoji="1" lang="en-US" altLang="ja-JP" dirty="0" smtClean="0"/>
            </a:br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9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3600" b="0" kern="1200" baseline="0">
          <a:solidFill>
            <a:srgbClr val="418438"/>
          </a:solidFill>
          <a:latin typeface="Segoe UI Semibold" panose="020B0702040204020203" pitchFamily="34" charset="0"/>
          <a:ea typeface="HGPｺﾞｼｯｸM" panose="020B0600000000000000" pitchFamily="50" charset="-128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Segoe UI" panose="020B0502040204020203" pitchFamily="34" charset="0"/>
          <a:ea typeface="HGPｺﾞｼｯｸM" panose="020B0600000000000000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alt.org/newsletter/jan20/of_1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2.png"/><Relationship Id="rId7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n.emb-japan.go.jp/PDF/2020_co_list_en_pr.pdf" TargetMode="External"/><Relationship Id="rId5" Type="http://schemas.openxmlformats.org/officeDocument/2006/relationships/hyperlink" Target="https://timesofindia.indiatimes.com/city/ahmedabad/japanese-cos-in-india-eyeing-gujarat-for-next-expansion/articleshow/73208940.cms" TargetMode="Externa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idbi.in/files/product/3.%20Financing%20Schemes%20for%20Sustainable%20Development.pdf" TargetMode="External"/><Relationship Id="rId13" Type="http://schemas.openxmlformats.org/officeDocument/2006/relationships/hyperlink" Target="https://www.nexdigm.com/data/resource/Nexdigm%20(SKP)_Highlights%20of%20the%20New%20Gujarat%20Industrial%20Policy%202020.pdf" TargetMode="External"/><Relationship Id="rId3" Type="http://schemas.openxmlformats.org/officeDocument/2006/relationships/hyperlink" Target="https://www.jbic.go.jp/en/information/press/press-2020/1028-013919.html" TargetMode="External"/><Relationship Id="rId7" Type="http://schemas.openxmlformats.org/officeDocument/2006/relationships/hyperlink" Target="https://www.sidbi.in/en" TargetMode="External"/><Relationship Id="rId12" Type="http://schemas.openxmlformats.org/officeDocument/2006/relationships/hyperlink" Target="https://msmec.gujarat.gov.in/industrialpolicy_twenty" TargetMode="External"/><Relationship Id="rId2" Type="http://schemas.openxmlformats.org/officeDocument/2006/relationships/hyperlink" Target="https://www.jica.go.jp/english/news/press/2020/20210325_10_en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bidocs.rbi.org.in/rdocs/Content/pdfs/71207.pdf" TargetMode="External"/><Relationship Id="rId11" Type="http://schemas.openxmlformats.org/officeDocument/2006/relationships/hyperlink" Target="https://eoibrasilia.gov.in/?pdf11603#:~:text=The%20state%20has%20witnessed%20unprecedented,value%20chains%2C%20innovation%20and%20research." TargetMode="External"/><Relationship Id="rId5" Type="http://schemas.openxmlformats.org/officeDocument/2006/relationships/hyperlink" Target="https://www.bk.mufg.jp/global/globalnetwork/asiaoceania/mumbai.html" TargetMode="External"/><Relationship Id="rId10" Type="http://schemas.openxmlformats.org/officeDocument/2006/relationships/hyperlink" Target="https://www.startupindia.gov.in/content/sih/en/government-schemes/sustainable-finance-scheme.html" TargetMode="External"/><Relationship Id="rId4" Type="http://schemas.openxmlformats.org/officeDocument/2006/relationships/hyperlink" Target="https://bfsi.economictimes.indiatimes.com/news/nbfc/japan-based-credit-saison-partners-with-indian-nbfc-capital-float-to-fund-msmes/73697231" TargetMode="External"/><Relationship Id="rId9" Type="http://schemas.openxmlformats.org/officeDocument/2006/relationships/hyperlink" Target="https://sidbi.in/files/msmeFocus/SCDF%20scheme%20guidelines.pdf" TargetMode="External"/><Relationship Id="rId14" Type="http://schemas.openxmlformats.org/officeDocument/2006/relationships/hyperlink" Target="http://pfan.net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504" y="5517232"/>
            <a:ext cx="3816424" cy="86409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3166F"/>
                </a:solidFill>
                <a:effectLst/>
                <a:uLnTx/>
                <a:uFillTx/>
                <a:ea typeface="HGPｺﾞｼｯｸM" panose="020B0600000000000000" pitchFamily="50" charset="-128"/>
                <a:cs typeface="Segoe UI" panose="020B0502040204020203" pitchFamily="34" charset="0"/>
              </a:rPr>
              <a:t>Abdessalem  RABHI, PhD</a:t>
            </a:r>
            <a:r>
              <a:rPr kumimoji="1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3166F"/>
                </a:solidFill>
                <a:effectLst/>
                <a:uLnTx/>
                <a:uFillTx/>
                <a:ea typeface="HGPｺﾞｼｯｸM" panose="020B0600000000000000" pitchFamily="50" charset="-128"/>
                <a:cs typeface="Segoe UI" panose="020B0502040204020203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000" dirty="0" smtClean="0">
                <a:solidFill>
                  <a:srgbClr val="93166F"/>
                </a:solidFill>
                <a:ea typeface="HGPｺﾞｼｯｸM" panose="020B0600000000000000" pitchFamily="50" charset="-128"/>
                <a:cs typeface="Segoe UI" panose="020B0502040204020203" pitchFamily="34" charset="0"/>
              </a:rPr>
              <a:t>Senior Programme Coordinator</a:t>
            </a:r>
            <a:r>
              <a:rPr kumimoji="1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3166F"/>
                </a:solidFill>
                <a:effectLst/>
                <a:uLnTx/>
                <a:uFillTx/>
                <a:ea typeface="HGPｺﾞｼｯｸM" panose="020B0600000000000000" pitchFamily="50" charset="-128"/>
                <a:cs typeface="Segoe UI" panose="020B0502040204020203" pitchFamily="34" charset="0"/>
              </a:rPr>
              <a:t>, IGES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996952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How should JITMAP be strengthened to promote the application of Japanese environmental technologies </a:t>
            </a:r>
            <a:r>
              <a:rPr lang="en-GB" sz="2400" b="1" dirty="0" smtClean="0">
                <a:solidFill>
                  <a:srgbClr val="C00000"/>
                </a:solidFill>
              </a:rPr>
              <a:t>in </a:t>
            </a:r>
            <a:r>
              <a:rPr lang="en-GB" sz="2400" b="1" dirty="0">
                <a:solidFill>
                  <a:srgbClr val="C00000"/>
                </a:solidFill>
              </a:rPr>
              <a:t>India? 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908720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The </a:t>
            </a:r>
            <a:r>
              <a:rPr lang="en-GB" sz="2400" b="1" dirty="0" smtClean="0">
                <a:solidFill>
                  <a:schemeClr val="tx2"/>
                </a:solidFill>
              </a:rPr>
              <a:t>2</a:t>
            </a:r>
            <a:r>
              <a:rPr lang="en-GB" sz="2400" b="1" baseline="30000" dirty="0" smtClean="0">
                <a:solidFill>
                  <a:schemeClr val="tx2"/>
                </a:solidFill>
              </a:rPr>
              <a:t>nd</a:t>
            </a:r>
            <a:r>
              <a:rPr lang="en-GB" sz="2400" b="1" dirty="0" smtClean="0">
                <a:solidFill>
                  <a:schemeClr val="tx2"/>
                </a:solidFill>
              </a:rPr>
              <a:t> Webinar on Introduction of Japanese Environmental Technologies in India</a:t>
            </a:r>
            <a:endParaRPr lang="en-GB" sz="2400" b="1" dirty="0">
              <a:solidFill>
                <a:schemeClr val="tx2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-08 Feb. 2022-</a:t>
            </a:r>
            <a:endParaRPr lang="en-GB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Eye on Technology End-Users/Recipients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268760"/>
            <a:ext cx="8928992" cy="5176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63 </a:t>
            </a:r>
            <a:r>
              <a:rPr kumimoji="1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million </a:t>
            </a:r>
            <a:r>
              <a:rPr kumimoji="1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MSMEs (Nov.2021)*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1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HGPGothicM" panose="020B0600000000000000" pitchFamily="50" charset="-128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O</a:t>
            </a:r>
            <a:r>
              <a:rPr kumimoji="1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ngoing </a:t>
            </a:r>
            <a:r>
              <a:rPr kumimoji="1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policy </a:t>
            </a:r>
            <a:r>
              <a:rPr kumimoji="1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focus and years of mandated </a:t>
            </a:r>
            <a:r>
              <a:rPr kumimoji="1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lending have not produced enough </a:t>
            </a:r>
            <a:r>
              <a:rPr kumimoji="1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progress*.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1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HGPGothicM" panose="020B0600000000000000" pitchFamily="50" charset="-128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1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HGPGothicM" panose="020B0600000000000000" pitchFamily="50" charset="-128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5</a:t>
            </a:r>
            <a:r>
              <a:rPr kumimoji="1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%</a:t>
            </a:r>
            <a:r>
              <a:rPr kumimoji="1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 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of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MSMEs have 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access to formal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finance*.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HGPGothicM" panose="020B0600000000000000" pitchFamily="50" charset="-128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94</a:t>
            </a:r>
            <a:r>
              <a:rPr kumimoji="1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%</a:t>
            </a:r>
            <a:r>
              <a:rPr kumimoji="1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 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of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MSMEs have 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credit requirement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below Rs.10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,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00,000* (JPY1,500,000).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HGPGothicM" panose="020B0600000000000000" pitchFamily="50" charset="-128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Banks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 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are hesitant to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lend to enterprises 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below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the </a:t>
            </a:r>
            <a:r>
              <a:rPr kumimoji="1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Rs.10</a:t>
            </a:r>
            <a:r>
              <a:rPr kumimoji="1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, 00,000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threshold*.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HGPGothicM" panose="020B0600000000000000" pitchFamily="50" charset="-128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31%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of 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MSMEs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name </a:t>
            </a: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access to finance as top </a:t>
            </a:r>
            <a:r>
              <a:rPr kumimoji="1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challenges*.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1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 </a:t>
            </a:r>
            <a:r>
              <a:rPr kumimoji="1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* source</a:t>
            </a:r>
            <a:r>
              <a:rPr kumimoji="1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: </a:t>
            </a:r>
            <a:r>
              <a:rPr kumimoji="1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  <a:hlinkClick r:id="rId3"/>
              </a:rPr>
              <a:t>https://</a:t>
            </a:r>
            <a:r>
              <a:rPr kumimoji="1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  <a:hlinkClick r:id="rId3"/>
              </a:rPr>
              <a:t>www.devalt.org/newsletter/jan20/of_1.htm</a:t>
            </a:r>
            <a:r>
              <a:rPr kumimoji="1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HGPGothicM" panose="020B0600000000000000" pitchFamily="50" charset="-128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07739"/>
              </p:ext>
            </p:extLst>
          </p:nvPr>
        </p:nvGraphicFramePr>
        <p:xfrm>
          <a:off x="1691680" y="2420888"/>
          <a:ext cx="5956958" cy="720080"/>
        </p:xfrm>
        <a:graphic>
          <a:graphicData uri="http://schemas.openxmlformats.org/drawingml/2006/table">
            <a:tbl>
              <a:tblPr firstRow="1" firstCol="1" bandRow="1"/>
              <a:tblGrid>
                <a:gridCol w="1985228">
                  <a:extLst>
                    <a:ext uri="{9D8B030D-6E8A-4147-A177-3AD203B41FA5}">
                      <a16:colId xmlns:a16="http://schemas.microsoft.com/office/drawing/2014/main" val="3891942534"/>
                    </a:ext>
                  </a:extLst>
                </a:gridCol>
                <a:gridCol w="1985865">
                  <a:extLst>
                    <a:ext uri="{9D8B030D-6E8A-4147-A177-3AD203B41FA5}">
                      <a16:colId xmlns:a16="http://schemas.microsoft.com/office/drawing/2014/main" val="1635974581"/>
                    </a:ext>
                  </a:extLst>
                </a:gridCol>
                <a:gridCol w="1985865">
                  <a:extLst>
                    <a:ext uri="{9D8B030D-6E8A-4147-A177-3AD203B41FA5}">
                      <a16:colId xmlns:a16="http://schemas.microsoft.com/office/drawing/2014/main" val="42538464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MSME Credit </a:t>
                      </a: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Demand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HGPGothicM" panose="020B06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Formal </a:t>
                      </a: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Sources’ Supply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HGPGothicM" panose="020B06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Overall Credit Gap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HGPGothicM" panose="020B06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9927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Rs.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37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Rs.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14.5 trillion.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Rs.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20 – 25 trillion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HGPGothicM" panose="020B0600000000000000" pitchFamily="50" charset="-128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7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Eye on Technology Suppliers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9194" t="25192" r="11801" b="12501"/>
          <a:stretch/>
        </p:blipFill>
        <p:spPr>
          <a:xfrm>
            <a:off x="4643759" y="2924049"/>
            <a:ext cx="4320480" cy="3241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24806" t="28700" r="11407" b="13201"/>
          <a:stretch/>
        </p:blipFill>
        <p:spPr>
          <a:xfrm>
            <a:off x="256268" y="2962909"/>
            <a:ext cx="4248473" cy="3096344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62197" y="2707760"/>
            <a:ext cx="3999851" cy="28803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Trend of registered Japanese companies in India**</a:t>
            </a: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77" y="6197315"/>
            <a:ext cx="887456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*: </a:t>
            </a:r>
            <a:r>
              <a:rPr lang="en-US" sz="1100" dirty="0">
                <a:hlinkClick r:id="rId5"/>
              </a:rPr>
              <a:t>https://</a:t>
            </a:r>
            <a:r>
              <a:rPr lang="en-US" sz="1100" dirty="0" smtClean="0">
                <a:hlinkClick r:id="rId5"/>
              </a:rPr>
              <a:t>timesofindia.indiatimes.com/city/ahmedabad/japanese-cos-in-india-eyeing-gujarat-for-next-expansion/articleshow/73208940.cms</a:t>
            </a:r>
            <a:endParaRPr lang="en-US" sz="1100" dirty="0" smtClean="0"/>
          </a:p>
          <a:p>
            <a:pPr lvl="0"/>
            <a:r>
              <a:rPr lang="en-US" sz="1200" dirty="0" smtClean="0">
                <a:solidFill>
                  <a:srgbClr val="000000"/>
                </a:solidFill>
              </a:rPr>
              <a:t>**: </a:t>
            </a:r>
            <a:r>
              <a:rPr lang="en-US" sz="1100" dirty="0">
                <a:solidFill>
                  <a:srgbClr val="000000"/>
                </a:solidFill>
              </a:rPr>
              <a:t>Source: </a:t>
            </a:r>
            <a:r>
              <a:rPr lang="en-US" sz="1100" dirty="0">
                <a:solidFill>
                  <a:srgbClr val="000000"/>
                </a:solidFill>
                <a:hlinkClick r:id="rId6"/>
              </a:rPr>
              <a:t>https://</a:t>
            </a:r>
            <a:r>
              <a:rPr lang="en-US" sz="1100" dirty="0" smtClean="0">
                <a:solidFill>
                  <a:srgbClr val="000000"/>
                </a:solidFill>
                <a:hlinkClick r:id="rId6"/>
              </a:rPr>
              <a:t>www.in.emb-japan.go.jp/PDF/2020_co_list_en_pr.pdf</a:t>
            </a:r>
            <a:r>
              <a:rPr lang="en-US" sz="1100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19869" y="2688326"/>
            <a:ext cx="4464496" cy="3346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Registered Japanese companies in India, by State**</a:t>
            </a:r>
            <a:endParaRPr lang="en-GB" sz="14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1301731"/>
            <a:ext cx="8777844" cy="114835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100 vs 4 </a:t>
            </a:r>
            <a:r>
              <a:rPr lang="en-GB" sz="16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average increase of Japanese registered companies in India between 2006 – 2017 and 2018-2020 periods respectively. 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 this an opportunity or a threat for JITMAP?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Manufacturing sector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accounts for half of the total Japanese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companies in India.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60% of Japanese companies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India are thinking of setting up a new factory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Gujarat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(METI 2018)*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3759" y="4456317"/>
            <a:ext cx="4255604" cy="301780"/>
          </a:xfrm>
          <a:prstGeom prst="round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66339" y="5308095"/>
            <a:ext cx="4255604" cy="209137"/>
          </a:xfrm>
          <a:prstGeom prst="round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707904" y="3429000"/>
            <a:ext cx="7541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535994" y="3573016"/>
            <a:ext cx="3027894" cy="2031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1644480" y="6788160"/>
              <a:ext cx="360" cy="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35120" y="67788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39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846" y="519624"/>
            <a:ext cx="8872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en-GB" sz="2400" b="1" kern="0" dirty="0" smtClean="0">
                <a:solidFill>
                  <a:srgbClr val="C00000"/>
                </a:solidFill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Eye on Technology Spectrum</a:t>
            </a:r>
            <a:endParaRPr kumimoji="0" lang="en-GB" sz="2400" b="1" kern="0" dirty="0">
              <a:solidFill>
                <a:srgbClr val="C00000"/>
              </a:solidFill>
              <a:latin typeface="Calibri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-65042" y="1946920"/>
            <a:ext cx="9269511" cy="4716212"/>
            <a:chOff x="-117412" y="1429691"/>
            <a:chExt cx="9322848" cy="5388242"/>
          </a:xfrm>
        </p:grpSpPr>
        <p:grpSp>
          <p:nvGrpSpPr>
            <p:cNvPr id="170" name="Group 169"/>
            <p:cNvGrpSpPr/>
            <p:nvPr/>
          </p:nvGrpSpPr>
          <p:grpSpPr>
            <a:xfrm>
              <a:off x="-117412" y="1429691"/>
              <a:ext cx="9322848" cy="5388242"/>
              <a:chOff x="74623" y="1309005"/>
              <a:chExt cx="9264581" cy="538824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74623" y="1309005"/>
                <a:ext cx="9264581" cy="5388242"/>
                <a:chOff x="-338275" y="-159347"/>
                <a:chExt cx="7372876" cy="4938434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3404014" y="2152650"/>
                  <a:ext cx="3332382" cy="1752600"/>
                </a:xfrm>
                <a:prstGeom prst="rect">
                  <a:avLst/>
                </a:prstGeom>
                <a:solidFill>
                  <a:srgbClr val="5B9BD5">
                    <a:lumMod val="40000"/>
                    <a:lumOff val="6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0" name="Group 9"/>
                <p:cNvGrpSpPr/>
                <p:nvPr/>
              </p:nvGrpSpPr>
              <p:grpSpPr>
                <a:xfrm>
                  <a:off x="-338275" y="-159347"/>
                  <a:ext cx="7372876" cy="4938434"/>
                  <a:chOff x="-338275" y="-159347"/>
                  <a:chExt cx="7372876" cy="4938434"/>
                </a:xfrm>
              </p:grpSpPr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-338275" y="-159347"/>
                    <a:ext cx="7372876" cy="4938434"/>
                    <a:chOff x="-338275" y="-159347"/>
                    <a:chExt cx="7372876" cy="4938434"/>
                  </a:xfrm>
                </p:grpSpPr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382058" y="2124075"/>
                      <a:ext cx="3618150" cy="1762125"/>
                    </a:xfrm>
                    <a:prstGeom prst="rect">
                      <a:avLst/>
                    </a:prstGeom>
                    <a:solidFill>
                      <a:srgbClr val="70AD47">
                        <a:lumMod val="60000"/>
                        <a:lumOff val="4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" name="Rectangle 13"/>
                    <p:cNvSpPr/>
                    <p:nvPr/>
                  </p:nvSpPr>
                  <p:spPr>
                    <a:xfrm>
                      <a:off x="4022719" y="165351"/>
                      <a:ext cx="2713678" cy="1991782"/>
                    </a:xfrm>
                    <a:prstGeom prst="rect">
                      <a:avLst/>
                    </a:prstGeom>
                    <a:solidFill>
                      <a:srgbClr val="ED7D31">
                        <a:lumMod val="20000"/>
                        <a:lumOff val="80000"/>
                      </a:srgb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395776" y="166145"/>
                      <a:ext cx="3632158" cy="2047875"/>
                    </a:xfrm>
                    <a:prstGeom prst="rect">
                      <a:avLst/>
                    </a:prstGeom>
                    <a:solidFill>
                      <a:srgbClr val="E7E6E6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cxnSp>
                  <p:nvCxnSpPr>
                    <p:cNvPr id="16" name="Straight Arrow Connector 15"/>
                    <p:cNvCxnSpPr/>
                    <p:nvPr/>
                  </p:nvCxnSpPr>
                  <p:spPr>
                    <a:xfrm>
                      <a:off x="376338" y="3903066"/>
                      <a:ext cx="6501650" cy="0"/>
                    </a:xfrm>
                    <a:prstGeom prst="straightConnector1">
                      <a:avLst/>
                    </a:prstGeom>
                    <a:noFill/>
                    <a:ln w="38100" cap="flat" cmpd="sng" algn="ctr">
                      <a:solidFill>
                        <a:srgbClr val="5B9BD5"/>
                      </a:solidFill>
                      <a:prstDash val="solid"/>
                      <a:miter lim="800000"/>
                      <a:tailEnd type="triangle"/>
                    </a:ln>
                    <a:effectLst/>
                  </p:spPr>
                </p:cxnSp>
                <p:cxnSp>
                  <p:nvCxnSpPr>
                    <p:cNvPr id="17" name="Straight Arrow Connector 16"/>
                    <p:cNvCxnSpPr/>
                    <p:nvPr/>
                  </p:nvCxnSpPr>
                  <p:spPr>
                    <a:xfrm flipV="1">
                      <a:off x="386057" y="-2183"/>
                      <a:ext cx="0" cy="3905250"/>
                    </a:xfrm>
                    <a:prstGeom prst="straightConnector1">
                      <a:avLst/>
                    </a:prstGeom>
                    <a:noFill/>
                    <a:ln w="38100" cap="flat" cmpd="sng" algn="ctr">
                      <a:solidFill>
                        <a:srgbClr val="5B9BD5"/>
                      </a:solidFill>
                      <a:prstDash val="solid"/>
                      <a:miter lim="800000"/>
                      <a:tailEnd type="triangle"/>
                    </a:ln>
                    <a:effectLst/>
                  </p:spPr>
                </p:cxn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flipV="1">
                      <a:off x="205882" y="2187804"/>
                      <a:ext cx="6587819" cy="4375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rgbClr val="FF0000"/>
                      </a:solidFill>
                      <a:prstDash val="solid"/>
                      <a:miter lim="800000"/>
                    </a:ln>
                    <a:effectLst/>
                  </p:spPr>
                </p:cxnSp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-131594" y="-159347"/>
                      <a:ext cx="1119542" cy="238251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Financial 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capacity</a:t>
                      </a:r>
                      <a:endParaRPr lang="en-GB" sz="11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Rectangle 19"/>
                    <p:cNvSpPr/>
                    <p:nvPr/>
                  </p:nvSpPr>
                  <p:spPr>
                    <a:xfrm>
                      <a:off x="6243489" y="4006022"/>
                      <a:ext cx="791112" cy="373134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Technical capacity</a:t>
                      </a:r>
                      <a:endParaRPr lang="en-GB" sz="11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3778931" y="4156274"/>
                      <a:ext cx="844196" cy="462164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Company’s Technical Capacity Limit</a:t>
                      </a:r>
                      <a:endParaRPr lang="en-GB" sz="11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-338275" y="1950441"/>
                      <a:ext cx="661056" cy="750976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Company’s Financial</a:t>
                      </a:r>
                    </a:p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Capacity Limit</a:t>
                      </a:r>
                      <a:endParaRPr lang="en-GB" sz="11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" name="Rectangle 22"/>
                    <p:cNvSpPr/>
                    <p:nvPr/>
                  </p:nvSpPr>
                  <p:spPr>
                    <a:xfrm>
                      <a:off x="1089995" y="3253795"/>
                      <a:ext cx="388056" cy="336686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BAU</a:t>
                      </a:r>
                      <a:endParaRPr lang="en-GB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1" name="5-Point Star 30"/>
                    <p:cNvSpPr/>
                    <p:nvPr/>
                  </p:nvSpPr>
                  <p:spPr>
                    <a:xfrm>
                      <a:off x="2553769" y="3089583"/>
                      <a:ext cx="188277" cy="251325"/>
                    </a:xfrm>
                    <a:prstGeom prst="star5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32" name="5-Point Star 31"/>
                    <p:cNvSpPr/>
                    <p:nvPr/>
                  </p:nvSpPr>
                  <p:spPr>
                    <a:xfrm>
                      <a:off x="4655543" y="2315864"/>
                      <a:ext cx="212608" cy="243647"/>
                    </a:xfrm>
                    <a:prstGeom prst="star5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33" name="5-Point Star 32"/>
                    <p:cNvSpPr/>
                    <p:nvPr/>
                  </p:nvSpPr>
                  <p:spPr>
                    <a:xfrm>
                      <a:off x="3615665" y="1050831"/>
                      <a:ext cx="266700" cy="211062"/>
                    </a:xfrm>
                    <a:prstGeom prst="star5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34" name="5-Point Star 33"/>
                    <p:cNvSpPr/>
                    <p:nvPr/>
                  </p:nvSpPr>
                  <p:spPr>
                    <a:xfrm>
                      <a:off x="5366507" y="501425"/>
                      <a:ext cx="266700" cy="232502"/>
                    </a:xfrm>
                    <a:prstGeom prst="star5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4" name="5-Point Star 43"/>
                    <p:cNvSpPr/>
                    <p:nvPr/>
                  </p:nvSpPr>
                  <p:spPr>
                    <a:xfrm>
                      <a:off x="1425121" y="3261143"/>
                      <a:ext cx="234434" cy="314200"/>
                    </a:xfrm>
                    <a:prstGeom prst="star5">
                      <a:avLst/>
                    </a:prstGeom>
                    <a:solidFill>
                      <a:srgbClr val="C00000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57215" y="3610897"/>
                      <a:ext cx="2905883" cy="307369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en-GB" sz="1200" b="1" u="sng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Zone1: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Financial &amp; technical supports are </a:t>
                      </a:r>
                      <a:r>
                        <a:rPr lang="en-GB" sz="1200" b="1" u="sng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needed</a:t>
                      </a:r>
                      <a:endParaRPr lang="en-GB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3" name="Rectangle 62"/>
                    <p:cNvSpPr/>
                    <p:nvPr/>
                  </p:nvSpPr>
                  <p:spPr>
                    <a:xfrm>
                      <a:off x="3963769" y="3577457"/>
                      <a:ext cx="2541672" cy="264268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en-GB" sz="1200" b="1" u="sng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Zone2: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Only technical support is needed </a:t>
                      </a:r>
                      <a:endParaRPr lang="en-GB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6" name="Rectangle 65"/>
                    <p:cNvSpPr/>
                    <p:nvPr/>
                  </p:nvSpPr>
                  <p:spPr>
                    <a:xfrm>
                      <a:off x="216371" y="-60935"/>
                      <a:ext cx="2493832" cy="703502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en-GB" sz="1200" b="1" u="sng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Zone3: 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Only financial support is needed  </a:t>
                      </a:r>
                      <a:endParaRPr lang="en-GB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Rectangle 85"/>
                    <p:cNvSpPr/>
                    <p:nvPr/>
                  </p:nvSpPr>
                  <p:spPr>
                    <a:xfrm>
                      <a:off x="3960055" y="34091"/>
                      <a:ext cx="2776341" cy="500954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en-GB" sz="1200" b="1" u="sng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Zone4: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Financial &amp; Technical supports are needed</a:t>
                      </a:r>
                      <a:endParaRPr lang="en-GB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5" name="5-Point Star 34"/>
                    <p:cNvSpPr/>
                    <p:nvPr/>
                  </p:nvSpPr>
                  <p:spPr>
                    <a:xfrm>
                      <a:off x="2290951" y="3159422"/>
                      <a:ext cx="198859" cy="251325"/>
                    </a:xfrm>
                    <a:prstGeom prst="star5">
                      <a:avLst/>
                    </a:prstGeom>
                    <a:solidFill>
                      <a:srgbClr val="FFC000"/>
                    </a:solidFill>
                    <a:ln w="12700" cap="flat" cmpd="sng" algn="ctr">
                      <a:solidFill>
                        <a:srgbClr val="C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38" name="5-Point Star 37"/>
                    <p:cNvSpPr/>
                    <p:nvPr/>
                  </p:nvSpPr>
                  <p:spPr>
                    <a:xfrm>
                      <a:off x="3429322" y="1317104"/>
                      <a:ext cx="266700" cy="211062"/>
                    </a:xfrm>
                    <a:prstGeom prst="star5">
                      <a:avLst/>
                    </a:prstGeom>
                    <a:solidFill>
                      <a:srgbClr val="FFC000"/>
                    </a:solidFill>
                    <a:ln w="12700" cap="flat" cmpd="sng" algn="ctr">
                      <a:solidFill>
                        <a:srgbClr val="C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37" name="5-Point Star 36"/>
                    <p:cNvSpPr/>
                    <p:nvPr/>
                  </p:nvSpPr>
                  <p:spPr>
                    <a:xfrm>
                      <a:off x="5073298" y="710514"/>
                      <a:ext cx="266700" cy="236761"/>
                    </a:xfrm>
                    <a:prstGeom prst="star5">
                      <a:avLst/>
                    </a:prstGeom>
                    <a:solidFill>
                      <a:srgbClr val="FFC000"/>
                    </a:solidFill>
                    <a:ln w="12700" cap="flat" cmpd="sng" algn="ctr">
                      <a:solidFill>
                        <a:srgbClr val="C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36" name="5-Point Star 35"/>
                    <p:cNvSpPr/>
                    <p:nvPr/>
                  </p:nvSpPr>
                  <p:spPr>
                    <a:xfrm>
                      <a:off x="4414384" y="2389247"/>
                      <a:ext cx="215536" cy="223861"/>
                    </a:xfrm>
                    <a:prstGeom prst="star5">
                      <a:avLst/>
                    </a:prstGeom>
                    <a:solidFill>
                      <a:srgbClr val="FFC000"/>
                    </a:solidFill>
                    <a:ln w="12700" cap="flat" cmpd="sng" algn="ctr">
                      <a:solidFill>
                        <a:srgbClr val="C0000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61" name="Rectangle 60"/>
                    <p:cNvSpPr/>
                    <p:nvPr/>
                  </p:nvSpPr>
                  <p:spPr>
                    <a:xfrm>
                      <a:off x="444182" y="4261281"/>
                      <a:ext cx="1231603" cy="265351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440"/>
                        </a:lnSpc>
                      </a:pPr>
                      <a:endParaRPr lang="en-GB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474061" y="4380036"/>
                      <a:ext cx="2079610" cy="399051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ts val="1440"/>
                        </a:lnSpc>
                      </a:pPr>
                      <a:r>
                        <a:rPr lang="en-GB" sz="1200" dirty="0" smtClean="0"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: Existing Technology (BAU)</a:t>
                      </a:r>
                    </a:p>
                    <a:p>
                      <a:pPr lvl="0">
                        <a:lnSpc>
                          <a:spcPts val="1440"/>
                        </a:lnSpc>
                      </a:pPr>
                      <a:r>
                        <a:rPr lang="en-GB" sz="1200" dirty="0" smtClean="0"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: Japanese technology</a:t>
                      </a:r>
                    </a:p>
                    <a:p>
                      <a:pPr lvl="0">
                        <a:lnSpc>
                          <a:spcPts val="1440"/>
                        </a:lnSpc>
                      </a:pPr>
                      <a:r>
                        <a:rPr lang="en-GB" sz="1200" dirty="0" smtClean="0"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: Alternative technology</a:t>
                      </a:r>
                      <a:endParaRPr lang="en-GB" sz="1200" dirty="0"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</a:pPr>
                      <a:r>
                        <a:rPr lang="en-GB" sz="12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4" name="Rectangle 63"/>
                    <p:cNvSpPr/>
                    <p:nvPr/>
                  </p:nvSpPr>
                  <p:spPr>
                    <a:xfrm>
                      <a:off x="-318268" y="528823"/>
                      <a:ext cx="568624" cy="263679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GB" sz="1100" b="1" dirty="0" smtClean="0">
                          <a:solidFill>
                            <a:srgbClr val="418438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Upfront Price gap </a:t>
                      </a:r>
                      <a:endParaRPr lang="en-GB" sz="1100" dirty="0">
                        <a:solidFill>
                          <a:srgbClr val="418438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7" name="Rectangle 66"/>
                    <p:cNvSpPr/>
                    <p:nvPr/>
                  </p:nvSpPr>
                  <p:spPr>
                    <a:xfrm>
                      <a:off x="5055305" y="4082070"/>
                      <a:ext cx="622401" cy="373133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Technical </a:t>
                      </a: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Gap</a:t>
                      </a:r>
                      <a:endParaRPr lang="en-GB" sz="11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Rectangle 73"/>
                    <p:cNvSpPr/>
                    <p:nvPr/>
                  </p:nvSpPr>
                  <p:spPr>
                    <a:xfrm>
                      <a:off x="349842" y="1150608"/>
                      <a:ext cx="1260167" cy="487077"/>
                    </a:xfrm>
                    <a:prstGeom prst="rect">
                      <a:avLst/>
                    </a:prstGeom>
                    <a:no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lang="en-GB" sz="1100" dirty="0" smtClean="0"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Financial capacity  gap (loan) </a:t>
                      </a:r>
                      <a:endParaRPr lang="en-GB" sz="1100" dirty="0"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cxnSp>
                <p:nvCxnSpPr>
                  <p:cNvPr id="12" name="Straight Connector 11"/>
                  <p:cNvCxnSpPr/>
                  <p:nvPr/>
                </p:nvCxnSpPr>
                <p:spPr>
                  <a:xfrm flipV="1">
                    <a:off x="4004207" y="12218"/>
                    <a:ext cx="24115" cy="4123428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FF0000"/>
                    </a:solidFill>
                    <a:prstDash val="solid"/>
                    <a:miter lim="800000"/>
                  </a:ln>
                  <a:effectLst/>
                </p:spPr>
              </p:cxnSp>
            </p:grpSp>
          </p:grpSp>
          <p:cxnSp>
            <p:nvCxnSpPr>
              <p:cNvPr id="45" name="Straight Arrow Connector 44"/>
              <p:cNvCxnSpPr>
                <a:stCxn id="44" idx="4"/>
              </p:cNvCxnSpPr>
              <p:nvPr/>
            </p:nvCxnSpPr>
            <p:spPr bwMode="auto">
              <a:xfrm flipV="1">
                <a:off x="2585049" y="4969503"/>
                <a:ext cx="1485848" cy="202487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8" name="Straight Arrow Connector 47"/>
              <p:cNvCxnSpPr/>
              <p:nvPr/>
            </p:nvCxnSpPr>
            <p:spPr bwMode="auto">
              <a:xfrm flipV="1">
                <a:off x="2512765" y="4096511"/>
                <a:ext cx="4256551" cy="1078324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0" name="Straight Arrow Connector 49"/>
              <p:cNvCxnSpPr/>
              <p:nvPr/>
            </p:nvCxnSpPr>
            <p:spPr bwMode="auto">
              <a:xfrm flipV="1">
                <a:off x="2573641" y="2593424"/>
                <a:ext cx="2891347" cy="2604056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" name="Straight Arrow Connector 51"/>
              <p:cNvCxnSpPr/>
              <p:nvPr/>
            </p:nvCxnSpPr>
            <p:spPr bwMode="auto">
              <a:xfrm flipV="1">
                <a:off x="2551703" y="2017648"/>
                <a:ext cx="5166601" cy="3186628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70C0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grpSp>
            <p:nvGrpSpPr>
              <p:cNvPr id="168" name="Group 167"/>
              <p:cNvGrpSpPr/>
              <p:nvPr/>
            </p:nvGrpSpPr>
            <p:grpSpPr>
              <a:xfrm>
                <a:off x="966484" y="2121680"/>
                <a:ext cx="6465014" cy="3646403"/>
                <a:chOff x="966484" y="2121680"/>
                <a:chExt cx="6465014" cy="3646403"/>
              </a:xfrm>
            </p:grpSpPr>
            <p:cxnSp>
              <p:nvCxnSpPr>
                <p:cNvPr id="103" name="Straight Connector 102"/>
                <p:cNvCxnSpPr/>
                <p:nvPr/>
              </p:nvCxnSpPr>
              <p:spPr bwMode="auto">
                <a:xfrm flipH="1" flipV="1">
                  <a:off x="7421087" y="2175912"/>
                  <a:ext cx="10411" cy="359217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6" name="Straight Connector 105"/>
                <p:cNvCxnSpPr/>
                <p:nvPr/>
              </p:nvCxnSpPr>
              <p:spPr bwMode="auto">
                <a:xfrm flipH="1" flipV="1">
                  <a:off x="7038734" y="2485787"/>
                  <a:ext cx="14138" cy="3258033"/>
                </a:xfrm>
                <a:prstGeom prst="line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9" name="Straight Connector 108"/>
                <p:cNvCxnSpPr>
                  <a:stCxn id="37" idx="1"/>
                </p:cNvCxnSpPr>
                <p:nvPr/>
              </p:nvCxnSpPr>
              <p:spPr bwMode="auto">
                <a:xfrm flipH="1">
                  <a:off x="966484" y="2356767"/>
                  <a:ext cx="5908193" cy="7234"/>
                </a:xfrm>
                <a:prstGeom prst="line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2" name="Straight Connector 111"/>
                <p:cNvCxnSpPr>
                  <a:stCxn id="34" idx="1"/>
                </p:cNvCxnSpPr>
                <p:nvPr/>
              </p:nvCxnSpPr>
              <p:spPr bwMode="auto">
                <a:xfrm flipH="1" flipV="1">
                  <a:off x="984316" y="2121680"/>
                  <a:ext cx="6258800" cy="5179"/>
                </a:xfrm>
                <a:prstGeom prst="line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9" name="Group 28"/>
            <p:cNvGrpSpPr/>
            <p:nvPr/>
          </p:nvGrpSpPr>
          <p:grpSpPr>
            <a:xfrm>
              <a:off x="515457" y="2223319"/>
              <a:ext cx="6799369" cy="3892567"/>
              <a:chOff x="515457" y="2223319"/>
              <a:chExt cx="6799369" cy="3892567"/>
            </a:xfrm>
          </p:grpSpPr>
          <p:sp>
            <p:nvSpPr>
              <p:cNvPr id="28" name="Left Brace 27"/>
              <p:cNvSpPr/>
              <p:nvPr/>
            </p:nvSpPr>
            <p:spPr bwMode="auto">
              <a:xfrm>
                <a:off x="515457" y="2223319"/>
                <a:ext cx="250239" cy="244561"/>
              </a:xfrm>
              <a:prstGeom prst="leftBrace">
                <a:avLst/>
              </a:prstGeom>
              <a:noFill/>
              <a:ln w="25400" cap="flat" cmpd="sng" algn="ctr">
                <a:solidFill>
                  <a:srgbClr val="41843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54000" tIns="54000" rIns="54000" bIns="54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Left Brace 59"/>
              <p:cNvSpPr/>
              <p:nvPr/>
            </p:nvSpPr>
            <p:spPr bwMode="auto">
              <a:xfrm rot="16200000">
                <a:off x="6995646" y="5796706"/>
                <a:ext cx="250239" cy="388121"/>
              </a:xfrm>
              <a:prstGeom prst="leftBrac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54000" tIns="54000" rIns="54000" bIns="54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71" name="5-Point Star 70"/>
          <p:cNvSpPr/>
          <p:nvPr/>
        </p:nvSpPr>
        <p:spPr>
          <a:xfrm>
            <a:off x="797046" y="6090107"/>
            <a:ext cx="225043" cy="198922"/>
          </a:xfrm>
          <a:prstGeom prst="star5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2" name="5-Point Star 71"/>
          <p:cNvSpPr/>
          <p:nvPr/>
        </p:nvSpPr>
        <p:spPr>
          <a:xfrm>
            <a:off x="797719" y="6312387"/>
            <a:ext cx="204082" cy="122220"/>
          </a:xfrm>
          <a:prstGeom prst="star5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3" name="5-Point Star 72"/>
          <p:cNvSpPr/>
          <p:nvPr/>
        </p:nvSpPr>
        <p:spPr>
          <a:xfrm>
            <a:off x="815365" y="6483283"/>
            <a:ext cx="186436" cy="156491"/>
          </a:xfrm>
          <a:prstGeom prst="star5">
            <a:avLst/>
          </a:prstGeom>
          <a:solidFill>
            <a:srgbClr val="FFC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0" y="1230007"/>
            <a:ext cx="8957356" cy="57212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Not </a:t>
            </a:r>
            <a:r>
              <a:rPr lang="en-GB" sz="16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all technologies require financial support.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Key barrier: 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rgbClr val="4184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upfront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 the proposed technologies </a:t>
            </a:r>
            <a:r>
              <a:rPr lang="en-US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(not life-cycle cost)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1259632" y="2877168"/>
            <a:ext cx="0" cy="133632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1403648" y="2634431"/>
            <a:ext cx="0" cy="157905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418438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84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168899"/>
              </p:ext>
            </p:extLst>
          </p:nvPr>
        </p:nvGraphicFramePr>
        <p:xfrm>
          <a:off x="143299" y="1231246"/>
          <a:ext cx="8821191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715">
                  <a:extLst>
                    <a:ext uri="{9D8B030D-6E8A-4147-A177-3AD203B41FA5}">
                      <a16:colId xmlns:a16="http://schemas.microsoft.com/office/drawing/2014/main" val="1469988162"/>
                    </a:ext>
                  </a:extLst>
                </a:gridCol>
                <a:gridCol w="1755866">
                  <a:extLst>
                    <a:ext uri="{9D8B030D-6E8A-4147-A177-3AD203B41FA5}">
                      <a16:colId xmlns:a16="http://schemas.microsoft.com/office/drawing/2014/main" val="34350479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916517559"/>
                    </a:ext>
                  </a:extLst>
                </a:gridCol>
                <a:gridCol w="4824538">
                  <a:extLst>
                    <a:ext uri="{9D8B030D-6E8A-4147-A177-3AD203B41FA5}">
                      <a16:colId xmlns:a16="http://schemas.microsoft.com/office/drawing/2014/main" val="3269326944"/>
                    </a:ext>
                  </a:extLst>
                </a:gridCol>
              </a:tblGrid>
              <a:tr h="202312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Scheme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Purpose 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55921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Public-Private Financing</a:t>
                      </a:r>
                    </a:p>
                    <a:p>
                      <a:pPr algn="l"/>
                      <a:endParaRPr lang="en-US" sz="1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JICA-SMBC</a:t>
                      </a:r>
                      <a:r>
                        <a:rPr lang="en-GB" sz="14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-</a:t>
                      </a:r>
                      <a:r>
                        <a:rPr lang="en-GB" sz="14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Tata Cleantech Capital Limited (TCCL)</a:t>
                      </a:r>
                      <a:endParaRPr lang="en-US" sz="1400" b="0" dirty="0">
                        <a:solidFill>
                          <a:srgbClr val="FFC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Renewable energy generation, electric vehicles (EV),</a:t>
                      </a:r>
                      <a:r>
                        <a:rPr lang="en-GB" sz="14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energy efficiency (</a:t>
                      </a:r>
                      <a:r>
                        <a:rPr lang="en-GB" sz="14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proposals following the Green Loan Principles (GLPs).</a:t>
                      </a:r>
                    </a:p>
                    <a:p>
                      <a:r>
                        <a:rPr lang="en-GB" sz="14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4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7947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JBIC-SBI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Untied Loan to support production and sales of Japanese</a:t>
                      </a:r>
                    </a:p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Automobile Manufacturers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342831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Non Banking Financing Companies (NBFC)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Credit Season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Capital Float</a:t>
                      </a:r>
                      <a:endParaRPr lang="en-US" sz="1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MSMEs in tier-2 and tier-3 cities</a:t>
                      </a:r>
                    </a:p>
                    <a:p>
                      <a:endParaRPr lang="en-US" sz="14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468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Japanese Bank in India</a:t>
                      </a:r>
                      <a:endParaRPr kumimoji="1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n-US" sz="1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MUFG Bank Ltd.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Mizuho Bank Ltd.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(5)</a:t>
                      </a:r>
                      <a:endParaRPr kumimoji="1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/>
                        </a:rPr>
                        <a:t>SMBC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(3)</a:t>
                      </a:r>
                      <a:endParaRPr kumimoji="1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 the three banks are members of NetZero Banking Alliance (NZBA); so they provides Green Loans and Sustainability Linked Loans 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(proposals following the GLPs and SLLPs)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kumimoji="1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961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Indian Banks</a:t>
                      </a:r>
                      <a:endParaRPr lang="en-US" sz="14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/>
                        </a:rPr>
                        <a:t>SIDBI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(Dev. Bank)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/>
                        </a:rPr>
                        <a:t>4E financing scheme 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(bilateral credit line)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/>
                        </a:rPr>
                        <a:t>Cluster development fund 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(bilateral credit line)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/>
                        </a:rPr>
                        <a:t>Sustainable Finance Scheme 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(Energy efficiency and cleaner production projects not covered under bilateral lines of credit.)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553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India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Government</a:t>
                      </a:r>
                      <a:endParaRPr lang="en-US" sz="1400" b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/>
                        </a:rPr>
                        <a:t>Gujarat Industrial Policy 2020</a:t>
                      </a:r>
                      <a:endParaRPr kumimoji="1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Interest Subsidy, capital subsidy and 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/>
                        </a:rPr>
                        <a:t>other incentives 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 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/>
                        </a:rPr>
                        <a:t>clean and green manufacturing 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 MSMEs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2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Global finance coaching and investment facilitation</a:t>
                      </a:r>
                      <a:endParaRPr kumimoji="1" lang="en-GB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/>
                        </a:rPr>
                        <a:t>Private Financing Advisory Network (PFAN)</a:t>
                      </a: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(hosted by UNIDO and REEEP)</a:t>
                      </a:r>
                      <a:endParaRPr kumimoji="1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Free business coaching and investment facilitation to develop climate and clean energy projects in emerging markets, including India.</a:t>
                      </a:r>
                      <a:endParaRPr kumimoji="1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17494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3299" y="610534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en-GB" sz="2000" b="1" kern="0" dirty="0" smtClean="0">
                <a:solidFill>
                  <a:srgbClr val="C00000"/>
                </a:solidFill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Eye on Supporting Financial Schemes/Stakeholders </a:t>
            </a:r>
            <a:endParaRPr kumimoji="0" lang="en-GB" sz="2000" b="1" kern="0" dirty="0">
              <a:solidFill>
                <a:srgbClr val="C00000"/>
              </a:solidFill>
              <a:latin typeface="Calibri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2443" t="18200" r="36607" b="9701"/>
          <a:stretch/>
        </p:blipFill>
        <p:spPr>
          <a:xfrm>
            <a:off x="971600" y="1556792"/>
            <a:ext cx="7272808" cy="4968552"/>
          </a:xfrm>
          <a:prstGeom prst="rect">
            <a:avLst/>
          </a:prstGeom>
          <a:solidFill>
            <a:schemeClr val="accent5">
              <a:alpha val="12000"/>
            </a:schemeClr>
          </a:solidFill>
          <a:ln w="19050">
            <a:solidFill>
              <a:srgbClr val="0070C0"/>
            </a:solidFill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en-GB" sz="2000" b="1" kern="0" dirty="0" smtClean="0">
                <a:solidFill>
                  <a:srgbClr val="C00000"/>
                </a:solidFill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Eye on Potential Synergetic Approach </a:t>
            </a:r>
            <a:endParaRPr kumimoji="0" lang="en-GB" sz="2000" b="1" kern="0" dirty="0">
              <a:solidFill>
                <a:srgbClr val="C00000"/>
              </a:solidFill>
              <a:latin typeface="Calibri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19244" y="1196752"/>
            <a:ext cx="916324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843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3843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3843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3843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3843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3843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3843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3843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38430"/>
                </a:solidFill>
                <a:latin typeface="Arial" charset="0"/>
              </a:defRPr>
            </a:lvl9pPr>
          </a:lstStyle>
          <a:p>
            <a:r>
              <a:rPr kumimoji="0" lang="en-GB" sz="1800" kern="0" dirty="0" smtClean="0"/>
              <a:t>An example of how I see financial support can be mobilized</a:t>
            </a:r>
            <a:endParaRPr kumimoji="0"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484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Conclusion and Recommendations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80512" cy="5400600"/>
          </a:xfrm>
        </p:spPr>
        <p:txBody>
          <a:bodyPr>
            <a:noAutofit/>
          </a:bodyPr>
          <a:lstStyle/>
          <a:p>
            <a:pPr marL="36000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dirty="0" smtClean="0"/>
              <a:t>JITMAP has the potential to be </a:t>
            </a:r>
            <a:r>
              <a:rPr lang="en-US" sz="1600" dirty="0" smtClean="0">
                <a:solidFill>
                  <a:srgbClr val="FF0000"/>
                </a:solidFill>
              </a:rPr>
              <a:t>an important tool to promote Japanese technologies in India</a:t>
            </a:r>
            <a:r>
              <a:rPr lang="en-US" sz="1600" dirty="0" smtClean="0"/>
              <a:t>;</a:t>
            </a:r>
          </a:p>
          <a:p>
            <a:pPr marL="36000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FF0000"/>
                </a:solidFill>
              </a:rPr>
              <a:t>Financial </a:t>
            </a:r>
            <a:r>
              <a:rPr lang="en-US" sz="1600" dirty="0">
                <a:solidFill>
                  <a:srgbClr val="FF0000"/>
                </a:solidFill>
              </a:rPr>
              <a:t>support is not always </a:t>
            </a:r>
            <a:r>
              <a:rPr lang="en-US" sz="1600" dirty="0" smtClean="0">
                <a:solidFill>
                  <a:srgbClr val="FF0000"/>
                </a:solidFill>
              </a:rPr>
              <a:t>needed</a:t>
            </a:r>
            <a:r>
              <a:rPr lang="en-US" sz="1600" dirty="0" smtClean="0"/>
              <a:t>, and if needed, it will depend on whether:</a:t>
            </a:r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	</a:t>
            </a:r>
            <a:r>
              <a:rPr lang="en-US" sz="1600" dirty="0" smtClean="0"/>
              <a:t>-To </a:t>
            </a:r>
            <a:r>
              <a:rPr lang="en-US" sz="1600" dirty="0"/>
              <a:t>fill the </a:t>
            </a:r>
            <a:r>
              <a:rPr lang="en-US" sz="1600" dirty="0">
                <a:solidFill>
                  <a:srgbClr val="FF0000"/>
                </a:solidFill>
              </a:rPr>
              <a:t>price gap </a:t>
            </a:r>
            <a:r>
              <a:rPr lang="en-US" sz="1600" dirty="0" smtClean="0"/>
              <a:t>(of </a:t>
            </a:r>
            <a:r>
              <a:rPr lang="en-US" sz="1600" dirty="0"/>
              <a:t>Japanese technologies </a:t>
            </a:r>
            <a:r>
              <a:rPr lang="en-US" sz="1600" dirty="0" smtClean="0"/>
              <a:t>vs</a:t>
            </a:r>
            <a:r>
              <a:rPr lang="en-US" sz="1600" dirty="0"/>
              <a:t>. </a:t>
            </a:r>
            <a:r>
              <a:rPr lang="en-US" sz="1600" dirty="0" smtClean="0"/>
              <a:t>peers/alternatives)?; </a:t>
            </a:r>
            <a:r>
              <a:rPr lang="en-US" sz="1600" dirty="0"/>
              <a:t>and/or </a:t>
            </a:r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	</a:t>
            </a:r>
            <a:r>
              <a:rPr lang="en-US" sz="1600" dirty="0" smtClean="0"/>
              <a:t>-To </a:t>
            </a:r>
            <a:r>
              <a:rPr lang="en-US" sz="1600" dirty="0"/>
              <a:t>fill </a:t>
            </a: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financial </a:t>
            </a:r>
            <a:r>
              <a:rPr lang="en-US" sz="1600" dirty="0">
                <a:solidFill>
                  <a:srgbClr val="FF0000"/>
                </a:solidFill>
              </a:rPr>
              <a:t>capacity gap </a:t>
            </a:r>
            <a:r>
              <a:rPr lang="en-US" sz="1600" dirty="0"/>
              <a:t>(</a:t>
            </a:r>
            <a:r>
              <a:rPr lang="en-US" sz="1600" dirty="0" smtClean="0"/>
              <a:t>of end-user vs</a:t>
            </a:r>
            <a:r>
              <a:rPr lang="en-US" sz="1600" dirty="0"/>
              <a:t>. price of the </a:t>
            </a:r>
            <a:r>
              <a:rPr lang="en-US" sz="1600" dirty="0" smtClean="0"/>
              <a:t>desired technologies)?</a:t>
            </a:r>
          </a:p>
          <a:p>
            <a:pPr marL="36000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FF0000"/>
                </a:solidFill>
              </a:rPr>
              <a:t>Depending on the capacity/resources of JITMAP</a:t>
            </a:r>
            <a:r>
              <a:rPr lang="en-US" sz="1600" dirty="0" smtClean="0"/>
              <a:t>, the focus can be on promoting best matches that do not require financial support and/or to those that require financial support as well.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endParaRPr lang="en-US" altLang="ja-JP" sz="1600" u="sng" dirty="0" smtClean="0"/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600" b="1" u="sng" dirty="0"/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b="1" u="sng" dirty="0" smtClean="0"/>
              <a:t>Key recommendations</a:t>
            </a:r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b="1" dirty="0" smtClean="0">
                <a:solidFill>
                  <a:srgbClr val="418438"/>
                </a:solidFill>
              </a:rPr>
              <a:t>R1_</a:t>
            </a:r>
            <a:r>
              <a:rPr lang="en-US" altLang="ja-JP" sz="1600" dirty="0" smtClean="0">
                <a:solidFill>
                  <a:srgbClr val="FF0000"/>
                </a:solidFill>
              </a:rPr>
              <a:t>Narrow </a:t>
            </a:r>
            <a:r>
              <a:rPr lang="en-US" altLang="ja-JP" sz="1600" dirty="0"/>
              <a:t>the </a:t>
            </a:r>
            <a:r>
              <a:rPr lang="en-US" altLang="ja-JP" sz="1600" dirty="0" smtClean="0"/>
              <a:t>end-users </a:t>
            </a:r>
            <a:r>
              <a:rPr lang="en-US" altLang="ja-JP" sz="1600" dirty="0"/>
              <a:t>target (e.g</a:t>
            </a:r>
            <a:r>
              <a:rPr lang="en-US" altLang="ja-JP" sz="1600" dirty="0" smtClean="0"/>
              <a:t>., medium </a:t>
            </a:r>
            <a:r>
              <a:rPr lang="en-US" altLang="ja-JP" sz="1600" dirty="0"/>
              <a:t>size </a:t>
            </a:r>
            <a:r>
              <a:rPr lang="en-US" altLang="ja-JP" sz="1600" dirty="0" smtClean="0"/>
              <a:t>enterprises, in a specific state/sector/cluster); </a:t>
            </a:r>
            <a:endParaRPr lang="en-GB" altLang="ja-JP" sz="1600" dirty="0" smtClean="0"/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ja-JP" sz="1600" dirty="0" smtClean="0"/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ja-JP" sz="1600" b="1" dirty="0" smtClean="0">
                <a:solidFill>
                  <a:srgbClr val="418438"/>
                </a:solidFill>
              </a:rPr>
              <a:t>R2_</a:t>
            </a:r>
            <a:r>
              <a:rPr lang="en-US" altLang="ja-JP" sz="1600" dirty="0" smtClean="0">
                <a:solidFill>
                  <a:srgbClr val="FF0000"/>
                </a:solidFill>
              </a:rPr>
              <a:t>Expand </a:t>
            </a:r>
            <a:r>
              <a:rPr lang="en-US" altLang="ja-JP" sz="1600" dirty="0" smtClean="0"/>
              <a:t>the proposed environmental technology basket (e.g., niche technologies);</a:t>
            </a:r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600" dirty="0" smtClean="0"/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b="1" dirty="0" smtClean="0">
                <a:solidFill>
                  <a:srgbClr val="418438"/>
                </a:solidFill>
              </a:rPr>
              <a:t>R3_</a:t>
            </a:r>
            <a:r>
              <a:rPr lang="en-US" altLang="ja-JP" sz="1600" dirty="0" smtClean="0">
                <a:solidFill>
                  <a:srgbClr val="FF0000"/>
                </a:solidFill>
              </a:rPr>
              <a:t>Tailor </a:t>
            </a:r>
            <a:r>
              <a:rPr lang="en-US" altLang="ja-JP" sz="1600" dirty="0" smtClean="0"/>
              <a:t>a marketing/sale strategy</a:t>
            </a:r>
            <a:r>
              <a:rPr lang="en-US" altLang="ja-JP" sz="1600" dirty="0" smtClean="0">
                <a:solidFill>
                  <a:srgbClr val="FF0000"/>
                </a:solidFill>
              </a:rPr>
              <a:t> </a:t>
            </a:r>
            <a:r>
              <a:rPr lang="en-US" altLang="ja-JP" sz="1600" dirty="0" smtClean="0"/>
              <a:t>on technology by technology basis. </a:t>
            </a:r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For those that require financial support explore: </a:t>
            </a:r>
            <a:endParaRPr lang="en-US" altLang="ja-JP" sz="1600" dirty="0"/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err="1" smtClean="0"/>
              <a:t>i</a:t>
            </a:r>
            <a:r>
              <a:rPr lang="en-US" altLang="ja-JP" sz="1600" dirty="0"/>
              <a:t>) </a:t>
            </a:r>
            <a:r>
              <a:rPr lang="en-US" altLang="ja-JP" sz="1600" dirty="0">
                <a:solidFill>
                  <a:srgbClr val="FF0000"/>
                </a:solidFill>
              </a:rPr>
              <a:t>B</a:t>
            </a:r>
            <a:r>
              <a:rPr lang="en-US" altLang="ja-JP" sz="1600" dirty="0" smtClean="0">
                <a:solidFill>
                  <a:srgbClr val="FF0000"/>
                </a:solidFill>
              </a:rPr>
              <a:t>lending with technical support </a:t>
            </a:r>
            <a:r>
              <a:rPr lang="en-US" altLang="ja-JP" sz="1600" dirty="0" smtClean="0"/>
              <a:t>and/or </a:t>
            </a:r>
            <a:r>
              <a:rPr lang="en-US" altLang="ja-JP" sz="1600" dirty="0" smtClean="0">
                <a:solidFill>
                  <a:srgbClr val="FF0000"/>
                </a:solidFill>
              </a:rPr>
              <a:t>selling at a discounted price </a:t>
            </a:r>
            <a:r>
              <a:rPr lang="en-US" altLang="ja-JP" sz="1600" dirty="0" smtClean="0"/>
              <a:t>(e.g., initiating “JITMAP Coupon”).</a:t>
            </a:r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600" dirty="0" smtClean="0"/>
              <a:t>ii) </a:t>
            </a:r>
            <a:r>
              <a:rPr lang="en-US" altLang="ja-JP" sz="1600" dirty="0" smtClean="0">
                <a:solidFill>
                  <a:srgbClr val="FF0000"/>
                </a:solidFill>
              </a:rPr>
              <a:t>Proactively engaging </a:t>
            </a:r>
            <a:r>
              <a:rPr lang="en-US" altLang="ja-JP" sz="1600" dirty="0" smtClean="0"/>
              <a:t>with the adequate stakeholders/schemes that are increasingly focus on the </a:t>
            </a:r>
            <a:r>
              <a:rPr lang="en-US" altLang="ja-JP" sz="1600" dirty="0" smtClean="0">
                <a:solidFill>
                  <a:srgbClr val="FF0000"/>
                </a:solidFill>
              </a:rPr>
              <a:t>Environmental, Social, Governance (ESG) and SDGs aspects </a:t>
            </a:r>
            <a:r>
              <a:rPr lang="en-GB" altLang="ja-JP" sz="1600" dirty="0" smtClean="0"/>
              <a:t>to make </a:t>
            </a:r>
            <a:r>
              <a:rPr lang="en-GB" altLang="ja-JP" sz="1600" dirty="0" smtClean="0">
                <a:solidFill>
                  <a:srgbClr val="FF0000"/>
                </a:solidFill>
              </a:rPr>
              <a:t>the overall financing</a:t>
            </a:r>
            <a:r>
              <a:rPr lang="en-GB" altLang="ja-JP" sz="1600" dirty="0" smtClean="0"/>
              <a:t> of Japanese technologies competitive to financing alternative technologies, even though their initial cost is higher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(</a:t>
            </a:r>
            <a:r>
              <a:rPr lang="en-US" altLang="ja-JP" sz="1600" dirty="0">
                <a:solidFill>
                  <a:srgbClr val="000000"/>
                </a:solidFill>
              </a:rPr>
              <a:t>e.g., </a:t>
            </a:r>
            <a:r>
              <a:rPr lang="en-GB" altLang="ja-JP" sz="1600" dirty="0">
                <a:solidFill>
                  <a:srgbClr val="000000"/>
                </a:solidFill>
              </a:rPr>
              <a:t>turning the feasibility study reports, under JITMAP, into </a:t>
            </a:r>
            <a:r>
              <a:rPr lang="en-GB" altLang="ja-JP" sz="1600" dirty="0">
                <a:solidFill>
                  <a:srgbClr val="FF0000"/>
                </a:solidFill>
              </a:rPr>
              <a:t>bankable proposals </a:t>
            </a:r>
            <a:r>
              <a:rPr lang="en-GB" altLang="ja-JP" sz="1600" dirty="0">
                <a:solidFill>
                  <a:srgbClr val="000000"/>
                </a:solidFill>
              </a:rPr>
              <a:t>for </a:t>
            </a:r>
            <a:r>
              <a:rPr lang="en-GB" altLang="ja-JP" sz="1600" dirty="0">
                <a:solidFill>
                  <a:srgbClr val="FF0000"/>
                </a:solidFill>
              </a:rPr>
              <a:t>Green or Sustainability-Linked loans, </a:t>
            </a:r>
            <a:r>
              <a:rPr lang="en-GB" altLang="ja-JP" sz="1600" dirty="0">
                <a:solidFill>
                  <a:srgbClr val="000000"/>
                </a:solidFill>
              </a:rPr>
              <a:t>coupled with </a:t>
            </a:r>
            <a:r>
              <a:rPr lang="en-GB" altLang="ja-JP" sz="1600" dirty="0" smtClean="0">
                <a:solidFill>
                  <a:srgbClr val="000000"/>
                </a:solidFill>
              </a:rPr>
              <a:t>providing </a:t>
            </a:r>
            <a:r>
              <a:rPr lang="en-GB" altLang="ja-JP" sz="1600" dirty="0" smtClean="0">
                <a:solidFill>
                  <a:srgbClr val="FF0000"/>
                </a:solidFill>
              </a:rPr>
              <a:t>technical assistance and/or several preferential treatments </a:t>
            </a:r>
            <a:r>
              <a:rPr lang="en-GB" altLang="ja-JP" sz="1600" dirty="0" smtClean="0"/>
              <a:t>(lower interest </a:t>
            </a:r>
            <a:r>
              <a:rPr lang="en-GB" altLang="ja-JP" sz="1600" dirty="0"/>
              <a:t>rates, </a:t>
            </a:r>
            <a:r>
              <a:rPr lang="en-GB" altLang="ja-JP" sz="1600" dirty="0" smtClean="0"/>
              <a:t>lower transaction cost, etc. (where borrowers and lenders are considered as JITMAP partners</a:t>
            </a:r>
            <a:r>
              <a:rPr lang="en-US" altLang="ja-JP" sz="1600" dirty="0" smtClean="0"/>
              <a:t>).</a:t>
            </a:r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ja-JP" sz="1600" dirty="0" smtClean="0"/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600" dirty="0" smtClean="0"/>
          </a:p>
          <a:p>
            <a:pPr marL="1710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06467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504" y="2204864"/>
            <a:ext cx="9036496" cy="1944216"/>
            <a:chOff x="1187624" y="2369537"/>
            <a:chExt cx="6934200" cy="1364263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>
            <a:xfrm>
              <a:off x="1187624" y="2369537"/>
              <a:ext cx="6934200" cy="1143000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Segoe UI" panose="020B0502040204020203" pitchFamily="34" charset="0"/>
                  <a:ea typeface="HGPｺﾞｼｯｸM" panose="020B0600000000000000" pitchFamily="50" charset="-128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en-US" sz="3600" b="1" dirty="0" smtClean="0">
                  <a:solidFill>
                    <a:srgbClr val="006600"/>
                  </a:solidFill>
                  <a:latin typeface="Comic Sans MS" pitchFamily="66" charset="0"/>
                </a:rPr>
                <a:t>Thank you for your kind attention</a:t>
              </a:r>
            </a:p>
            <a:p>
              <a:pPr algn="ctr"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 algn="ctr"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 algn="ctr"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 algn="ctr"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 algn="ctr"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 algn="ctr"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 algn="ctr"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  <a:p>
              <a:pPr algn="ctr">
                <a:buFontTx/>
                <a:buNone/>
              </a:pPr>
              <a:endParaRPr lang="en-US" sz="3600" b="1" dirty="0" smtClean="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1600200" y="3352800"/>
              <a:ext cx="6019800" cy="381000"/>
            </a:xfrm>
            <a:prstGeom prst="ellipseRibbon">
              <a:avLst>
                <a:gd name="adj1" fmla="val 25000"/>
                <a:gd name="adj2" fmla="val 50000"/>
                <a:gd name="adj3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6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T_A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85750" indent="-285750">
          <a:buFont typeface="Wingdings" panose="05000000000000000000" pitchFamily="2" charset="2"/>
          <a:buChar char="u"/>
          <a:defRPr kumimoji="1" dirty="0" smtClean="0">
            <a:latin typeface="Segoe UI" panose="020B0502040204020203" pitchFamily="34" charset="0"/>
            <a:ea typeface="HGPｺﾞｼｯｸM" panose="020B0600000000000000" pitchFamily="50" charset="-128"/>
            <a:cs typeface="Segoe UI" panose="020B0502040204020203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IG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7EFFA"/>
      </a:accent1>
      <a:accent2>
        <a:srgbClr val="74BACE"/>
      </a:accent2>
      <a:accent3>
        <a:srgbClr val="FFFFFF"/>
      </a:accent3>
      <a:accent4>
        <a:srgbClr val="000000"/>
      </a:accent4>
      <a:accent5>
        <a:srgbClr val="E0F6FC"/>
      </a:accent5>
      <a:accent6>
        <a:srgbClr val="68A8BA"/>
      </a:accent6>
      <a:hlink>
        <a:srgbClr val="005061"/>
      </a:hlink>
      <a:folHlink>
        <a:srgbClr val="00A8E1"/>
      </a:folHlink>
    </a:clrScheme>
    <a:fontScheme name="CSCP_template_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CP_template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P_template_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P_template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P_template_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P_template_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P_template_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P_template_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P_template_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P_template_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P_template_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P_template_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P_template_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OT_A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85750" indent="-285750">
          <a:buFont typeface="Wingdings" panose="05000000000000000000" pitchFamily="2" charset="2"/>
          <a:buChar char="u"/>
          <a:defRPr kumimoji="1" dirty="0" smtClean="0">
            <a:latin typeface="Segoe UI" panose="020B0502040204020203" pitchFamily="34" charset="0"/>
            <a:ea typeface="HGPｺﾞｼｯｸM" panose="020B0600000000000000" pitchFamily="50" charset="-128"/>
            <a:cs typeface="Segoe UI" panose="020B0502040204020203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POT_A_4_3</Template>
  <TotalTime>15899</TotalTime>
  <Words>908</Words>
  <Application>Microsoft Office PowerPoint</Application>
  <PresentationFormat>On-screen Show (4:3)</PresentationFormat>
  <Paragraphs>120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HGPｺﾞｼｯｸM</vt:lpstr>
      <vt:lpstr>HGPｺﾞｼｯｸM</vt:lpstr>
      <vt:lpstr>ＭＳ ゴシック</vt:lpstr>
      <vt:lpstr>ＭＳ Ｐゴシック</vt:lpstr>
      <vt:lpstr>SimSun</vt:lpstr>
      <vt:lpstr>Arial</vt:lpstr>
      <vt:lpstr>Calibri</vt:lpstr>
      <vt:lpstr>Century Gothic</vt:lpstr>
      <vt:lpstr>Comic Sans MS</vt:lpstr>
      <vt:lpstr>Segoe UI</vt:lpstr>
      <vt:lpstr>Segoe UI Semibold</vt:lpstr>
      <vt:lpstr>Times New Roman</vt:lpstr>
      <vt:lpstr>Wingdings</vt:lpstr>
      <vt:lpstr>POT_A_4_3</vt:lpstr>
      <vt:lpstr>2_IGES</vt:lpstr>
      <vt:lpstr>7_Office Theme</vt:lpstr>
      <vt:lpstr>1_POT_A_4_3</vt:lpstr>
      <vt:lpstr>PowerPoint Presentation</vt:lpstr>
      <vt:lpstr>Eye on Technology End-Users/Recipients</vt:lpstr>
      <vt:lpstr>Eye on Technology Suppliers</vt:lpstr>
      <vt:lpstr>PowerPoint Presentation</vt:lpstr>
      <vt:lpstr>PowerPoint Presentation</vt:lpstr>
      <vt:lpstr>Eye on Potential Synergetic Approach </vt:lpstr>
      <vt:lpstr>Conclusion and Recommendations </vt:lpstr>
      <vt:lpstr>PowerPoint Presentation</vt:lpstr>
    </vt:vector>
  </TitlesOfParts>
  <Company>IGES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 Suzuki</dc:creator>
  <cp:lastModifiedBy>abdessalem</cp:lastModifiedBy>
  <cp:revision>618</cp:revision>
  <cp:lastPrinted>2017-07-23T07:32:22Z</cp:lastPrinted>
  <dcterms:created xsi:type="dcterms:W3CDTF">2015-05-26T05:30:55Z</dcterms:created>
  <dcterms:modified xsi:type="dcterms:W3CDTF">2022-02-09T02:05:24Z</dcterms:modified>
</cp:coreProperties>
</file>