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3" r:id="rId2"/>
    <p:sldId id="363" r:id="rId3"/>
    <p:sldId id="373" r:id="rId4"/>
    <p:sldId id="526" r:id="rId5"/>
    <p:sldId id="527" r:id="rId6"/>
    <p:sldId id="556" r:id="rId7"/>
    <p:sldId id="553" r:id="rId8"/>
    <p:sldId id="529" r:id="rId9"/>
    <p:sldId id="530" r:id="rId10"/>
    <p:sldId id="531" r:id="rId11"/>
    <p:sldId id="554" r:id="rId12"/>
    <p:sldId id="555" r:id="rId13"/>
    <p:sldId id="538" r:id="rId14"/>
    <p:sldId id="546" r:id="rId15"/>
    <p:sldId id="539" r:id="rId16"/>
    <p:sldId id="532" r:id="rId17"/>
    <p:sldId id="545" r:id="rId18"/>
    <p:sldId id="534" r:id="rId19"/>
    <p:sldId id="535" r:id="rId20"/>
    <p:sldId id="262" r:id="rId21"/>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takahashi" initials="k" lastIdx="1" clrIdx="0">
    <p:extLst>
      <p:ext uri="{19B8F6BF-5375-455C-9EA6-DF929625EA0E}">
        <p15:presenceInfo xmlns:p15="http://schemas.microsoft.com/office/powerpoint/2012/main" userId="S-1-5-21-2125205520-1435969219-619646970-34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FFCC66"/>
    <a:srgbClr val="ABCC7C"/>
    <a:srgbClr val="AB86C7"/>
    <a:srgbClr val="94C260"/>
    <a:srgbClr val="CC99FF"/>
    <a:srgbClr val="FFCCFF"/>
    <a:srgbClr val="AECF8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3891" autoAdjust="0"/>
  </p:normalViewPr>
  <p:slideViewPr>
    <p:cSldViewPr snapToGrid="0">
      <p:cViewPr>
        <p:scale>
          <a:sx n="100" d="100"/>
          <a:sy n="100" d="100"/>
        </p:scale>
        <p:origin x="-872" y="-800"/>
      </p:cViewPr>
      <p:guideLst/>
    </p:cSldViewPr>
  </p:slideViewPr>
  <p:outlineViewPr>
    <p:cViewPr>
      <p:scale>
        <a:sx n="33" d="100"/>
        <a:sy n="33" d="100"/>
      </p:scale>
      <p:origin x="0" y="0"/>
    </p:cViewPr>
  </p:outlineViewPr>
  <p:notesTextViewPr>
    <p:cViewPr>
      <p:scale>
        <a:sx n="300" d="100"/>
        <a:sy n="3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takahashi\Desktop\IGES_CDM_DB_v12.8_20210131_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Sheet3!$C$21</c:f>
              <c:strCache>
                <c:ptCount val="1"/>
                <c:pt idx="0">
                  <c:v>ベンチマーク分析</c:v>
                </c:pt>
              </c:strCache>
            </c:strRef>
          </c:tx>
          <c:spPr>
            <a:solidFill>
              <a:schemeClr val="accent1"/>
            </a:solidFill>
            <a:ln>
              <a:noFill/>
            </a:ln>
            <a:effectLst/>
          </c:spPr>
          <c:invertIfNegative val="0"/>
          <c:cat>
            <c:strRef>
              <c:f>Sheet3!$B$22:$B$39</c:f>
              <c:strCache>
                <c:ptCount val="18"/>
                <c:pt idx="0">
                  <c:v>N2O削減（n=104)</c:v>
                </c:pt>
                <c:pt idx="1">
                  <c:v>漏出削減 (n=18)</c:v>
                </c:pt>
                <c:pt idx="2">
                  <c:v>HFC削減・回避 (n=21)</c:v>
                </c:pt>
                <c:pt idx="3">
                  <c:v>交通 (n=27)</c:v>
                </c:pt>
                <c:pt idx="4">
                  <c:v>新規植林・再植林 (n=67)</c:v>
                </c:pt>
                <c:pt idx="5">
                  <c:v>その他 (n=40)</c:v>
                </c:pt>
                <c:pt idx="6">
                  <c:v>セメント (n=51)</c:v>
                </c:pt>
                <c:pt idx="7">
                  <c:v>その他再生可能エネ（n=80)</c:v>
                </c:pt>
                <c:pt idx="8">
                  <c:v>省エネルギー (n=255)</c:v>
                </c:pt>
                <c:pt idx="9">
                  <c:v>燃料転換 (n=140)</c:v>
                </c:pt>
                <c:pt idx="10">
                  <c:v>メタン回避 (n=139)</c:v>
                </c:pt>
                <c:pt idx="11">
                  <c:v>太陽光発電 (n=391)</c:v>
                </c:pt>
                <c:pt idx="12">
                  <c:v>バイオガス (n-614)</c:v>
                </c:pt>
                <c:pt idx="13">
                  <c:v>廃ガス・熱回収利用 (n=368)</c:v>
                </c:pt>
                <c:pt idx="14">
                  <c:v>メタン回収・利用 (n=372)</c:v>
                </c:pt>
                <c:pt idx="15">
                  <c:v>バイオマス (n=577)</c:v>
                </c:pt>
                <c:pt idx="16">
                  <c:v>水力発電 (n=2104)</c:v>
                </c:pt>
                <c:pt idx="17">
                  <c:v>風力発電 (n=2471)</c:v>
                </c:pt>
              </c:strCache>
            </c:strRef>
          </c:cat>
          <c:val>
            <c:numRef>
              <c:f>Sheet3!$C$22:$C$39</c:f>
              <c:numCache>
                <c:formatCode>General</c:formatCode>
                <c:ptCount val="18"/>
                <c:pt idx="0">
                  <c:v>0</c:v>
                </c:pt>
                <c:pt idx="1">
                  <c:v>0</c:v>
                </c:pt>
                <c:pt idx="2">
                  <c:v>0</c:v>
                </c:pt>
                <c:pt idx="3">
                  <c:v>5</c:v>
                </c:pt>
                <c:pt idx="4">
                  <c:v>12</c:v>
                </c:pt>
                <c:pt idx="5">
                  <c:v>16</c:v>
                </c:pt>
                <c:pt idx="6">
                  <c:v>22</c:v>
                </c:pt>
                <c:pt idx="7">
                  <c:v>37</c:v>
                </c:pt>
                <c:pt idx="8">
                  <c:v>50</c:v>
                </c:pt>
                <c:pt idx="9">
                  <c:v>80</c:v>
                </c:pt>
                <c:pt idx="10">
                  <c:v>104</c:v>
                </c:pt>
                <c:pt idx="11">
                  <c:v>174</c:v>
                </c:pt>
                <c:pt idx="12">
                  <c:v>207</c:v>
                </c:pt>
                <c:pt idx="13">
                  <c:v>249</c:v>
                </c:pt>
                <c:pt idx="14">
                  <c:v>254</c:v>
                </c:pt>
                <c:pt idx="15">
                  <c:v>263</c:v>
                </c:pt>
                <c:pt idx="16">
                  <c:v>1885</c:v>
                </c:pt>
                <c:pt idx="17">
                  <c:v>2370</c:v>
                </c:pt>
              </c:numCache>
            </c:numRef>
          </c:val>
          <c:extLst>
            <c:ext xmlns:c16="http://schemas.microsoft.com/office/drawing/2014/chart" uri="{C3380CC4-5D6E-409C-BE32-E72D297353CC}">
              <c16:uniqueId val="{00000000-2AA6-41A7-86FF-D7673B2D74BD}"/>
            </c:ext>
          </c:extLst>
        </c:ser>
        <c:ser>
          <c:idx val="1"/>
          <c:order val="1"/>
          <c:tx>
            <c:strRef>
              <c:f>Sheet3!$D$21</c:f>
              <c:strCache>
                <c:ptCount val="1"/>
                <c:pt idx="0">
                  <c:v>投資比較分析</c:v>
                </c:pt>
              </c:strCache>
            </c:strRef>
          </c:tx>
          <c:spPr>
            <a:solidFill>
              <a:schemeClr val="accent2"/>
            </a:solidFill>
            <a:ln>
              <a:noFill/>
            </a:ln>
            <a:effectLst/>
          </c:spPr>
          <c:invertIfNegative val="0"/>
          <c:cat>
            <c:strRef>
              <c:f>Sheet3!$B$22:$B$39</c:f>
              <c:strCache>
                <c:ptCount val="18"/>
                <c:pt idx="0">
                  <c:v>N2O削減（n=104)</c:v>
                </c:pt>
                <c:pt idx="1">
                  <c:v>漏出削減 (n=18)</c:v>
                </c:pt>
                <c:pt idx="2">
                  <c:v>HFC削減・回避 (n=21)</c:v>
                </c:pt>
                <c:pt idx="3">
                  <c:v>交通 (n=27)</c:v>
                </c:pt>
                <c:pt idx="4">
                  <c:v>新規植林・再植林 (n=67)</c:v>
                </c:pt>
                <c:pt idx="5">
                  <c:v>その他 (n=40)</c:v>
                </c:pt>
                <c:pt idx="6">
                  <c:v>セメント (n=51)</c:v>
                </c:pt>
                <c:pt idx="7">
                  <c:v>その他再生可能エネ（n=80)</c:v>
                </c:pt>
                <c:pt idx="8">
                  <c:v>省エネルギー (n=255)</c:v>
                </c:pt>
                <c:pt idx="9">
                  <c:v>燃料転換 (n=140)</c:v>
                </c:pt>
                <c:pt idx="10">
                  <c:v>メタン回避 (n=139)</c:v>
                </c:pt>
                <c:pt idx="11">
                  <c:v>太陽光発電 (n=391)</c:v>
                </c:pt>
                <c:pt idx="12">
                  <c:v>バイオガス (n-614)</c:v>
                </c:pt>
                <c:pt idx="13">
                  <c:v>廃ガス・熱回収利用 (n=368)</c:v>
                </c:pt>
                <c:pt idx="14">
                  <c:v>メタン回収・利用 (n=372)</c:v>
                </c:pt>
                <c:pt idx="15">
                  <c:v>バイオマス (n=577)</c:v>
                </c:pt>
                <c:pt idx="16">
                  <c:v>水力発電 (n=2104)</c:v>
                </c:pt>
                <c:pt idx="17">
                  <c:v>風力発電 (n=2471)</c:v>
                </c:pt>
              </c:strCache>
            </c:strRef>
          </c:cat>
          <c:val>
            <c:numRef>
              <c:f>Sheet3!$D$22:$D$39</c:f>
              <c:numCache>
                <c:formatCode>General</c:formatCode>
                <c:ptCount val="18"/>
                <c:pt idx="0">
                  <c:v>0</c:v>
                </c:pt>
                <c:pt idx="1">
                  <c:v>0</c:v>
                </c:pt>
                <c:pt idx="2">
                  <c:v>0</c:v>
                </c:pt>
                <c:pt idx="3">
                  <c:v>2</c:v>
                </c:pt>
                <c:pt idx="4">
                  <c:v>1</c:v>
                </c:pt>
                <c:pt idx="5">
                  <c:v>5</c:v>
                </c:pt>
                <c:pt idx="6">
                  <c:v>7</c:v>
                </c:pt>
                <c:pt idx="7">
                  <c:v>5</c:v>
                </c:pt>
                <c:pt idx="8">
                  <c:v>32</c:v>
                </c:pt>
                <c:pt idx="9">
                  <c:v>23</c:v>
                </c:pt>
                <c:pt idx="10">
                  <c:v>3</c:v>
                </c:pt>
                <c:pt idx="12">
                  <c:v>65</c:v>
                </c:pt>
                <c:pt idx="13">
                  <c:v>26</c:v>
                </c:pt>
                <c:pt idx="14">
                  <c:v>11</c:v>
                </c:pt>
                <c:pt idx="15">
                  <c:v>61</c:v>
                </c:pt>
                <c:pt idx="16">
                  <c:v>12</c:v>
                </c:pt>
                <c:pt idx="17">
                  <c:v>16</c:v>
                </c:pt>
              </c:numCache>
            </c:numRef>
          </c:val>
          <c:extLst>
            <c:ext xmlns:c16="http://schemas.microsoft.com/office/drawing/2014/chart" uri="{C3380CC4-5D6E-409C-BE32-E72D297353CC}">
              <c16:uniqueId val="{00000001-2AA6-41A7-86FF-D7673B2D74BD}"/>
            </c:ext>
          </c:extLst>
        </c:ser>
        <c:ser>
          <c:idx val="2"/>
          <c:order val="2"/>
          <c:tx>
            <c:strRef>
              <c:f>Sheet3!$E$21</c:f>
              <c:strCache>
                <c:ptCount val="1"/>
                <c:pt idx="0">
                  <c:v>なし</c:v>
                </c:pt>
              </c:strCache>
            </c:strRef>
          </c:tx>
          <c:spPr>
            <a:solidFill>
              <a:schemeClr val="accent3"/>
            </a:solidFill>
            <a:ln>
              <a:noFill/>
            </a:ln>
            <a:effectLst/>
          </c:spPr>
          <c:invertIfNegative val="0"/>
          <c:cat>
            <c:strRef>
              <c:f>Sheet3!$B$22:$B$39</c:f>
              <c:strCache>
                <c:ptCount val="18"/>
                <c:pt idx="0">
                  <c:v>N2O削減（n=104)</c:v>
                </c:pt>
                <c:pt idx="1">
                  <c:v>漏出削減 (n=18)</c:v>
                </c:pt>
                <c:pt idx="2">
                  <c:v>HFC削減・回避 (n=21)</c:v>
                </c:pt>
                <c:pt idx="3">
                  <c:v>交通 (n=27)</c:v>
                </c:pt>
                <c:pt idx="4">
                  <c:v>新規植林・再植林 (n=67)</c:v>
                </c:pt>
                <c:pt idx="5">
                  <c:v>その他 (n=40)</c:v>
                </c:pt>
                <c:pt idx="6">
                  <c:v>セメント (n=51)</c:v>
                </c:pt>
                <c:pt idx="7">
                  <c:v>その他再生可能エネ（n=80)</c:v>
                </c:pt>
                <c:pt idx="8">
                  <c:v>省エネルギー (n=255)</c:v>
                </c:pt>
                <c:pt idx="9">
                  <c:v>燃料転換 (n=140)</c:v>
                </c:pt>
                <c:pt idx="10">
                  <c:v>メタン回避 (n=139)</c:v>
                </c:pt>
                <c:pt idx="11">
                  <c:v>太陽光発電 (n=391)</c:v>
                </c:pt>
                <c:pt idx="12">
                  <c:v>バイオガス (n-614)</c:v>
                </c:pt>
                <c:pt idx="13">
                  <c:v>廃ガス・熱回収利用 (n=368)</c:v>
                </c:pt>
                <c:pt idx="14">
                  <c:v>メタン回収・利用 (n=372)</c:v>
                </c:pt>
                <c:pt idx="15">
                  <c:v>バイオマス (n=577)</c:v>
                </c:pt>
                <c:pt idx="16">
                  <c:v>水力発電 (n=2104)</c:v>
                </c:pt>
                <c:pt idx="17">
                  <c:v>風力発電 (n=2471)</c:v>
                </c:pt>
              </c:strCache>
            </c:strRef>
          </c:cat>
          <c:val>
            <c:numRef>
              <c:f>Sheet3!$E$22:$E$39</c:f>
              <c:numCache>
                <c:formatCode>General</c:formatCode>
                <c:ptCount val="18"/>
                <c:pt idx="0">
                  <c:v>40</c:v>
                </c:pt>
                <c:pt idx="1">
                  <c:v>16</c:v>
                </c:pt>
                <c:pt idx="2">
                  <c:v>21</c:v>
                </c:pt>
                <c:pt idx="3">
                  <c:v>18</c:v>
                </c:pt>
                <c:pt idx="4">
                  <c:v>54</c:v>
                </c:pt>
                <c:pt idx="5">
                  <c:v>12</c:v>
                </c:pt>
                <c:pt idx="6">
                  <c:v>22</c:v>
                </c:pt>
                <c:pt idx="7">
                  <c:v>28</c:v>
                </c:pt>
                <c:pt idx="8">
                  <c:v>128</c:v>
                </c:pt>
                <c:pt idx="9">
                  <c:v>33</c:v>
                </c:pt>
                <c:pt idx="10">
                  <c:v>30</c:v>
                </c:pt>
                <c:pt idx="11">
                  <c:v>217</c:v>
                </c:pt>
                <c:pt idx="12">
                  <c:v>301</c:v>
                </c:pt>
                <c:pt idx="13">
                  <c:v>90</c:v>
                </c:pt>
                <c:pt idx="14">
                  <c:v>33</c:v>
                </c:pt>
                <c:pt idx="15">
                  <c:v>240</c:v>
                </c:pt>
                <c:pt idx="16">
                  <c:v>206</c:v>
                </c:pt>
                <c:pt idx="17">
                  <c:v>84</c:v>
                </c:pt>
              </c:numCache>
            </c:numRef>
          </c:val>
          <c:extLst>
            <c:ext xmlns:c16="http://schemas.microsoft.com/office/drawing/2014/chart" uri="{C3380CC4-5D6E-409C-BE32-E72D297353CC}">
              <c16:uniqueId val="{00000002-2AA6-41A7-86FF-D7673B2D74BD}"/>
            </c:ext>
          </c:extLst>
        </c:ser>
        <c:ser>
          <c:idx val="3"/>
          <c:order val="3"/>
          <c:tx>
            <c:strRef>
              <c:f>Sheet3!$F$21</c:f>
              <c:strCache>
                <c:ptCount val="1"/>
                <c:pt idx="0">
                  <c:v>簡易コスト分析</c:v>
                </c:pt>
              </c:strCache>
            </c:strRef>
          </c:tx>
          <c:spPr>
            <a:solidFill>
              <a:schemeClr val="accent4"/>
            </a:solidFill>
            <a:ln>
              <a:noFill/>
            </a:ln>
            <a:effectLst/>
          </c:spPr>
          <c:invertIfNegative val="0"/>
          <c:cat>
            <c:strRef>
              <c:f>Sheet3!$B$22:$B$39</c:f>
              <c:strCache>
                <c:ptCount val="18"/>
                <c:pt idx="0">
                  <c:v>N2O削減（n=104)</c:v>
                </c:pt>
                <c:pt idx="1">
                  <c:v>漏出削減 (n=18)</c:v>
                </c:pt>
                <c:pt idx="2">
                  <c:v>HFC削減・回避 (n=21)</c:v>
                </c:pt>
                <c:pt idx="3">
                  <c:v>交通 (n=27)</c:v>
                </c:pt>
                <c:pt idx="4">
                  <c:v>新規植林・再植林 (n=67)</c:v>
                </c:pt>
                <c:pt idx="5">
                  <c:v>その他 (n=40)</c:v>
                </c:pt>
                <c:pt idx="6">
                  <c:v>セメント (n=51)</c:v>
                </c:pt>
                <c:pt idx="7">
                  <c:v>その他再生可能エネ（n=80)</c:v>
                </c:pt>
                <c:pt idx="8">
                  <c:v>省エネルギー (n=255)</c:v>
                </c:pt>
                <c:pt idx="9">
                  <c:v>燃料転換 (n=140)</c:v>
                </c:pt>
                <c:pt idx="10">
                  <c:v>メタン回避 (n=139)</c:v>
                </c:pt>
                <c:pt idx="11">
                  <c:v>太陽光発電 (n=391)</c:v>
                </c:pt>
                <c:pt idx="12">
                  <c:v>バイオガス (n-614)</c:v>
                </c:pt>
                <c:pt idx="13">
                  <c:v>廃ガス・熱回収利用 (n=368)</c:v>
                </c:pt>
                <c:pt idx="14">
                  <c:v>メタン回収・利用 (n=372)</c:v>
                </c:pt>
                <c:pt idx="15">
                  <c:v>バイオマス (n=577)</c:v>
                </c:pt>
                <c:pt idx="16">
                  <c:v>水力発電 (n=2104)</c:v>
                </c:pt>
                <c:pt idx="17">
                  <c:v>風力発電 (n=2471)</c:v>
                </c:pt>
              </c:strCache>
            </c:strRef>
          </c:cat>
          <c:val>
            <c:numRef>
              <c:f>Sheet3!$F$22:$F$39</c:f>
              <c:numCache>
                <c:formatCode>General</c:formatCode>
                <c:ptCount val="18"/>
                <c:pt idx="0">
                  <c:v>64</c:v>
                </c:pt>
                <c:pt idx="1">
                  <c:v>2</c:v>
                </c:pt>
                <c:pt idx="3">
                  <c:v>1</c:v>
                </c:pt>
                <c:pt idx="5">
                  <c:v>7</c:v>
                </c:pt>
                <c:pt idx="7">
                  <c:v>10</c:v>
                </c:pt>
                <c:pt idx="8">
                  <c:v>45</c:v>
                </c:pt>
                <c:pt idx="9">
                  <c:v>4</c:v>
                </c:pt>
                <c:pt idx="10">
                  <c:v>2</c:v>
                </c:pt>
                <c:pt idx="12">
                  <c:v>41</c:v>
                </c:pt>
                <c:pt idx="13">
                  <c:v>3</c:v>
                </c:pt>
                <c:pt idx="14">
                  <c:v>74</c:v>
                </c:pt>
                <c:pt idx="15">
                  <c:v>13</c:v>
                </c:pt>
                <c:pt idx="16">
                  <c:v>1</c:v>
                </c:pt>
                <c:pt idx="17">
                  <c:v>1</c:v>
                </c:pt>
              </c:numCache>
            </c:numRef>
          </c:val>
          <c:extLst>
            <c:ext xmlns:c16="http://schemas.microsoft.com/office/drawing/2014/chart" uri="{C3380CC4-5D6E-409C-BE32-E72D297353CC}">
              <c16:uniqueId val="{00000003-2AA6-41A7-86FF-D7673B2D74BD}"/>
            </c:ext>
          </c:extLst>
        </c:ser>
        <c:dLbls>
          <c:showLegendKey val="0"/>
          <c:showVal val="0"/>
          <c:showCatName val="0"/>
          <c:showSerName val="0"/>
          <c:showPercent val="0"/>
          <c:showBubbleSize val="0"/>
        </c:dLbls>
        <c:gapWidth val="150"/>
        <c:overlap val="100"/>
        <c:axId val="652795680"/>
        <c:axId val="652800600"/>
      </c:barChart>
      <c:catAx>
        <c:axId val="652795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en-US"/>
          </a:p>
        </c:txPr>
        <c:crossAx val="652800600"/>
        <c:crosses val="autoZero"/>
        <c:auto val="1"/>
        <c:lblAlgn val="ctr"/>
        <c:lblOffset val="100"/>
        <c:noMultiLvlLbl val="0"/>
      </c:catAx>
      <c:valAx>
        <c:axId val="6528006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en-US"/>
          </a:p>
        </c:txPr>
        <c:crossAx val="65279568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ja-JP" sz="9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E10BDC4A-03BB-4F78-B334-FF9058E2D003}" type="datetimeFigureOut">
              <a:rPr kumimoji="1" lang="ja-JP" altLang="en-US" smtClean="0"/>
              <a:t>2021/8/26</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BD3BEF9-B576-4DB2-A299-E39CA8EB946B}" type="slidenum">
              <a:rPr kumimoji="1" lang="ja-JP" altLang="en-US" smtClean="0"/>
              <a:t>‹#›</a:t>
            </a:fld>
            <a:endParaRPr kumimoji="1" lang="ja-JP" altLang="en-US"/>
          </a:p>
        </p:txBody>
      </p:sp>
    </p:spTree>
    <p:extLst>
      <p:ext uri="{BB962C8B-B14F-4D97-AF65-F5344CB8AC3E}">
        <p14:creationId xmlns:p14="http://schemas.microsoft.com/office/powerpoint/2010/main" val="1377283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D3BEF9-B576-4DB2-A299-E39CA8EB946B}" type="slidenum">
              <a:rPr kumimoji="1" lang="ja-JP" altLang="en-US" smtClean="0"/>
              <a:t>1</a:t>
            </a:fld>
            <a:endParaRPr kumimoji="1" lang="ja-JP" altLang="en-US"/>
          </a:p>
        </p:txBody>
      </p:sp>
    </p:spTree>
    <p:extLst>
      <p:ext uri="{BB962C8B-B14F-4D97-AF65-F5344CB8AC3E}">
        <p14:creationId xmlns:p14="http://schemas.microsoft.com/office/powerpoint/2010/main" val="2210280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12</a:t>
            </a:fld>
            <a:endParaRPr kumimoji="1" lang="ja-JP" altLang="en-US"/>
          </a:p>
        </p:txBody>
      </p:sp>
    </p:spTree>
    <p:extLst>
      <p:ext uri="{BB962C8B-B14F-4D97-AF65-F5344CB8AC3E}">
        <p14:creationId xmlns:p14="http://schemas.microsoft.com/office/powerpoint/2010/main" val="115172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13</a:t>
            </a:fld>
            <a:endParaRPr kumimoji="1" lang="ja-JP" altLang="en-US"/>
          </a:p>
        </p:txBody>
      </p:sp>
    </p:spTree>
    <p:extLst>
      <p:ext uri="{BB962C8B-B14F-4D97-AF65-F5344CB8AC3E}">
        <p14:creationId xmlns:p14="http://schemas.microsoft.com/office/powerpoint/2010/main" val="1016375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15</a:t>
            </a:fld>
            <a:endParaRPr kumimoji="1" lang="ja-JP" altLang="en-US"/>
          </a:p>
        </p:txBody>
      </p:sp>
    </p:spTree>
    <p:extLst>
      <p:ext uri="{BB962C8B-B14F-4D97-AF65-F5344CB8AC3E}">
        <p14:creationId xmlns:p14="http://schemas.microsoft.com/office/powerpoint/2010/main" val="289668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16</a:t>
            </a:fld>
            <a:endParaRPr kumimoji="1" lang="ja-JP" altLang="en-US"/>
          </a:p>
        </p:txBody>
      </p:sp>
    </p:spTree>
    <p:extLst>
      <p:ext uri="{BB962C8B-B14F-4D97-AF65-F5344CB8AC3E}">
        <p14:creationId xmlns:p14="http://schemas.microsoft.com/office/powerpoint/2010/main" val="169420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17</a:t>
            </a:fld>
            <a:endParaRPr kumimoji="1" lang="ja-JP" altLang="en-US"/>
          </a:p>
        </p:txBody>
      </p:sp>
    </p:spTree>
    <p:extLst>
      <p:ext uri="{BB962C8B-B14F-4D97-AF65-F5344CB8AC3E}">
        <p14:creationId xmlns:p14="http://schemas.microsoft.com/office/powerpoint/2010/main" val="4077547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18</a:t>
            </a:fld>
            <a:endParaRPr kumimoji="1" lang="ja-JP" altLang="en-US"/>
          </a:p>
        </p:txBody>
      </p:sp>
    </p:spTree>
    <p:extLst>
      <p:ext uri="{BB962C8B-B14F-4D97-AF65-F5344CB8AC3E}">
        <p14:creationId xmlns:p14="http://schemas.microsoft.com/office/powerpoint/2010/main" val="1426656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19</a:t>
            </a:fld>
            <a:endParaRPr kumimoji="1" lang="ja-JP" altLang="en-US"/>
          </a:p>
        </p:txBody>
      </p:sp>
    </p:spTree>
    <p:extLst>
      <p:ext uri="{BB962C8B-B14F-4D97-AF65-F5344CB8AC3E}">
        <p14:creationId xmlns:p14="http://schemas.microsoft.com/office/powerpoint/2010/main" val="2370662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4</a:t>
            </a:fld>
            <a:endParaRPr kumimoji="1" lang="ja-JP" altLang="en-US"/>
          </a:p>
        </p:txBody>
      </p:sp>
    </p:spTree>
    <p:extLst>
      <p:ext uri="{BB962C8B-B14F-4D97-AF65-F5344CB8AC3E}">
        <p14:creationId xmlns:p14="http://schemas.microsoft.com/office/powerpoint/2010/main" val="1837684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5</a:t>
            </a:fld>
            <a:endParaRPr kumimoji="1" lang="ja-JP" altLang="en-US"/>
          </a:p>
        </p:txBody>
      </p:sp>
    </p:spTree>
    <p:extLst>
      <p:ext uri="{BB962C8B-B14F-4D97-AF65-F5344CB8AC3E}">
        <p14:creationId xmlns:p14="http://schemas.microsoft.com/office/powerpoint/2010/main" val="285845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6</a:t>
            </a:fld>
            <a:endParaRPr kumimoji="1" lang="ja-JP" altLang="en-US"/>
          </a:p>
        </p:txBody>
      </p:sp>
    </p:spTree>
    <p:extLst>
      <p:ext uri="{BB962C8B-B14F-4D97-AF65-F5344CB8AC3E}">
        <p14:creationId xmlns:p14="http://schemas.microsoft.com/office/powerpoint/2010/main" val="99107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7</a:t>
            </a:fld>
            <a:endParaRPr kumimoji="1" lang="ja-JP" altLang="en-US"/>
          </a:p>
        </p:txBody>
      </p:sp>
    </p:spTree>
    <p:extLst>
      <p:ext uri="{BB962C8B-B14F-4D97-AF65-F5344CB8AC3E}">
        <p14:creationId xmlns:p14="http://schemas.microsoft.com/office/powerpoint/2010/main" val="1862330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8</a:t>
            </a:fld>
            <a:endParaRPr kumimoji="1" lang="ja-JP" altLang="en-US"/>
          </a:p>
        </p:txBody>
      </p:sp>
    </p:spTree>
    <p:extLst>
      <p:ext uri="{BB962C8B-B14F-4D97-AF65-F5344CB8AC3E}">
        <p14:creationId xmlns:p14="http://schemas.microsoft.com/office/powerpoint/2010/main" val="1787333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9</a:t>
            </a:fld>
            <a:endParaRPr kumimoji="1" lang="ja-JP" altLang="en-US"/>
          </a:p>
        </p:txBody>
      </p:sp>
    </p:spTree>
    <p:extLst>
      <p:ext uri="{BB962C8B-B14F-4D97-AF65-F5344CB8AC3E}">
        <p14:creationId xmlns:p14="http://schemas.microsoft.com/office/powerpoint/2010/main" val="76043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10</a:t>
            </a:fld>
            <a:endParaRPr kumimoji="1" lang="ja-JP" altLang="en-US"/>
          </a:p>
        </p:txBody>
      </p:sp>
    </p:spTree>
    <p:extLst>
      <p:ext uri="{BB962C8B-B14F-4D97-AF65-F5344CB8AC3E}">
        <p14:creationId xmlns:p14="http://schemas.microsoft.com/office/powerpoint/2010/main" val="3731349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3BEF9-B576-4DB2-A299-E39CA8EB946B}" type="slidenum">
              <a:rPr kumimoji="1" lang="ja-JP" altLang="en-US" smtClean="0"/>
              <a:t>11</a:t>
            </a:fld>
            <a:endParaRPr kumimoji="1" lang="ja-JP" altLang="en-US"/>
          </a:p>
        </p:txBody>
      </p:sp>
    </p:spTree>
    <p:extLst>
      <p:ext uri="{BB962C8B-B14F-4D97-AF65-F5344CB8AC3E}">
        <p14:creationId xmlns:p14="http://schemas.microsoft.com/office/powerpoint/2010/main" val="398638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0" y="307910"/>
            <a:ext cx="12192000" cy="6400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userDrawn="1"/>
        </p:nvSpPr>
        <p:spPr>
          <a:xfrm>
            <a:off x="11705349" y="6339378"/>
            <a:ext cx="457176" cy="369332"/>
          </a:xfrm>
          <a:prstGeom prst="rect">
            <a:avLst/>
          </a:prstGeom>
        </p:spPr>
        <p:txBody>
          <a:bodyPr wrap="none">
            <a:spAutoFit/>
          </a:bodyPr>
          <a:lstStyle/>
          <a:p>
            <a:fld id="{DBE1B6B2-3455-42D0-B4CA-93D2FB7BF612}" type="slidenum">
              <a:rPr kumimoji="1" lang="ja-JP" altLang="en-US" sz="1800" smtClean="0">
                <a:solidFill>
                  <a:schemeClr val="tx1"/>
                </a:solidFill>
                <a:latin typeface="+mn-ea"/>
                <a:ea typeface="+mn-ea"/>
                <a:cs typeface="Segoe UI" panose="020B0502040204020203" pitchFamily="34" charset="0"/>
              </a:rPr>
              <a:pPr/>
              <a:t>‹#›</a:t>
            </a:fld>
            <a:endParaRPr lang="ja-JP" altLang="en-US" dirty="0">
              <a:solidFill>
                <a:schemeClr val="tx1"/>
              </a:solidFill>
              <a:latin typeface="+mn-ea"/>
              <a:ea typeface="+mn-ea"/>
            </a:endParaRPr>
          </a:p>
        </p:txBody>
      </p:sp>
    </p:spTree>
    <p:extLst>
      <p:ext uri="{BB962C8B-B14F-4D97-AF65-F5344CB8AC3E}">
        <p14:creationId xmlns:p14="http://schemas.microsoft.com/office/powerpoint/2010/main" val="333867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178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ユーザー設定レイアウト">
    <p:spTree>
      <p:nvGrpSpPr>
        <p:cNvPr id="1" name=""/>
        <p:cNvGrpSpPr/>
        <p:nvPr/>
      </p:nvGrpSpPr>
      <p:grpSpPr>
        <a:xfrm>
          <a:off x="0" y="0"/>
          <a:ext cx="0" cy="0"/>
          <a:chOff x="0" y="0"/>
          <a:chExt cx="0" cy="0"/>
        </a:xfrm>
      </p:grpSpPr>
      <p:sp>
        <p:nvSpPr>
          <p:cNvPr id="8" name="テキスト ボックス 7"/>
          <p:cNvSpPr txBox="1"/>
          <p:nvPr userDrawn="1"/>
        </p:nvSpPr>
        <p:spPr>
          <a:xfrm>
            <a:off x="11662378" y="6304804"/>
            <a:ext cx="719403" cy="400110"/>
          </a:xfrm>
          <a:prstGeom prst="rect">
            <a:avLst/>
          </a:prstGeom>
          <a:noFill/>
        </p:spPr>
        <p:txBody>
          <a:bodyPr wrap="square" rtlCol="0">
            <a:spAutoFit/>
          </a:bodyPr>
          <a:lstStyle/>
          <a:p>
            <a:fld id="{DBE1B6B2-3455-42D0-B4CA-93D2FB7BF612}" type="slidenum">
              <a:rPr kumimoji="1" lang="ja-JP" altLang="en-US" sz="2000" b="0" smtClean="0">
                <a:solidFill>
                  <a:schemeClr val="tx1"/>
                </a:solidFill>
                <a:latin typeface="Segoe UI" panose="020B0502040204020203" pitchFamily="34" charset="0"/>
                <a:ea typeface="HGPｺﾞｼｯｸM" panose="020B0600000000000000" pitchFamily="50" charset="-128"/>
                <a:cs typeface="Segoe UI" panose="020B0502040204020203" pitchFamily="34" charset="0"/>
              </a:rPr>
              <a:t>‹#›</a:t>
            </a:fld>
            <a:endParaRPr kumimoji="1" lang="ja-JP" altLang="en-US" sz="1200" b="0" dirty="0">
              <a:solidFill>
                <a:schemeClr val="tx1"/>
              </a:solidFill>
              <a:latin typeface="Segoe UI" panose="020B0502040204020203" pitchFamily="34" charset="0"/>
              <a:ea typeface="HGPｺﾞｼｯｸM" panose="020B0600000000000000" pitchFamily="50" charset="-128"/>
              <a:cs typeface="Segoe UI" panose="020B0502040204020203" pitchFamily="34" charset="0"/>
            </a:endParaRPr>
          </a:p>
        </p:txBody>
      </p:sp>
      <p:sp>
        <p:nvSpPr>
          <p:cNvPr id="9" name="タイトル プレースホルダー 3"/>
          <p:cNvSpPr>
            <a:spLocks noGrp="1"/>
          </p:cNvSpPr>
          <p:nvPr>
            <p:ph type="title" hasCustomPrompt="1"/>
          </p:nvPr>
        </p:nvSpPr>
        <p:spPr>
          <a:xfrm>
            <a:off x="623392" y="260648"/>
            <a:ext cx="10972800" cy="562075"/>
          </a:xfrm>
          <a:prstGeom prst="rect">
            <a:avLst/>
          </a:prstGeom>
        </p:spPr>
        <p:txBody>
          <a:bodyPr vert="horz" lIns="91440" tIns="45720" rIns="91440" bIns="45720" rtlCol="0" anchor="ctr">
            <a:noAutofit/>
          </a:bodyPr>
          <a:lstStyle>
            <a:lvl1pPr>
              <a:defRPr sz="3600" b="1">
                <a:solidFill>
                  <a:srgbClr val="3D8438"/>
                </a:solidFill>
                <a:latin typeface="Meiryo UI" panose="020B0604030504040204" pitchFamily="50" charset="-128"/>
                <a:ea typeface="Meiryo UI" panose="020B0604030504040204" pitchFamily="50" charset="-128"/>
              </a:defRPr>
            </a:lvl1pPr>
          </a:lstStyle>
          <a:p>
            <a:r>
              <a:rPr kumimoji="1" lang="en-US" altLang="ja-JP" dirty="0"/>
              <a:t>Presentation Title here</a:t>
            </a:r>
            <a:endParaRPr kumimoji="1" lang="ja-JP" altLang="en-US" dirty="0"/>
          </a:p>
        </p:txBody>
      </p:sp>
      <p:sp>
        <p:nvSpPr>
          <p:cNvPr id="2" name="テキスト ボックス 1"/>
          <p:cNvSpPr txBox="1"/>
          <p:nvPr userDrawn="1"/>
        </p:nvSpPr>
        <p:spPr>
          <a:xfrm>
            <a:off x="609600" y="1412776"/>
            <a:ext cx="10862997" cy="4464496"/>
          </a:xfrm>
          <a:prstGeom prst="rect">
            <a:avLst/>
          </a:prstGeom>
          <a:noFill/>
        </p:spPr>
        <p:txBody>
          <a:bodyPr wrap="square" rtlCol="0">
            <a:noAutofit/>
          </a:bodyPr>
          <a:lstStyle/>
          <a:p>
            <a:pPr marL="285744" indent="-285744">
              <a:buFont typeface="Wingdings" panose="05000000000000000000" pitchFamily="2" charset="2"/>
              <a:buChar char="u"/>
            </a:pPr>
            <a:endParaRPr kumimoji="1" lang="ja-JP" altLang="en-US" sz="2400" dirty="0">
              <a:latin typeface="Segoe UI" panose="020B0502040204020203" pitchFamily="34" charset="0"/>
              <a:ea typeface="HGPｺﾞｼｯｸM" panose="020B0600000000000000" pitchFamily="50" charset="-128"/>
              <a:cs typeface="Segoe UI" panose="020B0502040204020203" pitchFamily="34" charset="0"/>
            </a:endParaRPr>
          </a:p>
        </p:txBody>
      </p:sp>
    </p:spTree>
    <p:extLst>
      <p:ext uri="{BB962C8B-B14F-4D97-AF65-F5344CB8AC3E}">
        <p14:creationId xmlns:p14="http://schemas.microsoft.com/office/powerpoint/2010/main" val="1631306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838200" y="1825625"/>
            <a:ext cx="10515600" cy="471513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684298838"/>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xStyles>
    <p:titleStyle>
      <a:lvl1pPr algn="l" defTabSz="914400" rtl="0" eaLnBrk="1" latinLnBrk="0" hangingPunct="1">
        <a:lnSpc>
          <a:spcPct val="90000"/>
        </a:lnSpc>
        <a:spcBef>
          <a:spcPct val="0"/>
        </a:spcBef>
        <a:buNone/>
        <a:defRPr kumimoji="1"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s://www.worldwildlife.org/publications/what-makes-a-high-quality-carbon-credit" TargetMode="External"/><Relationship Id="rId13" Type="http://schemas.openxmlformats.org/officeDocument/2006/relationships/hyperlink" Target="https://openknowledge.worldbank.org/handle/10986/35271" TargetMode="External"/><Relationship Id="rId18" Type="http://schemas.openxmlformats.org/officeDocument/2006/relationships/hyperlink" Target="https://globalgoals.goldstandard.org/400-sdg-impact-quantification/" TargetMode="External"/><Relationship Id="rId3" Type="http://schemas.openxmlformats.org/officeDocument/2006/relationships/hyperlink" Target="https://www.bloomberg.com/news/features/2021-04-05/a-top-u-s-seller-of-carbon-offsets-starts-investigating-its-own-projects" TargetMode="External"/><Relationship Id="rId21" Type="http://schemas.openxmlformats.org/officeDocument/2006/relationships/hyperlink" Target="https://www.artredd.org/wp-content/uploads/2020/04/TREES-v1-February-2020-FINAL.pdf" TargetMode="External"/><Relationship Id="rId7" Type="http://schemas.openxmlformats.org/officeDocument/2006/relationships/hyperlink" Target="https://www.unep.org/news-and-stories/story/carbon-offsets-are-not-our-get-out-jail-free-card" TargetMode="External"/><Relationship Id="rId12" Type="http://schemas.openxmlformats.org/officeDocument/2006/relationships/hyperlink" Target="https://verra.org/vcs-standard-v4-1-will-scale-up-finance-for-climate-mitigation/" TargetMode="External"/><Relationship Id="rId17" Type="http://schemas.openxmlformats.org/officeDocument/2006/relationships/hyperlink" Target="https://globalgoals.goldstandard.org/103-par-safeguarding-principles-requirements/" TargetMode="External"/><Relationship Id="rId2" Type="http://schemas.openxmlformats.org/officeDocument/2006/relationships/notesSlide" Target="../notesSlides/notesSlide16.xml"/><Relationship Id="rId16" Type="http://schemas.openxmlformats.org/officeDocument/2006/relationships/hyperlink" Target="https://registry.verra.org/app/search/VCS" TargetMode="External"/><Relationship Id="rId20" Type="http://schemas.openxmlformats.org/officeDocument/2006/relationships/hyperlink" Target="https://registry.goldstandard.org/credit-blocks?q=&amp;page=1" TargetMode="External"/><Relationship Id="rId1" Type="http://schemas.openxmlformats.org/officeDocument/2006/relationships/slideLayout" Target="../slideLayouts/slideLayout3.xml"/><Relationship Id="rId6" Type="http://schemas.openxmlformats.org/officeDocument/2006/relationships/hyperlink" Target="https://www.greenpeace.org.uk/news/airlines-carbon-offsets-solution-climate-change-wrong/" TargetMode="External"/><Relationship Id="rId11" Type="http://schemas.openxmlformats.org/officeDocument/2006/relationships/hyperlink" Target="https://www.icao.int/environmental-protection/CORSIA/Documents/ICAO_Document_09.pdf" TargetMode="External"/><Relationship Id="rId5" Type="http://schemas.openxmlformats.org/officeDocument/2006/relationships/hyperlink" Target="https://www.greenpeace.org.uk/news/the-biggest-problem-with-carbon-offsetting-is-that-it-doesn&#8217;t-really-work/" TargetMode="External"/><Relationship Id="rId15" Type="http://schemas.openxmlformats.org/officeDocument/2006/relationships/hyperlink" Target="https://verra.org/wp-content/uploads/2019/09/AFOLU_Non-Permanence_Risk-Tool_v4.0.pdf" TargetMode="External"/><Relationship Id="rId10" Type="http://schemas.openxmlformats.org/officeDocument/2006/relationships/hyperlink" Target="https://www.wri.org/research/consideration-nature-based-solutions-offsets-corporate-climate-change-mitigation" TargetMode="External"/><Relationship Id="rId19" Type="http://schemas.openxmlformats.org/officeDocument/2006/relationships/hyperlink" Target="https://www.iges.or.jp/jp/pub/iges-cdm-project-database/en" TargetMode="External"/><Relationship Id="rId4" Type="http://schemas.openxmlformats.org/officeDocument/2006/relationships/hyperlink" Target="https://www.theguardian.com/environment/2021/may/04/carbon-offsets-used-by-major-airlines-based-on-flawed-system-warn-experts" TargetMode="External"/><Relationship Id="rId9" Type="http://schemas.openxmlformats.org/officeDocument/2006/relationships/hyperlink" Target="http://www.offsetguide.org/wp-content/uploads/2020/03/Carbon-Offset-Guide_3122020.pdf" TargetMode="External"/><Relationship Id="rId14" Type="http://schemas.openxmlformats.org/officeDocument/2006/relationships/hyperlink" Target="https://www.iif.com/Portals/1/Files/TSVCM_Phase_2_Report.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サブタイトル 2"/>
          <p:cNvSpPr txBox="1">
            <a:spLocks/>
          </p:cNvSpPr>
          <p:nvPr/>
        </p:nvSpPr>
        <p:spPr>
          <a:xfrm>
            <a:off x="2690326" y="253580"/>
            <a:ext cx="9144000" cy="2875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endParaRPr lang="ja-JP" altLang="en-US" sz="1400" b="1" dirty="0">
              <a:solidFill>
                <a:schemeClr val="bg1"/>
              </a:solidFill>
              <a:latin typeface="+mn-ea"/>
            </a:endParaRPr>
          </a:p>
        </p:txBody>
      </p:sp>
      <p:sp>
        <p:nvSpPr>
          <p:cNvPr id="8" name="テキスト ボックス 7"/>
          <p:cNvSpPr txBox="1"/>
          <p:nvPr/>
        </p:nvSpPr>
        <p:spPr>
          <a:xfrm>
            <a:off x="5548414" y="5029603"/>
            <a:ext cx="6285912" cy="584775"/>
          </a:xfrm>
          <a:prstGeom prst="rect">
            <a:avLst/>
          </a:prstGeom>
          <a:noFill/>
        </p:spPr>
        <p:txBody>
          <a:bodyPr wrap="square" rtlCol="0">
            <a:spAutoFit/>
          </a:bodyPr>
          <a:lstStyle/>
          <a:p>
            <a:r>
              <a:rPr lang="ja-JP" altLang="en-US" sz="1600" b="1" dirty="0">
                <a:solidFill>
                  <a:schemeClr val="tx1">
                    <a:lumMod val="85000"/>
                    <a:lumOff val="15000"/>
                  </a:schemeClr>
                </a:solidFill>
                <a:latin typeface="游ゴシック Medium" panose="020B0500000000000000" pitchFamily="50" charset="-128"/>
                <a:ea typeface="游ゴシック Medium" panose="020B0500000000000000" pitchFamily="50" charset="-128"/>
              </a:rPr>
              <a:t>気候変動とエネルギー領域　研究員                  ムルン・テムールン　</a:t>
            </a:r>
          </a:p>
          <a:p>
            <a:r>
              <a:rPr kumimoji="1" lang="ja-JP" altLang="en-US" sz="1600" b="1" dirty="0">
                <a:solidFill>
                  <a:schemeClr val="tx1">
                    <a:lumMod val="85000"/>
                    <a:lumOff val="15000"/>
                  </a:schemeClr>
                </a:solidFill>
                <a:latin typeface="游ゴシック Medium" panose="020B0500000000000000" pitchFamily="50" charset="-128"/>
                <a:ea typeface="游ゴシック Medium" panose="020B0500000000000000" pitchFamily="50" charset="-128"/>
              </a:rPr>
              <a:t>気候変動とエネルギー領域　</a:t>
            </a:r>
            <a:r>
              <a:rPr lang="ja-JP" altLang="en-US" sz="1600" b="1" dirty="0">
                <a:solidFill>
                  <a:schemeClr val="tx1">
                    <a:lumMod val="85000"/>
                    <a:lumOff val="15000"/>
                  </a:schemeClr>
                </a:solidFill>
                <a:latin typeface="游ゴシック Medium" panose="020B0500000000000000" pitchFamily="50" charset="-128"/>
                <a:ea typeface="游ゴシック Medium" panose="020B0500000000000000" pitchFamily="50" charset="-128"/>
              </a:rPr>
              <a:t>副ディレクター    高橋健太郎 </a:t>
            </a:r>
            <a:endParaRPr kumimoji="1" lang="en-US" altLang="ja-JP" sz="1600" b="1"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10" name="タイトル 1"/>
          <p:cNvSpPr txBox="1">
            <a:spLocks/>
          </p:cNvSpPr>
          <p:nvPr/>
        </p:nvSpPr>
        <p:spPr>
          <a:xfrm>
            <a:off x="1200727" y="762701"/>
            <a:ext cx="9790545" cy="2194281"/>
          </a:xfrm>
          <a:prstGeom prst="rect">
            <a:avLst/>
          </a:prstGeom>
        </p:spPr>
        <p:txBody>
          <a:bodyPr anchor="b"/>
          <a:lstStyle>
            <a:lvl1pPr algn="ctr" defTabSz="914400" rtl="0" eaLnBrk="1" latinLnBrk="0" hangingPunct="1">
              <a:lnSpc>
                <a:spcPct val="90000"/>
              </a:lnSpc>
              <a:spcBef>
                <a:spcPct val="0"/>
              </a:spcBef>
              <a:buNone/>
              <a:defRPr kumimoji="1" sz="4000" b="1" kern="1200">
                <a:solidFill>
                  <a:schemeClr val="tx1"/>
                </a:solidFill>
                <a:latin typeface="+mn-ea"/>
                <a:ea typeface="+mn-ea"/>
                <a:cs typeface="+mj-cs"/>
              </a:defRPr>
            </a:lvl1pPr>
          </a:lstStyle>
          <a:p>
            <a:r>
              <a:rPr lang="ja-JP" altLang="en-US" dirty="0"/>
              <a:t>オフセット・クレジットの</a:t>
            </a:r>
            <a:endParaRPr lang="en-US" altLang="ja-JP" dirty="0"/>
          </a:p>
          <a:p>
            <a:r>
              <a:rPr lang="ja-JP" altLang="en-US" dirty="0"/>
              <a:t>「信頼性</a:t>
            </a:r>
            <a:r>
              <a:rPr lang="ja-JP" altLang="en-US" dirty="0" smtClean="0"/>
              <a:t>」</a:t>
            </a:r>
            <a:r>
              <a:rPr lang="ja-JP" altLang="en-US" dirty="0"/>
              <a:t>に</a:t>
            </a:r>
            <a:r>
              <a:rPr lang="ja-JP" altLang="en-US" dirty="0" smtClean="0"/>
              <a:t>関</a:t>
            </a:r>
            <a:r>
              <a:rPr lang="ja-JP" altLang="en-US" dirty="0" smtClean="0"/>
              <a:t>する要素</a:t>
            </a:r>
            <a:endParaRPr lang="en-US" altLang="ja-JP" dirty="0"/>
          </a:p>
        </p:txBody>
      </p:sp>
    </p:spTree>
    <p:extLst>
      <p:ext uri="{BB962C8B-B14F-4D97-AF65-F5344CB8AC3E}">
        <p14:creationId xmlns:p14="http://schemas.microsoft.com/office/powerpoint/2010/main" val="3193869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55539"/>
            <a:ext cx="10972800" cy="562075"/>
          </a:xfrm>
        </p:spPr>
        <p:txBody>
          <a:bodyPr/>
          <a:lstStyle/>
          <a:p>
            <a:pPr algn="ctr"/>
            <a:r>
              <a:rPr lang="ja-JP" altLang="en-US" dirty="0">
                <a:solidFill>
                  <a:schemeClr val="tx1"/>
                </a:solidFill>
                <a:latin typeface="Arial" panose="020B0604020202020204" pitchFamily="34" charset="0"/>
                <a:ea typeface="+mn-ea"/>
                <a:cs typeface="Arial" panose="020B0604020202020204" pitchFamily="34" charset="0"/>
              </a:rPr>
              <a:t>５．ネガティブ及びポジティブな影響</a:t>
            </a:r>
            <a:endParaRPr kumimoji="1" lang="en-GB"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391227" y="1159833"/>
            <a:ext cx="11655993" cy="550680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ja-JP" altLang="en-US" sz="2400" b="1" dirty="0">
                <a:latin typeface="+mn-ea"/>
              </a:rPr>
              <a:t>ネガティブとポジティブ</a:t>
            </a:r>
            <a:r>
              <a:rPr lang="en-US" altLang="ja-JP" sz="2400" b="1" dirty="0" err="1">
                <a:latin typeface="+mn-ea"/>
              </a:rPr>
              <a:t>な影響</a:t>
            </a:r>
            <a:r>
              <a:rPr lang="ja-JP" altLang="en-US" sz="2400" b="1" dirty="0">
                <a:latin typeface="+mn-ea"/>
              </a:rPr>
              <a:t>とは</a:t>
            </a:r>
            <a:r>
              <a:rPr lang="en-US" altLang="ja-JP" sz="2400" b="1" dirty="0">
                <a:latin typeface="+mn-ea"/>
              </a:rPr>
              <a:t>？</a:t>
            </a:r>
          </a:p>
          <a:p>
            <a:pPr lvl="1">
              <a:lnSpc>
                <a:spcPct val="100000"/>
              </a:lnSpc>
            </a:pPr>
            <a:r>
              <a:rPr lang="ja-JP" altLang="en-US" sz="1800" dirty="0">
                <a:latin typeface="+mn-ea"/>
                <a:cs typeface="Calibri" panose="020F0502020204030204" pitchFamily="34" charset="0"/>
              </a:rPr>
              <a:t>ネガティブな</a:t>
            </a:r>
            <a:r>
              <a:rPr lang="en-US" altLang="ja-JP" sz="1800" dirty="0" err="1">
                <a:latin typeface="+mn-ea"/>
                <a:cs typeface="Calibri" panose="020F0502020204030204" pitchFamily="34" charset="0"/>
              </a:rPr>
              <a:t>影響</a:t>
            </a:r>
            <a:r>
              <a:rPr lang="en-US" altLang="ja-JP" sz="1800" dirty="0">
                <a:latin typeface="+mn-ea"/>
                <a:cs typeface="Calibri" panose="020F0502020204030204" pitchFamily="34" charset="0"/>
              </a:rPr>
              <a:t>：</a:t>
            </a:r>
            <a:r>
              <a:rPr lang="en-GB" altLang="ja-JP" sz="1800" b="1" dirty="0" err="1">
                <a:solidFill>
                  <a:srgbClr val="7030A0"/>
                </a:solidFill>
                <a:latin typeface="+mn-ea"/>
                <a:cs typeface="Calibri" panose="020F0502020204030204" pitchFamily="34" charset="0"/>
              </a:rPr>
              <a:t>社会および環境</a:t>
            </a:r>
            <a:r>
              <a:rPr lang="ja-JP" altLang="en-US" sz="1800" b="1" dirty="0">
                <a:solidFill>
                  <a:srgbClr val="7030A0"/>
                </a:solidFill>
                <a:latin typeface="+mn-ea"/>
                <a:cs typeface="Calibri" panose="020F0502020204030204" pitchFamily="34" charset="0"/>
              </a:rPr>
              <a:t>に</a:t>
            </a:r>
            <a:r>
              <a:rPr lang="en-GB" altLang="ja-JP" sz="1800" b="1" dirty="0" err="1">
                <a:solidFill>
                  <a:srgbClr val="7030A0"/>
                </a:solidFill>
                <a:latin typeface="+mn-ea"/>
                <a:cs typeface="Calibri" panose="020F0502020204030204" pitchFamily="34" charset="0"/>
              </a:rPr>
              <a:t>著し</a:t>
            </a:r>
            <a:r>
              <a:rPr lang="ja-JP" altLang="en-US" sz="1800" b="1" dirty="0">
                <a:solidFill>
                  <a:srgbClr val="7030A0"/>
                </a:solidFill>
                <a:latin typeface="+mn-ea"/>
                <a:cs typeface="Calibri" panose="020F0502020204030204" pitchFamily="34" charset="0"/>
              </a:rPr>
              <a:t>い影響を与えないこと</a:t>
            </a:r>
            <a:r>
              <a:rPr lang="en-GB" altLang="ja-JP" sz="1800" b="1" dirty="0">
                <a:solidFill>
                  <a:srgbClr val="7030A0"/>
                </a:solidFill>
                <a:latin typeface="+mn-ea"/>
                <a:cs typeface="Calibri" panose="020F0502020204030204" pitchFamily="34" charset="0"/>
              </a:rPr>
              <a:t> </a:t>
            </a:r>
          </a:p>
          <a:p>
            <a:pPr lvl="1">
              <a:lnSpc>
                <a:spcPct val="100000"/>
              </a:lnSpc>
            </a:pPr>
            <a:r>
              <a:rPr lang="en-US" altLang="ja-JP" sz="1800" dirty="0" err="1">
                <a:latin typeface="+mn-ea"/>
                <a:cs typeface="Calibri" panose="020F0502020204030204" pitchFamily="34" charset="0"/>
              </a:rPr>
              <a:t>ポジティブな影響：</a:t>
            </a:r>
            <a:r>
              <a:rPr lang="en-US" altLang="ja-JP" sz="1800" b="1" dirty="0" err="1">
                <a:solidFill>
                  <a:srgbClr val="7030A0"/>
                </a:solidFill>
                <a:latin typeface="+mn-ea"/>
                <a:cs typeface="Calibri" panose="020F0502020204030204" pitchFamily="34" charset="0"/>
              </a:rPr>
              <a:t>GHG排出削減量以外の</a:t>
            </a:r>
            <a:r>
              <a:rPr lang="ja-JP" altLang="en-US" sz="1800" b="1" dirty="0">
                <a:solidFill>
                  <a:srgbClr val="7030A0"/>
                </a:solidFill>
                <a:latin typeface="+mn-ea"/>
                <a:cs typeface="Calibri" panose="020F0502020204030204" pitchFamily="34" charset="0"/>
              </a:rPr>
              <a:t>ポジティブな</a:t>
            </a:r>
            <a:r>
              <a:rPr lang="en-US" altLang="ja-JP" sz="1800" b="1" dirty="0" err="1">
                <a:solidFill>
                  <a:srgbClr val="7030A0"/>
                </a:solidFill>
                <a:latin typeface="+mn-ea"/>
                <a:cs typeface="Calibri" panose="020F0502020204030204" pitchFamily="34" charset="0"/>
              </a:rPr>
              <a:t>影響を生み出す</a:t>
            </a:r>
            <a:r>
              <a:rPr lang="ja-JP" altLang="en-US" sz="1800" b="1" dirty="0">
                <a:solidFill>
                  <a:srgbClr val="7030A0"/>
                </a:solidFill>
                <a:latin typeface="+mn-ea"/>
                <a:cs typeface="Calibri" panose="020F0502020204030204" pitchFamily="34" charset="0"/>
              </a:rPr>
              <a:t>こと</a:t>
            </a:r>
            <a:r>
              <a:rPr lang="en-US" altLang="ja-JP" sz="1800" dirty="0">
                <a:solidFill>
                  <a:srgbClr val="7030A0"/>
                </a:solidFill>
                <a:latin typeface="+mn-ea"/>
                <a:cs typeface="Calibri" panose="020F0502020204030204" pitchFamily="34" charset="0"/>
              </a:rPr>
              <a:t>。</a:t>
            </a:r>
            <a:r>
              <a:rPr lang="en-GB" altLang="ja-JP" sz="1800" b="1" dirty="0" err="1">
                <a:solidFill>
                  <a:srgbClr val="7030A0"/>
                </a:solidFill>
                <a:latin typeface="+mn-ea"/>
                <a:cs typeface="Calibri" panose="020F0502020204030204" pitchFamily="34" charset="0"/>
              </a:rPr>
              <a:t>環境的、社会的、経済的な影響</a:t>
            </a:r>
            <a:r>
              <a:rPr lang="en-GB" altLang="ja-JP" sz="1800" dirty="0" err="1">
                <a:latin typeface="+mn-ea"/>
                <a:cs typeface="Calibri" panose="020F0502020204030204" pitchFamily="34" charset="0"/>
              </a:rPr>
              <a:t>が含まれる（SDGs</a:t>
            </a:r>
            <a:r>
              <a:rPr lang="en-GB" altLang="ja-JP" sz="1800" dirty="0">
                <a:latin typeface="+mn-ea"/>
                <a:cs typeface="Calibri" panose="020F0502020204030204" pitchFamily="34" charset="0"/>
              </a:rPr>
              <a:t>、</a:t>
            </a:r>
            <a:r>
              <a:rPr lang="en-US" altLang="ja-JP" sz="1800" dirty="0" err="1">
                <a:latin typeface="+mn-ea"/>
                <a:cs typeface="Calibri" panose="020F0502020204030204" pitchFamily="34" charset="0"/>
              </a:rPr>
              <a:t>NbS</a:t>
            </a:r>
            <a:r>
              <a:rPr lang="ja-JP" altLang="en-US" sz="1800" dirty="0">
                <a:latin typeface="+mn-ea"/>
                <a:cs typeface="Calibri" panose="020F0502020204030204" pitchFamily="34" charset="0"/>
              </a:rPr>
              <a:t>（自然を活用した解決策））</a:t>
            </a:r>
            <a:endParaRPr lang="en-US" altLang="ja-JP" sz="1800" dirty="0">
              <a:latin typeface="+mn-ea"/>
              <a:cs typeface="Calibri" panose="020F0502020204030204" pitchFamily="34" charset="0"/>
            </a:endParaRPr>
          </a:p>
          <a:p>
            <a:pPr marL="457200" lvl="1" indent="0">
              <a:lnSpc>
                <a:spcPct val="100000"/>
              </a:lnSpc>
              <a:buNone/>
            </a:pPr>
            <a:endParaRPr lang="en-US" altLang="ja-JP" sz="1800" dirty="0">
              <a:latin typeface="+mn-ea"/>
              <a:cs typeface="Calibri" panose="020F0502020204030204" pitchFamily="34" charset="0"/>
            </a:endParaRPr>
          </a:p>
          <a:p>
            <a:pPr marL="0" indent="0">
              <a:lnSpc>
                <a:spcPct val="100000"/>
              </a:lnSpc>
              <a:buNone/>
            </a:pPr>
            <a:r>
              <a:rPr lang="en-US" altLang="ja-JP" sz="2400" b="1" dirty="0" err="1">
                <a:latin typeface="+mn-ea"/>
              </a:rPr>
              <a:t>これに関するリスクは</a:t>
            </a:r>
            <a:r>
              <a:rPr lang="en-US" altLang="ja-JP" sz="2400" b="1" dirty="0">
                <a:latin typeface="+mn-ea"/>
              </a:rPr>
              <a:t>？ </a:t>
            </a:r>
          </a:p>
          <a:p>
            <a:pPr lvl="1">
              <a:lnSpc>
                <a:spcPct val="100000"/>
              </a:lnSpc>
            </a:pPr>
            <a:r>
              <a:rPr lang="en-GB" altLang="ja-JP" sz="1800" dirty="0" err="1">
                <a:latin typeface="+mn-ea"/>
                <a:cs typeface="Calibri" panose="020F0502020204030204" pitchFamily="34" charset="0"/>
              </a:rPr>
              <a:t>セーフガードや</a:t>
            </a:r>
            <a:r>
              <a:rPr lang="ja-JP" altLang="en-US" sz="1800" dirty="0">
                <a:latin typeface="+mn-ea"/>
                <a:cs typeface="Calibri" panose="020F0502020204030204" pitchFamily="34" charset="0"/>
              </a:rPr>
              <a:t>地域</a:t>
            </a:r>
            <a:r>
              <a:rPr lang="en-GB" altLang="ja-JP" sz="1800" dirty="0" err="1">
                <a:latin typeface="+mn-ea"/>
                <a:cs typeface="Calibri" panose="020F0502020204030204" pitchFamily="34" charset="0"/>
              </a:rPr>
              <a:t>のステークホルダーの参加</a:t>
            </a:r>
            <a:r>
              <a:rPr lang="ja-JP" altLang="en-US" sz="1800" dirty="0">
                <a:latin typeface="+mn-ea"/>
                <a:cs typeface="Calibri" panose="020F0502020204030204" pitchFamily="34" charset="0"/>
              </a:rPr>
              <a:t>がない</a:t>
            </a:r>
            <a:r>
              <a:rPr lang="en-GB" altLang="ja-JP" sz="1800" dirty="0" err="1">
                <a:latin typeface="+mn-ea"/>
                <a:cs typeface="Calibri" panose="020F0502020204030204" pitchFamily="34" charset="0"/>
              </a:rPr>
              <a:t>プロジェクトが、</a:t>
            </a:r>
            <a:r>
              <a:rPr lang="en-GB" altLang="ja-JP" sz="1800" b="1" dirty="0" err="1">
                <a:solidFill>
                  <a:srgbClr val="7030A0"/>
                </a:solidFill>
                <a:latin typeface="+mn-ea"/>
                <a:cs typeface="Calibri" panose="020F0502020204030204" pitchFamily="34" charset="0"/>
              </a:rPr>
              <a:t>ポジティブな影響を</a:t>
            </a:r>
            <a:r>
              <a:rPr lang="ja-JP" altLang="en-US" sz="1800" b="1" dirty="0">
                <a:solidFill>
                  <a:srgbClr val="7030A0"/>
                </a:solidFill>
                <a:latin typeface="+mn-ea"/>
                <a:cs typeface="Calibri" panose="020F0502020204030204" pitchFamily="34" charset="0"/>
              </a:rPr>
              <a:t>過度に</a:t>
            </a:r>
            <a:r>
              <a:rPr lang="en-GB" altLang="ja-JP" sz="1800" b="1" dirty="0" err="1">
                <a:solidFill>
                  <a:srgbClr val="7030A0"/>
                </a:solidFill>
                <a:latin typeface="+mn-ea"/>
                <a:cs typeface="Calibri" panose="020F0502020204030204" pitchFamily="34" charset="0"/>
              </a:rPr>
              <a:t>主張すること</a:t>
            </a:r>
            <a:r>
              <a:rPr lang="ja-JP" altLang="en-US" sz="1800" b="1" dirty="0">
                <a:solidFill>
                  <a:srgbClr val="7030A0"/>
                </a:solidFill>
                <a:latin typeface="+mn-ea"/>
                <a:cs typeface="Calibri" panose="020F0502020204030204" pitchFamily="34" charset="0"/>
              </a:rPr>
              <a:t>で</a:t>
            </a:r>
            <a:r>
              <a:rPr lang="en-GB" altLang="ja-JP" sz="1800" b="1" dirty="0" err="1">
                <a:solidFill>
                  <a:srgbClr val="7030A0"/>
                </a:solidFill>
                <a:latin typeface="+mn-ea"/>
                <a:cs typeface="Calibri" panose="020F0502020204030204" pitchFamily="34" charset="0"/>
              </a:rPr>
              <a:t>グリーンウォッシュ</a:t>
            </a:r>
            <a:r>
              <a:rPr lang="ja-JP" altLang="en-US" sz="1800" b="1" dirty="0">
                <a:solidFill>
                  <a:srgbClr val="7030A0"/>
                </a:solidFill>
                <a:latin typeface="+mn-ea"/>
                <a:cs typeface="Calibri" panose="020F0502020204030204" pitchFamily="34" charset="0"/>
              </a:rPr>
              <a:t>と呼ばれるリスク</a:t>
            </a:r>
            <a:endParaRPr lang="en-GB" altLang="ja-JP" sz="1800" b="1" dirty="0">
              <a:solidFill>
                <a:srgbClr val="7030A0"/>
              </a:solidFill>
              <a:latin typeface="+mn-ea"/>
              <a:cs typeface="Calibri" panose="020F0502020204030204" pitchFamily="34" charset="0"/>
            </a:endParaRPr>
          </a:p>
          <a:p>
            <a:pPr marL="457200" lvl="1" indent="0">
              <a:lnSpc>
                <a:spcPct val="100000"/>
              </a:lnSpc>
              <a:buNone/>
            </a:pPr>
            <a:endParaRPr lang="en-US" altLang="ja-JP" sz="1800" dirty="0">
              <a:latin typeface="+mn-ea"/>
            </a:endParaRPr>
          </a:p>
          <a:p>
            <a:pPr marL="0" indent="0">
              <a:lnSpc>
                <a:spcPct val="100000"/>
              </a:lnSpc>
              <a:buNone/>
            </a:pPr>
            <a:r>
              <a:rPr lang="ja-JP" altLang="en-US" sz="2400" b="1" dirty="0">
                <a:latin typeface="+mn-ea"/>
              </a:rPr>
              <a:t>リスク</a:t>
            </a:r>
            <a:r>
              <a:rPr lang="ja-JP" altLang="en-US" sz="2400" b="1" dirty="0" smtClean="0">
                <a:latin typeface="+mn-ea"/>
              </a:rPr>
              <a:t>を</a:t>
            </a:r>
            <a:r>
              <a:rPr lang="ja-JP" altLang="en-US" sz="2400" b="1" dirty="0"/>
              <a:t>どのように</a:t>
            </a:r>
            <a:r>
              <a:rPr lang="ja-JP" altLang="en-US" sz="2400" b="1" dirty="0" smtClean="0">
                <a:latin typeface="+mn-ea"/>
              </a:rPr>
              <a:t>回</a:t>
            </a:r>
            <a:r>
              <a:rPr lang="ja-JP" altLang="en-US" sz="2400" b="1" dirty="0">
                <a:latin typeface="+mn-ea"/>
              </a:rPr>
              <a:t>避するか？</a:t>
            </a:r>
            <a:endParaRPr lang="en-US" altLang="ja-JP" sz="2400" b="1" dirty="0">
              <a:latin typeface="+mn-ea"/>
            </a:endParaRPr>
          </a:p>
          <a:p>
            <a:pPr lvl="1">
              <a:lnSpc>
                <a:spcPct val="100000"/>
              </a:lnSpc>
            </a:pPr>
            <a:r>
              <a:rPr lang="en-GB" altLang="ja-JP" sz="2000" b="1" dirty="0" err="1">
                <a:solidFill>
                  <a:srgbClr val="7030A0"/>
                </a:solidFill>
                <a:latin typeface="+mn-ea"/>
                <a:cs typeface="Calibri" panose="020F0502020204030204" pitchFamily="34" charset="0"/>
              </a:rPr>
              <a:t>あらゆる</a:t>
            </a:r>
            <a:r>
              <a:rPr lang="ja-JP" altLang="en-US" sz="2000" b="1" dirty="0">
                <a:solidFill>
                  <a:srgbClr val="7030A0"/>
                </a:solidFill>
                <a:latin typeface="+mn-ea"/>
                <a:cs typeface="Calibri" panose="020F0502020204030204" pitchFamily="34" charset="0"/>
              </a:rPr>
              <a:t>影響</a:t>
            </a:r>
            <a:r>
              <a:rPr lang="en-GB" altLang="ja-JP" sz="2000" b="1" dirty="0" err="1">
                <a:solidFill>
                  <a:srgbClr val="7030A0"/>
                </a:solidFill>
                <a:latin typeface="+mn-ea"/>
                <a:cs typeface="Calibri" panose="020F0502020204030204" pitchFamily="34" charset="0"/>
              </a:rPr>
              <a:t>を特定し、軽減することを保証する</a:t>
            </a:r>
            <a:r>
              <a:rPr lang="ja-JP" altLang="en-US" sz="2000" b="1" dirty="0">
                <a:solidFill>
                  <a:srgbClr val="7030A0"/>
                </a:solidFill>
                <a:latin typeface="+mn-ea"/>
                <a:cs typeface="Calibri" panose="020F0502020204030204" pitchFamily="34" charset="0"/>
              </a:rPr>
              <a:t>ために</a:t>
            </a:r>
            <a:r>
              <a:rPr lang="en-GB" altLang="ja-JP" sz="2000" b="1" dirty="0">
                <a:solidFill>
                  <a:srgbClr val="7030A0"/>
                </a:solidFill>
                <a:latin typeface="+mn-ea"/>
                <a:cs typeface="Calibri" panose="020F0502020204030204" pitchFamily="34" charset="0"/>
              </a:rPr>
              <a:t>、</a:t>
            </a:r>
            <a:r>
              <a:rPr lang="ja-JP" altLang="en-US" sz="2000" dirty="0">
                <a:latin typeface="+mn-ea"/>
                <a:cs typeface="Calibri" panose="020F0502020204030204" pitchFamily="34" charset="0"/>
              </a:rPr>
              <a:t>クレジット制度は</a:t>
            </a:r>
            <a:r>
              <a:rPr lang="en-GB" altLang="ja-JP" sz="2000" dirty="0" err="1">
                <a:latin typeface="+mn-ea"/>
                <a:cs typeface="Calibri" panose="020F0502020204030204" pitchFamily="34" charset="0"/>
              </a:rPr>
              <a:t>環境</a:t>
            </a:r>
            <a:r>
              <a:rPr lang="ja-JP" altLang="en-US" sz="2000" dirty="0">
                <a:latin typeface="+mn-ea"/>
                <a:cs typeface="Calibri" panose="020F0502020204030204" pitchFamily="34" charset="0"/>
              </a:rPr>
              <a:t>的</a:t>
            </a:r>
            <a:r>
              <a:rPr lang="en-GB" altLang="ja-JP" sz="2000" dirty="0" err="1">
                <a:latin typeface="+mn-ea"/>
                <a:cs typeface="Calibri" panose="020F0502020204030204" pitchFamily="34" charset="0"/>
              </a:rPr>
              <a:t>および社会的</a:t>
            </a:r>
            <a:r>
              <a:rPr lang="en-GB" altLang="ja-JP" sz="2000" b="1" dirty="0" err="1">
                <a:solidFill>
                  <a:srgbClr val="7030A0"/>
                </a:solidFill>
                <a:latin typeface="+mn-ea"/>
                <a:cs typeface="Calibri" panose="020F0502020204030204" pitchFamily="34" charset="0"/>
              </a:rPr>
              <a:t>セーフガードの規則</a:t>
            </a:r>
            <a:r>
              <a:rPr lang="en-GB" altLang="ja-JP" sz="2000" dirty="0" err="1">
                <a:latin typeface="+mn-ea"/>
                <a:cs typeface="Calibri" panose="020F0502020204030204" pitchFamily="34" charset="0"/>
              </a:rPr>
              <a:t>を含むべき</a:t>
            </a:r>
            <a:r>
              <a:rPr lang="en-GB" altLang="ja-JP" sz="2000" dirty="0">
                <a:latin typeface="+mn-ea"/>
                <a:cs typeface="Calibri" panose="020F0502020204030204" pitchFamily="34" charset="0"/>
              </a:rPr>
              <a:t>。 </a:t>
            </a:r>
          </a:p>
          <a:p>
            <a:pPr lvl="1">
              <a:lnSpc>
                <a:spcPct val="100000"/>
              </a:lnSpc>
            </a:pPr>
            <a:r>
              <a:rPr lang="en-GB" altLang="ja-JP" sz="2000" b="1" dirty="0" err="1">
                <a:solidFill>
                  <a:srgbClr val="7030A0"/>
                </a:solidFill>
                <a:latin typeface="+mn-ea"/>
                <a:cs typeface="Calibri" panose="020F0502020204030204" pitchFamily="34" charset="0"/>
              </a:rPr>
              <a:t>SDGsへの貢献やNbSによるポジティブな影響</a:t>
            </a:r>
            <a:r>
              <a:rPr lang="en-GB" altLang="ja-JP" sz="2000" b="1" dirty="0" err="1">
                <a:latin typeface="+mn-ea"/>
                <a:cs typeface="Calibri" panose="020F0502020204030204" pitchFamily="34" charset="0"/>
              </a:rPr>
              <a:t>など、</a:t>
            </a:r>
            <a:r>
              <a:rPr lang="en-GB" altLang="ja-JP" sz="2000" b="1" dirty="0" err="1">
                <a:solidFill>
                  <a:srgbClr val="7030A0"/>
                </a:solidFill>
                <a:latin typeface="+mn-ea"/>
                <a:cs typeface="Calibri" panose="020F0502020204030204" pitchFamily="34" charset="0"/>
              </a:rPr>
              <a:t>開発上のメリットを評価するアプローチ</a:t>
            </a:r>
            <a:r>
              <a:rPr lang="en-GB" altLang="ja-JP" sz="2000" dirty="0" err="1">
                <a:latin typeface="+mn-ea"/>
                <a:cs typeface="Calibri" panose="020F0502020204030204" pitchFamily="34" charset="0"/>
              </a:rPr>
              <a:t>を構築すべき（例：ゴールドスタンダード</a:t>
            </a:r>
            <a:r>
              <a:rPr lang="ja-JP" altLang="en-US" sz="2000" dirty="0">
                <a:latin typeface="+mn-ea"/>
                <a:cs typeface="Calibri" panose="020F0502020204030204" pitchFamily="34" charset="0"/>
              </a:rPr>
              <a:t>では</a:t>
            </a:r>
            <a:r>
              <a:rPr lang="en-GB" altLang="ja-JP" sz="2000" dirty="0">
                <a:latin typeface="+mn-ea"/>
                <a:cs typeface="Calibri" panose="020F0502020204030204" pitchFamily="34" charset="0"/>
              </a:rPr>
              <a:t>、少なくとも3つのSDGs</a:t>
            </a:r>
            <a:r>
              <a:rPr lang="ja-JP" altLang="en-US" sz="2000" dirty="0">
                <a:latin typeface="+mn-ea"/>
                <a:cs typeface="Calibri" panose="020F0502020204030204" pitchFamily="34" charset="0"/>
              </a:rPr>
              <a:t>に貢献することを評価するための</a:t>
            </a:r>
            <a:r>
              <a:rPr lang="en-GB" altLang="ja-JP" sz="2000" dirty="0" err="1">
                <a:latin typeface="+mn-ea"/>
                <a:cs typeface="Calibri" panose="020F0502020204030204" pitchFamily="34" charset="0"/>
              </a:rPr>
              <a:t>SDGインパクトツール</a:t>
            </a:r>
            <a:r>
              <a:rPr lang="ja-JP" altLang="en-US" sz="2000" dirty="0">
                <a:latin typeface="+mn-ea"/>
                <a:cs typeface="Calibri" panose="020F0502020204030204" pitchFamily="34" charset="0"/>
              </a:rPr>
              <a:t>を開発</a:t>
            </a:r>
            <a:r>
              <a:rPr lang="en-GB" altLang="ja-JP" sz="2000" dirty="0">
                <a:latin typeface="+mn-ea"/>
                <a:cs typeface="Calibri" panose="020F0502020204030204" pitchFamily="34" charset="0"/>
              </a:rPr>
              <a:t>）（</a:t>
            </a:r>
            <a:r>
              <a:rPr lang="en-GB" altLang="ja-JP" sz="2000" dirty="0" err="1">
                <a:latin typeface="+mn-ea"/>
                <a:cs typeface="Calibri" panose="020F0502020204030204" pitchFamily="34" charset="0"/>
              </a:rPr>
              <a:t>別紙参照</a:t>
            </a:r>
            <a:r>
              <a:rPr lang="en-GB" altLang="ja-JP" sz="2000" dirty="0">
                <a:latin typeface="+mn-ea"/>
                <a:cs typeface="Calibri" panose="020F0502020204030204" pitchFamily="34" charset="0"/>
              </a:rPr>
              <a:t>）</a:t>
            </a:r>
            <a:endParaRPr lang="en-US" sz="2000" dirty="0">
              <a:latin typeface="+mn-ea"/>
              <a:cs typeface="Calibri" panose="020F0502020204030204" pitchFamily="34" charset="0"/>
            </a:endParaRPr>
          </a:p>
        </p:txBody>
      </p:sp>
    </p:spTree>
    <p:extLst>
      <p:ext uri="{BB962C8B-B14F-4D97-AF65-F5344CB8AC3E}">
        <p14:creationId xmlns:p14="http://schemas.microsoft.com/office/powerpoint/2010/main" val="30028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6066"/>
            <a:ext cx="10972800" cy="562075"/>
          </a:xfrm>
        </p:spPr>
        <p:txBody>
          <a:bodyPr/>
          <a:lstStyle/>
          <a:p>
            <a:pPr algn="ctr"/>
            <a:r>
              <a:rPr lang="ja-JP" altLang="en-US" sz="3200" dirty="0">
                <a:solidFill>
                  <a:schemeClr val="tx1"/>
                </a:solidFill>
                <a:latin typeface="+mn-ea"/>
                <a:ea typeface="+mn-ea"/>
              </a:rPr>
              <a:t>１．追加性の証明方法：</a:t>
            </a:r>
            <a:r>
              <a:rPr lang="en-US" altLang="ja-JP" sz="3200" dirty="0">
                <a:solidFill>
                  <a:schemeClr val="tx1"/>
                </a:solidFill>
                <a:latin typeface="+mn-ea"/>
                <a:ea typeface="+mn-ea"/>
              </a:rPr>
              <a:t>CDM</a:t>
            </a:r>
            <a:r>
              <a:rPr lang="ja-JP" altLang="en-US" sz="3200" dirty="0">
                <a:solidFill>
                  <a:schemeClr val="tx1"/>
                </a:solidFill>
                <a:latin typeface="+mn-ea"/>
                <a:ea typeface="+mn-ea"/>
              </a:rPr>
              <a:t>投資分析（例）</a:t>
            </a:r>
            <a:endParaRPr lang="en-US" sz="3200" dirty="0">
              <a:solidFill>
                <a:schemeClr val="tx1"/>
              </a:solidFill>
              <a:latin typeface="+mn-ea"/>
              <a:ea typeface="+mn-ea"/>
            </a:endParaRPr>
          </a:p>
        </p:txBody>
      </p:sp>
      <p:sp>
        <p:nvSpPr>
          <p:cNvPr id="3" name="テキスト ボックス 2">
            <a:extLst>
              <a:ext uri="{FF2B5EF4-FFF2-40B4-BE49-F238E27FC236}">
                <a16:creationId xmlns:a16="http://schemas.microsoft.com/office/drawing/2014/main" id="{D3EC9785-9898-47ED-9310-6AB33437C7DF}"/>
              </a:ext>
            </a:extLst>
          </p:cNvPr>
          <p:cNvSpPr txBox="1"/>
          <p:nvPr/>
        </p:nvSpPr>
        <p:spPr>
          <a:xfrm>
            <a:off x="132926" y="965415"/>
            <a:ext cx="7916063" cy="400110"/>
          </a:xfrm>
          <a:prstGeom prst="rect">
            <a:avLst/>
          </a:prstGeom>
          <a:noFill/>
        </p:spPr>
        <p:txBody>
          <a:bodyPr wrap="square" rtlCol="0">
            <a:spAutoFit/>
          </a:bodyPr>
          <a:lstStyle/>
          <a:p>
            <a:r>
              <a:rPr kumimoji="1" lang="ja-JP" altLang="en-US" sz="2000" b="1" dirty="0">
                <a:latin typeface="+mn-ea"/>
              </a:rPr>
              <a:t>ベンチマーク分析</a:t>
            </a:r>
          </a:p>
        </p:txBody>
      </p:sp>
      <p:cxnSp>
        <p:nvCxnSpPr>
          <p:cNvPr id="4" name="直線矢印コネクタ 3">
            <a:extLst>
              <a:ext uri="{FF2B5EF4-FFF2-40B4-BE49-F238E27FC236}">
                <a16:creationId xmlns:a16="http://schemas.microsoft.com/office/drawing/2014/main" id="{E5970A8C-BCFC-449A-ABE6-3EF42B55D565}"/>
              </a:ext>
            </a:extLst>
          </p:cNvPr>
          <p:cNvCxnSpPr>
            <a:cxnSpLocks/>
          </p:cNvCxnSpPr>
          <p:nvPr/>
        </p:nvCxnSpPr>
        <p:spPr>
          <a:xfrm flipV="1">
            <a:off x="1051619" y="1529575"/>
            <a:ext cx="0" cy="3140763"/>
          </a:xfrm>
          <a:prstGeom prst="straightConnector1">
            <a:avLst/>
          </a:prstGeom>
          <a:ln w="19050">
            <a:solidFill>
              <a:schemeClr val="tx1"/>
            </a:solidFill>
            <a:prstDash val="solid"/>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780AEEE6-E07E-43AA-911C-8CD71FEB039B}"/>
              </a:ext>
            </a:extLst>
          </p:cNvPr>
          <p:cNvCxnSpPr>
            <a:cxnSpLocks/>
          </p:cNvCxnSpPr>
          <p:nvPr/>
        </p:nvCxnSpPr>
        <p:spPr>
          <a:xfrm flipV="1">
            <a:off x="1043682" y="4658936"/>
            <a:ext cx="5722359" cy="7937"/>
          </a:xfrm>
          <a:prstGeom prst="straightConnector1">
            <a:avLst/>
          </a:prstGeom>
          <a:ln w="190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E9EB3BA1-1881-411F-9176-CF6B293DD8C3}"/>
              </a:ext>
            </a:extLst>
          </p:cNvPr>
          <p:cNvSpPr/>
          <p:nvPr/>
        </p:nvSpPr>
        <p:spPr>
          <a:xfrm>
            <a:off x="1923062" y="3384173"/>
            <a:ext cx="1143000" cy="1274763"/>
          </a:xfrm>
          <a:prstGeom prst="rect">
            <a:avLst/>
          </a:prstGeom>
          <a:solidFill>
            <a:schemeClr val="accent1">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sz="1400" dirty="0">
                <a:latin typeface="+mn-ea"/>
              </a:rPr>
              <a:t>事業収益</a:t>
            </a:r>
          </a:p>
        </p:txBody>
      </p:sp>
      <p:sp>
        <p:nvSpPr>
          <p:cNvPr id="7" name="テキスト ボックス 41">
            <a:extLst>
              <a:ext uri="{FF2B5EF4-FFF2-40B4-BE49-F238E27FC236}">
                <a16:creationId xmlns:a16="http://schemas.microsoft.com/office/drawing/2014/main" id="{EC2AB428-38CD-4229-A54B-A7BD004C58C7}"/>
              </a:ext>
            </a:extLst>
          </p:cNvPr>
          <p:cNvSpPr txBox="1">
            <a:spLocks noChangeArrowheads="1"/>
          </p:cNvSpPr>
          <p:nvPr/>
        </p:nvSpPr>
        <p:spPr bwMode="auto">
          <a:xfrm>
            <a:off x="1178525" y="4684346"/>
            <a:ext cx="2643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dirty="0">
                <a:latin typeface="+mn-ea"/>
                <a:ea typeface="+mn-ea"/>
              </a:rPr>
              <a:t>クレジット収益がない</a:t>
            </a:r>
            <a:endParaRPr lang="en-US" altLang="ja-JP" sz="1400" dirty="0">
              <a:latin typeface="+mn-ea"/>
              <a:ea typeface="+mn-ea"/>
            </a:endParaRPr>
          </a:p>
          <a:p>
            <a:pPr algn="ctr" eaLnBrk="1" hangingPunct="1"/>
            <a:r>
              <a:rPr lang="ja-JP" altLang="en-US" sz="1400" dirty="0">
                <a:latin typeface="+mn-ea"/>
                <a:ea typeface="+mn-ea"/>
              </a:rPr>
              <a:t>プロジェクトの内部収益率</a:t>
            </a:r>
            <a:endParaRPr lang="en-US" altLang="ja-JP" sz="1400" dirty="0">
              <a:latin typeface="+mn-ea"/>
              <a:ea typeface="+mn-ea"/>
            </a:endParaRPr>
          </a:p>
          <a:p>
            <a:pPr algn="ctr" eaLnBrk="1" hangingPunct="1"/>
            <a:r>
              <a:rPr lang="ja-JP" altLang="en-US" sz="1400" dirty="0">
                <a:latin typeface="+mn-ea"/>
                <a:ea typeface="+mn-ea"/>
              </a:rPr>
              <a:t>（</a:t>
            </a:r>
            <a:r>
              <a:rPr lang="en-US" altLang="ja-JP" sz="1400" dirty="0">
                <a:latin typeface="+mn-ea"/>
                <a:ea typeface="+mn-ea"/>
              </a:rPr>
              <a:t>IRR</a:t>
            </a:r>
            <a:r>
              <a:rPr lang="ja-JP" altLang="en-US" sz="1400" dirty="0">
                <a:latin typeface="+mn-ea"/>
                <a:ea typeface="+mn-ea"/>
              </a:rPr>
              <a:t>）</a:t>
            </a:r>
            <a:endParaRPr lang="en-US" altLang="ja-JP" sz="1400" dirty="0">
              <a:latin typeface="+mn-ea"/>
              <a:ea typeface="+mn-ea"/>
            </a:endParaRPr>
          </a:p>
          <a:p>
            <a:pPr algn="ctr" eaLnBrk="1" hangingPunct="1"/>
            <a:r>
              <a:rPr lang="ja-JP" altLang="en-US" sz="1400" dirty="0">
                <a:latin typeface="+mn-ea"/>
                <a:ea typeface="+mn-ea"/>
              </a:rPr>
              <a:t>（</a:t>
            </a:r>
            <a:r>
              <a:rPr lang="en-US" altLang="ja-JP" sz="1400" dirty="0">
                <a:latin typeface="+mn-ea"/>
                <a:ea typeface="+mn-ea"/>
              </a:rPr>
              <a:t>CDM</a:t>
            </a:r>
            <a:r>
              <a:rPr lang="ja-JP" altLang="en-US" sz="1400" dirty="0">
                <a:latin typeface="+mn-ea"/>
                <a:ea typeface="+mn-ea"/>
              </a:rPr>
              <a:t>がない時）</a:t>
            </a:r>
          </a:p>
        </p:txBody>
      </p:sp>
      <p:sp>
        <p:nvSpPr>
          <p:cNvPr id="9" name="テキスト ボックス 43">
            <a:extLst>
              <a:ext uri="{FF2B5EF4-FFF2-40B4-BE49-F238E27FC236}">
                <a16:creationId xmlns:a16="http://schemas.microsoft.com/office/drawing/2014/main" id="{D50EC990-77C2-4616-A0CD-26BF54FDC4FB}"/>
              </a:ext>
            </a:extLst>
          </p:cNvPr>
          <p:cNvSpPr txBox="1">
            <a:spLocks noChangeArrowheads="1"/>
          </p:cNvSpPr>
          <p:nvPr/>
        </p:nvSpPr>
        <p:spPr bwMode="auto">
          <a:xfrm>
            <a:off x="-343857" y="2947024"/>
            <a:ext cx="16923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200" dirty="0">
                <a:latin typeface="+mn-ea"/>
                <a:ea typeface="+mn-ea"/>
              </a:rPr>
              <a:t>ベンチマーク</a:t>
            </a:r>
            <a:endParaRPr lang="en-US" altLang="ja-JP" sz="1400" dirty="0">
              <a:latin typeface="+mn-ea"/>
              <a:ea typeface="+mn-ea"/>
            </a:endParaRPr>
          </a:p>
          <a:p>
            <a:pPr algn="ctr" eaLnBrk="1" hangingPunct="1"/>
            <a:r>
              <a:rPr lang="ja-JP" altLang="en-US" sz="1400" dirty="0">
                <a:latin typeface="+mn-ea"/>
                <a:ea typeface="+mn-ea"/>
              </a:rPr>
              <a:t>となる基準</a:t>
            </a:r>
            <a:endParaRPr lang="en-US" altLang="ja-JP" sz="1400" dirty="0">
              <a:latin typeface="+mn-ea"/>
              <a:ea typeface="+mn-ea"/>
            </a:endParaRPr>
          </a:p>
        </p:txBody>
      </p:sp>
      <p:sp>
        <p:nvSpPr>
          <p:cNvPr id="10" name="正方形/長方形 9">
            <a:extLst>
              <a:ext uri="{FF2B5EF4-FFF2-40B4-BE49-F238E27FC236}">
                <a16:creationId xmlns:a16="http://schemas.microsoft.com/office/drawing/2014/main" id="{76B73FAB-C34A-4ACB-B8B5-22610351FF5B}"/>
              </a:ext>
            </a:extLst>
          </p:cNvPr>
          <p:cNvSpPr/>
          <p:nvPr/>
        </p:nvSpPr>
        <p:spPr>
          <a:xfrm>
            <a:off x="4765789" y="2261811"/>
            <a:ext cx="1143000" cy="1214437"/>
          </a:xfrm>
          <a:prstGeom prst="rect">
            <a:avLst/>
          </a:prstGeom>
          <a:solidFill>
            <a:schemeClr val="accent6">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mn-ea"/>
            </a:endParaRPr>
          </a:p>
        </p:txBody>
      </p:sp>
      <p:sp>
        <p:nvSpPr>
          <p:cNvPr id="11" name="テキスト ボックス 47">
            <a:extLst>
              <a:ext uri="{FF2B5EF4-FFF2-40B4-BE49-F238E27FC236}">
                <a16:creationId xmlns:a16="http://schemas.microsoft.com/office/drawing/2014/main" id="{159E5E16-C763-4012-8A2C-14B3F3D4F4D0}"/>
              </a:ext>
            </a:extLst>
          </p:cNvPr>
          <p:cNvSpPr txBox="1">
            <a:spLocks noChangeArrowheads="1"/>
          </p:cNvSpPr>
          <p:nvPr/>
        </p:nvSpPr>
        <p:spPr bwMode="auto">
          <a:xfrm>
            <a:off x="4673714" y="2334148"/>
            <a:ext cx="1327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600" dirty="0">
                <a:latin typeface="+mn-ea"/>
                <a:ea typeface="+mn-ea"/>
              </a:rPr>
              <a:t>クレジット</a:t>
            </a:r>
            <a:endParaRPr lang="en-US" altLang="ja-JP" sz="1600" dirty="0">
              <a:latin typeface="+mn-ea"/>
              <a:ea typeface="+mn-ea"/>
            </a:endParaRPr>
          </a:p>
          <a:p>
            <a:pPr algn="ctr" eaLnBrk="1" hangingPunct="1"/>
            <a:r>
              <a:rPr lang="ja-JP" altLang="en-US" sz="1600" dirty="0">
                <a:latin typeface="+mn-ea"/>
                <a:ea typeface="+mn-ea"/>
              </a:rPr>
              <a:t>売却による収益</a:t>
            </a:r>
          </a:p>
        </p:txBody>
      </p:sp>
      <p:cxnSp>
        <p:nvCxnSpPr>
          <p:cNvPr id="12" name="直線矢印コネクタ 11">
            <a:extLst>
              <a:ext uri="{FF2B5EF4-FFF2-40B4-BE49-F238E27FC236}">
                <a16:creationId xmlns:a16="http://schemas.microsoft.com/office/drawing/2014/main" id="{DDBEE8B0-3CF7-47D3-8E01-54809C7B3039}"/>
              </a:ext>
            </a:extLst>
          </p:cNvPr>
          <p:cNvCxnSpPr>
            <a:cxnSpLocks/>
          </p:cNvCxnSpPr>
          <p:nvPr/>
        </p:nvCxnSpPr>
        <p:spPr>
          <a:xfrm>
            <a:off x="1079326" y="3200023"/>
            <a:ext cx="5573713" cy="0"/>
          </a:xfrm>
          <a:prstGeom prst="straightConnector1">
            <a:avLst/>
          </a:prstGeom>
          <a:ln w="19050">
            <a:solidFill>
              <a:schemeClr val="tx1"/>
            </a:solidFill>
            <a:prstDash val="sysDash"/>
            <a:headEnd type="none" w="lg" len="med"/>
            <a:tailEnd type="none"/>
          </a:ln>
        </p:spPr>
        <p:style>
          <a:lnRef idx="1">
            <a:schemeClr val="accent1"/>
          </a:lnRef>
          <a:fillRef idx="0">
            <a:schemeClr val="accent1"/>
          </a:fillRef>
          <a:effectRef idx="0">
            <a:schemeClr val="accent1"/>
          </a:effectRef>
          <a:fontRef idx="minor">
            <a:schemeClr val="tx1"/>
          </a:fontRef>
        </p:style>
      </p:cxnSp>
      <p:sp>
        <p:nvSpPr>
          <p:cNvPr id="13" name="正方形/長方形 12">
            <a:extLst>
              <a:ext uri="{FF2B5EF4-FFF2-40B4-BE49-F238E27FC236}">
                <a16:creationId xmlns:a16="http://schemas.microsoft.com/office/drawing/2014/main" id="{863343CF-EDCC-44A2-B7CB-E725776098C7}"/>
              </a:ext>
            </a:extLst>
          </p:cNvPr>
          <p:cNvSpPr/>
          <p:nvPr/>
        </p:nvSpPr>
        <p:spPr>
          <a:xfrm>
            <a:off x="4765789" y="3384173"/>
            <a:ext cx="1143000" cy="1274763"/>
          </a:xfrm>
          <a:prstGeom prst="rect">
            <a:avLst/>
          </a:prstGeom>
          <a:solidFill>
            <a:schemeClr val="accent1">
              <a:lumMod val="20000"/>
              <a:lumOff val="80000"/>
            </a:schemeClr>
          </a:solidFill>
          <a:ln w="6350">
            <a:solidFill>
              <a:schemeClr val="tx1"/>
            </a:solidFill>
            <a:prstDash val="solid"/>
            <a:headEnd type="none" w="lg" len="med"/>
            <a:tailEnd type="none"/>
          </a:ln>
        </p:spPr>
        <p:style>
          <a:lnRef idx="1">
            <a:schemeClr val="accent1"/>
          </a:lnRef>
          <a:fillRef idx="0">
            <a:schemeClr val="accent1"/>
          </a:fillRef>
          <a:effectRef idx="0">
            <a:schemeClr val="accent1"/>
          </a:effectRef>
          <a:fontRef idx="minor">
            <a:schemeClr val="tx1"/>
          </a:fontRef>
        </p:style>
        <p:txBody>
          <a:bodyPr anchor="ctr"/>
          <a:lstStyle/>
          <a:p>
            <a:pPr algn="ctr">
              <a:defRPr/>
            </a:pPr>
            <a:r>
              <a:rPr lang="ja-JP" altLang="en-US" sz="1400" dirty="0">
                <a:latin typeface="+mn-ea"/>
              </a:rPr>
              <a:t>事業収益</a:t>
            </a:r>
          </a:p>
        </p:txBody>
      </p:sp>
      <p:sp>
        <p:nvSpPr>
          <p:cNvPr id="14" name="テキスト ボックス 41">
            <a:extLst>
              <a:ext uri="{FF2B5EF4-FFF2-40B4-BE49-F238E27FC236}">
                <a16:creationId xmlns:a16="http://schemas.microsoft.com/office/drawing/2014/main" id="{DB113D46-D197-49F2-AADA-3FA3171EBCC4}"/>
              </a:ext>
            </a:extLst>
          </p:cNvPr>
          <p:cNvSpPr txBox="1">
            <a:spLocks noChangeArrowheads="1"/>
          </p:cNvSpPr>
          <p:nvPr/>
        </p:nvSpPr>
        <p:spPr bwMode="auto">
          <a:xfrm>
            <a:off x="4090958" y="4676398"/>
            <a:ext cx="26431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0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0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0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1400" dirty="0">
                <a:latin typeface="+mn-ea"/>
                <a:ea typeface="+mn-ea"/>
              </a:rPr>
              <a:t>クレジット収益がある</a:t>
            </a:r>
            <a:endParaRPr lang="en-US" altLang="ja-JP" sz="1400" dirty="0">
              <a:latin typeface="+mn-ea"/>
              <a:ea typeface="+mn-ea"/>
            </a:endParaRPr>
          </a:p>
          <a:p>
            <a:pPr algn="ctr" eaLnBrk="1" hangingPunct="1"/>
            <a:r>
              <a:rPr lang="ja-JP" altLang="en-US" sz="1400" dirty="0">
                <a:latin typeface="+mn-ea"/>
                <a:ea typeface="+mn-ea"/>
              </a:rPr>
              <a:t>プロジェクトの内部収益率</a:t>
            </a:r>
            <a:endParaRPr lang="en-US" altLang="ja-JP" sz="1400" dirty="0">
              <a:latin typeface="+mn-ea"/>
              <a:ea typeface="+mn-ea"/>
            </a:endParaRPr>
          </a:p>
          <a:p>
            <a:pPr algn="ctr" eaLnBrk="1" hangingPunct="1"/>
            <a:r>
              <a:rPr lang="ja-JP" altLang="en-US" sz="1400" dirty="0">
                <a:latin typeface="+mn-ea"/>
                <a:ea typeface="+mn-ea"/>
              </a:rPr>
              <a:t>（</a:t>
            </a:r>
            <a:r>
              <a:rPr lang="en-US" altLang="ja-JP" sz="1400" dirty="0">
                <a:latin typeface="+mn-ea"/>
                <a:ea typeface="+mn-ea"/>
              </a:rPr>
              <a:t>IRR</a:t>
            </a:r>
            <a:r>
              <a:rPr lang="ja-JP" altLang="en-US" sz="1400" dirty="0">
                <a:latin typeface="+mn-ea"/>
                <a:ea typeface="+mn-ea"/>
              </a:rPr>
              <a:t>）</a:t>
            </a:r>
            <a:endParaRPr lang="en-US" altLang="ja-JP" sz="1400" dirty="0">
              <a:latin typeface="+mn-ea"/>
              <a:ea typeface="+mn-ea"/>
            </a:endParaRPr>
          </a:p>
          <a:p>
            <a:pPr algn="ctr" eaLnBrk="1" hangingPunct="1"/>
            <a:r>
              <a:rPr lang="ja-JP" altLang="en-US" sz="1400" dirty="0">
                <a:latin typeface="+mn-ea"/>
                <a:ea typeface="+mn-ea"/>
              </a:rPr>
              <a:t>（</a:t>
            </a:r>
            <a:r>
              <a:rPr lang="en-US" altLang="ja-JP" sz="1400" dirty="0">
                <a:latin typeface="+mn-ea"/>
                <a:ea typeface="+mn-ea"/>
              </a:rPr>
              <a:t>CDM</a:t>
            </a:r>
            <a:r>
              <a:rPr lang="ja-JP" altLang="en-US" sz="1400" dirty="0">
                <a:latin typeface="+mn-ea"/>
                <a:ea typeface="+mn-ea"/>
              </a:rPr>
              <a:t>がある時）</a:t>
            </a:r>
          </a:p>
        </p:txBody>
      </p:sp>
      <p:sp>
        <p:nvSpPr>
          <p:cNvPr id="18" name="右中かっこ 17">
            <a:extLst>
              <a:ext uri="{FF2B5EF4-FFF2-40B4-BE49-F238E27FC236}">
                <a16:creationId xmlns:a16="http://schemas.microsoft.com/office/drawing/2014/main" id="{E45261F9-0263-44CB-9EC7-C20C89E28939}"/>
              </a:ext>
            </a:extLst>
          </p:cNvPr>
          <p:cNvSpPr/>
          <p:nvPr/>
        </p:nvSpPr>
        <p:spPr>
          <a:xfrm>
            <a:off x="3158137" y="3417758"/>
            <a:ext cx="253611" cy="118854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19" name="テキスト ボックス 18">
            <a:extLst>
              <a:ext uri="{FF2B5EF4-FFF2-40B4-BE49-F238E27FC236}">
                <a16:creationId xmlns:a16="http://schemas.microsoft.com/office/drawing/2014/main" id="{1FA42EC0-682C-4DD2-82FA-4AF95947616E}"/>
              </a:ext>
            </a:extLst>
          </p:cNvPr>
          <p:cNvSpPr txBox="1"/>
          <p:nvPr/>
        </p:nvSpPr>
        <p:spPr>
          <a:xfrm>
            <a:off x="3373629" y="3263497"/>
            <a:ext cx="743294" cy="369332"/>
          </a:xfrm>
          <a:prstGeom prst="rect">
            <a:avLst/>
          </a:prstGeom>
          <a:noFill/>
        </p:spPr>
        <p:txBody>
          <a:bodyPr wrap="square" rtlCol="0">
            <a:spAutoFit/>
          </a:bodyPr>
          <a:lstStyle/>
          <a:p>
            <a:r>
              <a:rPr kumimoji="1" lang="en-US" altLang="ja-JP" dirty="0">
                <a:latin typeface="+mn-ea"/>
              </a:rPr>
              <a:t>8%</a:t>
            </a:r>
            <a:endParaRPr kumimoji="1" lang="ja-JP" altLang="en-US" dirty="0">
              <a:latin typeface="+mn-ea"/>
            </a:endParaRPr>
          </a:p>
        </p:txBody>
      </p:sp>
      <p:sp>
        <p:nvSpPr>
          <p:cNvPr id="20" name="テキスト ボックス 19">
            <a:extLst>
              <a:ext uri="{FF2B5EF4-FFF2-40B4-BE49-F238E27FC236}">
                <a16:creationId xmlns:a16="http://schemas.microsoft.com/office/drawing/2014/main" id="{0E634E66-97F0-4A5F-90B7-C7B06FC39624}"/>
              </a:ext>
            </a:extLst>
          </p:cNvPr>
          <p:cNvSpPr txBox="1"/>
          <p:nvPr/>
        </p:nvSpPr>
        <p:spPr>
          <a:xfrm>
            <a:off x="102787" y="3439467"/>
            <a:ext cx="743294" cy="369332"/>
          </a:xfrm>
          <a:prstGeom prst="rect">
            <a:avLst/>
          </a:prstGeom>
          <a:noFill/>
        </p:spPr>
        <p:txBody>
          <a:bodyPr wrap="square" rtlCol="0">
            <a:spAutoFit/>
          </a:bodyPr>
          <a:lstStyle/>
          <a:p>
            <a:r>
              <a:rPr lang="en-US" altLang="ja-JP" dirty="0">
                <a:latin typeface="+mn-ea"/>
              </a:rPr>
              <a:t>10</a:t>
            </a:r>
            <a:r>
              <a:rPr kumimoji="1" lang="en-US" altLang="ja-JP" dirty="0">
                <a:latin typeface="+mn-ea"/>
              </a:rPr>
              <a:t>%</a:t>
            </a:r>
            <a:endParaRPr kumimoji="1" lang="ja-JP" altLang="en-US" dirty="0">
              <a:latin typeface="+mn-ea"/>
            </a:endParaRPr>
          </a:p>
        </p:txBody>
      </p:sp>
      <p:sp>
        <p:nvSpPr>
          <p:cNvPr id="21" name="右中かっこ 20">
            <a:extLst>
              <a:ext uri="{FF2B5EF4-FFF2-40B4-BE49-F238E27FC236}">
                <a16:creationId xmlns:a16="http://schemas.microsoft.com/office/drawing/2014/main" id="{127A6998-234B-404C-BDED-A3FD9DEA23FA}"/>
              </a:ext>
            </a:extLst>
          </p:cNvPr>
          <p:cNvSpPr/>
          <p:nvPr/>
        </p:nvSpPr>
        <p:spPr>
          <a:xfrm>
            <a:off x="6036366" y="2314780"/>
            <a:ext cx="253611" cy="22346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mn-ea"/>
            </a:endParaRPr>
          </a:p>
        </p:txBody>
      </p:sp>
      <p:sp>
        <p:nvSpPr>
          <p:cNvPr id="22" name="テキスト ボックス 21">
            <a:extLst>
              <a:ext uri="{FF2B5EF4-FFF2-40B4-BE49-F238E27FC236}">
                <a16:creationId xmlns:a16="http://schemas.microsoft.com/office/drawing/2014/main" id="{346219EB-AB27-4358-8B6A-4F1BF582FEC2}"/>
              </a:ext>
            </a:extLst>
          </p:cNvPr>
          <p:cNvSpPr txBox="1"/>
          <p:nvPr/>
        </p:nvSpPr>
        <p:spPr>
          <a:xfrm>
            <a:off x="5908789" y="1915132"/>
            <a:ext cx="743294" cy="369332"/>
          </a:xfrm>
          <a:prstGeom prst="rect">
            <a:avLst/>
          </a:prstGeom>
          <a:noFill/>
        </p:spPr>
        <p:txBody>
          <a:bodyPr wrap="square" rtlCol="0">
            <a:spAutoFit/>
          </a:bodyPr>
          <a:lstStyle/>
          <a:p>
            <a:r>
              <a:rPr kumimoji="1" lang="en-US" altLang="ja-JP" dirty="0">
                <a:latin typeface="+mn-ea"/>
              </a:rPr>
              <a:t>11%</a:t>
            </a:r>
            <a:endParaRPr kumimoji="1" lang="ja-JP" altLang="en-US" dirty="0">
              <a:latin typeface="+mn-ea"/>
            </a:endParaRPr>
          </a:p>
        </p:txBody>
      </p:sp>
      <p:sp>
        <p:nvSpPr>
          <p:cNvPr id="23" name="テキスト ボックス 22">
            <a:extLst>
              <a:ext uri="{FF2B5EF4-FFF2-40B4-BE49-F238E27FC236}">
                <a16:creationId xmlns:a16="http://schemas.microsoft.com/office/drawing/2014/main" id="{F49861CA-5C21-458B-AC72-D4D885B9D6FB}"/>
              </a:ext>
            </a:extLst>
          </p:cNvPr>
          <p:cNvSpPr txBox="1"/>
          <p:nvPr/>
        </p:nvSpPr>
        <p:spPr>
          <a:xfrm>
            <a:off x="230407" y="5772699"/>
            <a:ext cx="6655704" cy="830997"/>
          </a:xfrm>
          <a:prstGeom prst="rect">
            <a:avLst/>
          </a:prstGeom>
          <a:solidFill>
            <a:schemeClr val="accent6">
              <a:lumMod val="20000"/>
              <a:lumOff val="80000"/>
            </a:schemeClr>
          </a:solidFill>
        </p:spPr>
        <p:txBody>
          <a:bodyPr wrap="square" rtlCol="0">
            <a:spAutoFit/>
          </a:bodyPr>
          <a:lstStyle/>
          <a:p>
            <a:r>
              <a:rPr kumimoji="1" lang="en-US" altLang="ja-JP" sz="1600" dirty="0"/>
              <a:t>CDM</a:t>
            </a:r>
            <a:r>
              <a:rPr lang="ja-JP" altLang="en-US" sz="1600" dirty="0"/>
              <a:t>において、</a:t>
            </a:r>
            <a:r>
              <a:rPr kumimoji="1" lang="ja-JP" altLang="en-US" sz="1600" dirty="0"/>
              <a:t>クレジットの売却収益があってこそ事業が成り立つことを説明し、</a:t>
            </a:r>
            <a:r>
              <a:rPr kumimoji="1" lang="ja-JP" altLang="en-US" sz="1600" b="1" dirty="0">
                <a:solidFill>
                  <a:srgbClr val="660066"/>
                </a:solidFill>
              </a:rPr>
              <a:t>「</a:t>
            </a:r>
            <a:r>
              <a:rPr lang="ja-JP" altLang="en-US" sz="1600" b="1" dirty="0">
                <a:solidFill>
                  <a:srgbClr val="660066"/>
                </a:solidFill>
              </a:rPr>
              <a:t>提案する</a:t>
            </a:r>
            <a:r>
              <a:rPr lang="en-US" altLang="ja-JP" sz="1600" b="1" dirty="0">
                <a:solidFill>
                  <a:srgbClr val="660066"/>
                </a:solidFill>
              </a:rPr>
              <a:t>CDM</a:t>
            </a:r>
            <a:r>
              <a:rPr lang="ja-JP" altLang="en-US" sz="1600" b="1" dirty="0">
                <a:solidFill>
                  <a:srgbClr val="660066"/>
                </a:solidFill>
              </a:rPr>
              <a:t>プロジェクトは追加的である」</a:t>
            </a:r>
            <a:r>
              <a:rPr lang="ja-JP" altLang="en-US" sz="1600" dirty="0"/>
              <a:t>と証明していた。</a:t>
            </a:r>
            <a:r>
              <a:rPr lang="ja-JP" altLang="en-US" sz="1600" b="1" dirty="0">
                <a:solidFill>
                  <a:srgbClr val="660066"/>
                </a:solidFill>
              </a:rPr>
              <a:t> 「再エネは今後、追加的？」</a:t>
            </a:r>
            <a:endParaRPr kumimoji="1" lang="ja-JP" altLang="en-US" sz="1600" b="1" dirty="0">
              <a:solidFill>
                <a:srgbClr val="660066"/>
              </a:solidFill>
            </a:endParaRPr>
          </a:p>
        </p:txBody>
      </p:sp>
      <p:sp>
        <p:nvSpPr>
          <p:cNvPr id="26" name="テキスト ボックス 25">
            <a:extLst>
              <a:ext uri="{FF2B5EF4-FFF2-40B4-BE49-F238E27FC236}">
                <a16:creationId xmlns:a16="http://schemas.microsoft.com/office/drawing/2014/main" id="{23C6CAAA-EAF7-4728-82DB-9597149C375D}"/>
              </a:ext>
            </a:extLst>
          </p:cNvPr>
          <p:cNvSpPr txBox="1"/>
          <p:nvPr/>
        </p:nvSpPr>
        <p:spPr>
          <a:xfrm>
            <a:off x="7304444" y="6167960"/>
            <a:ext cx="5035724" cy="461665"/>
          </a:xfrm>
          <a:prstGeom prst="rect">
            <a:avLst/>
          </a:prstGeom>
          <a:noFill/>
        </p:spPr>
        <p:txBody>
          <a:bodyPr wrap="square" rtlCol="0">
            <a:spAutoFit/>
          </a:bodyPr>
          <a:lstStyle/>
          <a:p>
            <a:r>
              <a:rPr lang="ja-JP" altLang="en-US" sz="1200" b="1" dirty="0"/>
              <a:t>登録済み</a:t>
            </a:r>
            <a:r>
              <a:rPr kumimoji="1" lang="en-US" altLang="ja-JP" sz="1200" b="1" dirty="0"/>
              <a:t>CDM</a:t>
            </a:r>
            <a:r>
              <a:rPr kumimoji="1" lang="ja-JP" altLang="en-US" sz="1200" b="1" dirty="0"/>
              <a:t>プロジェクトで追加性を証明したプロジェクト数（</a:t>
            </a:r>
            <a:r>
              <a:rPr kumimoji="1" lang="en-US" altLang="ja-JP" sz="1200" b="1" dirty="0"/>
              <a:t>n=7,857)</a:t>
            </a:r>
            <a:endParaRPr kumimoji="1" lang="ja-JP" altLang="en-US" sz="1200" b="1" dirty="0"/>
          </a:p>
        </p:txBody>
      </p:sp>
      <p:pic>
        <p:nvPicPr>
          <p:cNvPr id="30" name="図 29">
            <a:extLst>
              <a:ext uri="{FF2B5EF4-FFF2-40B4-BE49-F238E27FC236}">
                <a16:creationId xmlns:a16="http://schemas.microsoft.com/office/drawing/2014/main" id="{5B1DA271-0C31-4468-A9C7-6AAEB6D619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2522" y="4085267"/>
            <a:ext cx="740024" cy="523220"/>
          </a:xfrm>
          <a:prstGeom prst="rect">
            <a:avLst/>
          </a:prstGeom>
        </p:spPr>
      </p:pic>
      <p:pic>
        <p:nvPicPr>
          <p:cNvPr id="31" name="図 30">
            <a:extLst>
              <a:ext uri="{FF2B5EF4-FFF2-40B4-BE49-F238E27FC236}">
                <a16:creationId xmlns:a16="http://schemas.microsoft.com/office/drawing/2014/main" id="{7C7D3F6D-952A-4862-853E-861C57D132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6050" y="4130566"/>
            <a:ext cx="698396" cy="493788"/>
          </a:xfrm>
          <a:prstGeom prst="rect">
            <a:avLst/>
          </a:prstGeom>
        </p:spPr>
      </p:pic>
      <p:pic>
        <p:nvPicPr>
          <p:cNvPr id="35" name="図 34">
            <a:extLst>
              <a:ext uri="{FF2B5EF4-FFF2-40B4-BE49-F238E27FC236}">
                <a16:creationId xmlns:a16="http://schemas.microsoft.com/office/drawing/2014/main" id="{8FC70100-B36E-4183-BB04-05522604DCCC}"/>
              </a:ext>
            </a:extLst>
          </p:cNvPr>
          <p:cNvPicPr>
            <a:picLocks noChangeAspect="1"/>
          </p:cNvPicPr>
          <p:nvPr/>
        </p:nvPicPr>
        <p:blipFill>
          <a:blip r:embed="rId5"/>
          <a:stretch>
            <a:fillRect/>
          </a:stretch>
        </p:blipFill>
        <p:spPr>
          <a:xfrm>
            <a:off x="4765789" y="1835747"/>
            <a:ext cx="381138" cy="309495"/>
          </a:xfrm>
          <a:prstGeom prst="rect">
            <a:avLst/>
          </a:prstGeom>
        </p:spPr>
      </p:pic>
      <p:pic>
        <p:nvPicPr>
          <p:cNvPr id="36" name="図 35">
            <a:extLst>
              <a:ext uri="{FF2B5EF4-FFF2-40B4-BE49-F238E27FC236}">
                <a16:creationId xmlns:a16="http://schemas.microsoft.com/office/drawing/2014/main" id="{9E146E67-5D24-4045-AA58-311EB20C5F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90986" y="1810384"/>
            <a:ext cx="285207" cy="387954"/>
          </a:xfrm>
          <a:prstGeom prst="rect">
            <a:avLst/>
          </a:prstGeom>
        </p:spPr>
      </p:pic>
      <p:graphicFrame>
        <p:nvGraphicFramePr>
          <p:cNvPr id="38" name="グラフ 37">
            <a:extLst>
              <a:ext uri="{FF2B5EF4-FFF2-40B4-BE49-F238E27FC236}">
                <a16:creationId xmlns:a16="http://schemas.microsoft.com/office/drawing/2014/main" id="{EE131091-BF7E-40F0-8B58-96DBF36EDC0D}"/>
              </a:ext>
            </a:extLst>
          </p:cNvPr>
          <p:cNvGraphicFramePr>
            <a:graphicFrameLocks/>
          </p:cNvGraphicFramePr>
          <p:nvPr>
            <p:extLst/>
          </p:nvPr>
        </p:nvGraphicFramePr>
        <p:xfrm>
          <a:off x="7003391" y="1027887"/>
          <a:ext cx="5070410" cy="5133468"/>
        </p:xfrm>
        <a:graphic>
          <a:graphicData uri="http://schemas.openxmlformats.org/drawingml/2006/chart">
            <c:chart xmlns:c="http://schemas.openxmlformats.org/drawingml/2006/chart" xmlns:r="http://schemas.openxmlformats.org/officeDocument/2006/relationships" r:id="rId7"/>
          </a:graphicData>
        </a:graphic>
      </p:graphicFrame>
      <p:grpSp>
        <p:nvGrpSpPr>
          <p:cNvPr id="16" name="グループ化 15">
            <a:extLst>
              <a:ext uri="{FF2B5EF4-FFF2-40B4-BE49-F238E27FC236}">
                <a16:creationId xmlns:a16="http://schemas.microsoft.com/office/drawing/2014/main" id="{AD6E9D04-49B1-475C-93C3-31B97A9354DC}"/>
              </a:ext>
            </a:extLst>
          </p:cNvPr>
          <p:cNvGrpSpPr/>
          <p:nvPr/>
        </p:nvGrpSpPr>
        <p:grpSpPr>
          <a:xfrm>
            <a:off x="1109797" y="1668780"/>
            <a:ext cx="3609920" cy="1352117"/>
            <a:chOff x="1109797" y="1668780"/>
            <a:chExt cx="3609920" cy="1352117"/>
          </a:xfrm>
        </p:grpSpPr>
        <p:pic>
          <p:nvPicPr>
            <p:cNvPr id="8" name="図 7">
              <a:extLst>
                <a:ext uri="{FF2B5EF4-FFF2-40B4-BE49-F238E27FC236}">
                  <a16:creationId xmlns:a16="http://schemas.microsoft.com/office/drawing/2014/main" id="{B5A7E979-6C35-4F60-B437-E111EA0129B3}"/>
                </a:ext>
              </a:extLst>
            </p:cNvPr>
            <p:cNvPicPr>
              <a:picLocks noChangeAspect="1"/>
            </p:cNvPicPr>
            <p:nvPr/>
          </p:nvPicPr>
          <p:blipFill>
            <a:blip r:embed="rId8"/>
            <a:stretch>
              <a:fillRect/>
            </a:stretch>
          </p:blipFill>
          <p:spPr>
            <a:xfrm>
              <a:off x="1109797" y="1741087"/>
              <a:ext cx="3609920" cy="1279810"/>
            </a:xfrm>
            <a:prstGeom prst="rect">
              <a:avLst/>
            </a:prstGeom>
          </p:spPr>
        </p:pic>
        <p:sp>
          <p:nvSpPr>
            <p:cNvPr id="15" name="正方形/長方形 14">
              <a:extLst>
                <a:ext uri="{FF2B5EF4-FFF2-40B4-BE49-F238E27FC236}">
                  <a16:creationId xmlns:a16="http://schemas.microsoft.com/office/drawing/2014/main" id="{D38560CD-E150-4FFC-9AB9-CA0B2DE0DF14}"/>
                </a:ext>
              </a:extLst>
            </p:cNvPr>
            <p:cNvSpPr/>
            <p:nvPr/>
          </p:nvSpPr>
          <p:spPr>
            <a:xfrm>
              <a:off x="3745276" y="1668780"/>
              <a:ext cx="76430" cy="869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151940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矢印: 右 41">
            <a:extLst>
              <a:ext uri="{FF2B5EF4-FFF2-40B4-BE49-F238E27FC236}">
                <a16:creationId xmlns:a16="http://schemas.microsoft.com/office/drawing/2014/main" id="{E0499FD3-A788-46FF-84B4-158DB678E8ED}"/>
              </a:ext>
            </a:extLst>
          </p:cNvPr>
          <p:cNvSpPr/>
          <p:nvPr/>
        </p:nvSpPr>
        <p:spPr>
          <a:xfrm>
            <a:off x="574193" y="4540302"/>
            <a:ext cx="11057466" cy="484632"/>
          </a:xfrm>
          <a:prstGeom prst="rightArrow">
            <a:avLst/>
          </a:prstGeom>
          <a:solidFill>
            <a:schemeClr val="accent6">
              <a:alpha val="4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AD26D7C9-83CE-44C3-8A24-5845D2187F95}"/>
              </a:ext>
            </a:extLst>
          </p:cNvPr>
          <p:cNvSpPr/>
          <p:nvPr/>
        </p:nvSpPr>
        <p:spPr>
          <a:xfrm>
            <a:off x="574193" y="3323920"/>
            <a:ext cx="11057466" cy="484632"/>
          </a:xfrm>
          <a:prstGeom prst="rightArrow">
            <a:avLst/>
          </a:prstGeom>
          <a:solidFill>
            <a:srgbClr val="7030A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430F69CB-6F32-4020-9ECE-BEDC1CD3BFC5}"/>
              </a:ext>
            </a:extLst>
          </p:cNvPr>
          <p:cNvSpPr/>
          <p:nvPr/>
        </p:nvSpPr>
        <p:spPr>
          <a:xfrm>
            <a:off x="574193" y="2073232"/>
            <a:ext cx="11057466" cy="484632"/>
          </a:xfrm>
          <a:prstGeom prst="rightArrow">
            <a:avLst/>
          </a:prstGeom>
          <a:solidFill>
            <a:srgbClr val="FF0000">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44210" y="318368"/>
            <a:ext cx="12053449" cy="562075"/>
          </a:xfrm>
        </p:spPr>
        <p:txBody>
          <a:bodyPr/>
          <a:lstStyle/>
          <a:p>
            <a:pPr algn="ctr"/>
            <a:r>
              <a:rPr lang="ja-JP" altLang="en-US" sz="2800" dirty="0">
                <a:solidFill>
                  <a:schemeClr val="tx1"/>
                </a:solidFill>
                <a:latin typeface="+mn-ea"/>
                <a:ea typeface="+mn-ea"/>
              </a:rPr>
              <a:t>２．ベースライン：再生可能エネルギープロジェクト（例）</a:t>
            </a:r>
            <a:endParaRPr lang="en-US" sz="2800" dirty="0">
              <a:solidFill>
                <a:schemeClr val="tx1"/>
              </a:solidFill>
              <a:latin typeface="+mn-ea"/>
              <a:ea typeface="+mn-ea"/>
            </a:endParaRPr>
          </a:p>
        </p:txBody>
      </p:sp>
      <p:cxnSp>
        <p:nvCxnSpPr>
          <p:cNvPr id="15" name="直線矢印コネクタ 14">
            <a:extLst>
              <a:ext uri="{FF2B5EF4-FFF2-40B4-BE49-F238E27FC236}">
                <a16:creationId xmlns:a16="http://schemas.microsoft.com/office/drawing/2014/main" id="{C48C19B9-F107-4A6F-9D16-6F411B455B68}"/>
              </a:ext>
            </a:extLst>
          </p:cNvPr>
          <p:cNvCxnSpPr>
            <a:cxnSpLocks/>
          </p:cNvCxnSpPr>
          <p:nvPr/>
        </p:nvCxnSpPr>
        <p:spPr>
          <a:xfrm>
            <a:off x="563418" y="5273962"/>
            <a:ext cx="11212946" cy="0"/>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351D8B1-8B87-4DA3-830C-C1CC142C9970}"/>
              </a:ext>
            </a:extLst>
          </p:cNvPr>
          <p:cNvCxnSpPr>
            <a:cxnSpLocks/>
          </p:cNvCxnSpPr>
          <p:nvPr/>
        </p:nvCxnSpPr>
        <p:spPr>
          <a:xfrm flipV="1">
            <a:off x="563418" y="1306944"/>
            <a:ext cx="0" cy="3967018"/>
          </a:xfrm>
          <a:prstGeom prst="straightConnector1">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971DD70-9C00-443F-B913-AFC8341963F3}"/>
              </a:ext>
            </a:extLst>
          </p:cNvPr>
          <p:cNvSpPr txBox="1"/>
          <p:nvPr/>
        </p:nvSpPr>
        <p:spPr>
          <a:xfrm>
            <a:off x="-55413" y="1417537"/>
            <a:ext cx="674254" cy="276999"/>
          </a:xfrm>
          <a:prstGeom prst="rect">
            <a:avLst/>
          </a:prstGeom>
          <a:noFill/>
        </p:spPr>
        <p:txBody>
          <a:bodyPr wrap="square" rtlCol="0">
            <a:spAutoFit/>
          </a:bodyPr>
          <a:lstStyle/>
          <a:p>
            <a:r>
              <a:rPr kumimoji="1" lang="ja-JP" altLang="en-US" sz="1200" dirty="0"/>
              <a:t>排出量</a:t>
            </a:r>
          </a:p>
        </p:txBody>
      </p:sp>
      <p:sp>
        <p:nvSpPr>
          <p:cNvPr id="24" name="テキスト ボックス 23">
            <a:extLst>
              <a:ext uri="{FF2B5EF4-FFF2-40B4-BE49-F238E27FC236}">
                <a16:creationId xmlns:a16="http://schemas.microsoft.com/office/drawing/2014/main" id="{5D3FCE29-E29F-4E09-9349-1E7D845F85F3}"/>
              </a:ext>
            </a:extLst>
          </p:cNvPr>
          <p:cNvSpPr txBox="1"/>
          <p:nvPr/>
        </p:nvSpPr>
        <p:spPr>
          <a:xfrm>
            <a:off x="11613187" y="5344474"/>
            <a:ext cx="674254" cy="276999"/>
          </a:xfrm>
          <a:prstGeom prst="rect">
            <a:avLst/>
          </a:prstGeom>
          <a:noFill/>
        </p:spPr>
        <p:txBody>
          <a:bodyPr wrap="square" rtlCol="0">
            <a:spAutoFit/>
          </a:bodyPr>
          <a:lstStyle/>
          <a:p>
            <a:r>
              <a:rPr lang="ja-JP" altLang="en-US" sz="1200" dirty="0"/>
              <a:t>年</a:t>
            </a:r>
            <a:endParaRPr kumimoji="1" lang="ja-JP" altLang="en-US" sz="1200" dirty="0"/>
          </a:p>
        </p:txBody>
      </p:sp>
      <p:sp>
        <p:nvSpPr>
          <p:cNvPr id="31" name="テキスト ボックス 30">
            <a:extLst>
              <a:ext uri="{FF2B5EF4-FFF2-40B4-BE49-F238E27FC236}">
                <a16:creationId xmlns:a16="http://schemas.microsoft.com/office/drawing/2014/main" id="{BFAFF212-F8B9-4F69-A2BD-3B9DBF23495F}"/>
              </a:ext>
            </a:extLst>
          </p:cNvPr>
          <p:cNvSpPr txBox="1"/>
          <p:nvPr/>
        </p:nvSpPr>
        <p:spPr>
          <a:xfrm>
            <a:off x="3574473" y="4673021"/>
            <a:ext cx="2160556" cy="276999"/>
          </a:xfrm>
          <a:prstGeom prst="rect">
            <a:avLst/>
          </a:prstGeom>
          <a:noFill/>
        </p:spPr>
        <p:txBody>
          <a:bodyPr wrap="square" rtlCol="0">
            <a:spAutoFit/>
          </a:bodyPr>
          <a:lstStyle/>
          <a:p>
            <a:r>
              <a:rPr kumimoji="1" lang="ja-JP" altLang="en-US" sz="1200" dirty="0"/>
              <a:t>再エネの場合</a:t>
            </a:r>
            <a:r>
              <a:rPr lang="ja-JP" altLang="en-US" sz="1200" dirty="0"/>
              <a:t>排出量は</a:t>
            </a:r>
            <a:r>
              <a:rPr kumimoji="1" lang="ja-JP" altLang="en-US" sz="1200" dirty="0"/>
              <a:t>ゼロ</a:t>
            </a:r>
          </a:p>
        </p:txBody>
      </p:sp>
      <p:sp>
        <p:nvSpPr>
          <p:cNvPr id="32" name="テキスト ボックス 31">
            <a:extLst>
              <a:ext uri="{FF2B5EF4-FFF2-40B4-BE49-F238E27FC236}">
                <a16:creationId xmlns:a16="http://schemas.microsoft.com/office/drawing/2014/main" id="{C761B04A-FC96-4EE2-9F8F-952769256257}"/>
              </a:ext>
            </a:extLst>
          </p:cNvPr>
          <p:cNvSpPr txBox="1"/>
          <p:nvPr/>
        </p:nvSpPr>
        <p:spPr>
          <a:xfrm>
            <a:off x="599152" y="4217320"/>
            <a:ext cx="2749365" cy="400110"/>
          </a:xfrm>
          <a:prstGeom prst="rect">
            <a:avLst/>
          </a:prstGeom>
          <a:noFill/>
        </p:spPr>
        <p:txBody>
          <a:bodyPr wrap="square" rtlCol="0">
            <a:spAutoFit/>
          </a:bodyPr>
          <a:lstStyle/>
          <a:p>
            <a:r>
              <a:rPr kumimoji="1" lang="ja-JP" altLang="en-US" sz="2000" dirty="0"/>
              <a:t>プロジェクト排出量</a:t>
            </a:r>
          </a:p>
        </p:txBody>
      </p:sp>
      <p:sp>
        <p:nvSpPr>
          <p:cNvPr id="33" name="テキスト ボックス 32">
            <a:extLst>
              <a:ext uri="{FF2B5EF4-FFF2-40B4-BE49-F238E27FC236}">
                <a16:creationId xmlns:a16="http://schemas.microsoft.com/office/drawing/2014/main" id="{35CBF8B3-ACCB-4F78-8354-71D198D215EE}"/>
              </a:ext>
            </a:extLst>
          </p:cNvPr>
          <p:cNvSpPr txBox="1"/>
          <p:nvPr/>
        </p:nvSpPr>
        <p:spPr>
          <a:xfrm>
            <a:off x="563418" y="1718410"/>
            <a:ext cx="2749365" cy="400110"/>
          </a:xfrm>
          <a:prstGeom prst="rect">
            <a:avLst/>
          </a:prstGeom>
          <a:noFill/>
        </p:spPr>
        <p:txBody>
          <a:bodyPr wrap="square" rtlCol="0">
            <a:spAutoFit/>
          </a:bodyPr>
          <a:lstStyle/>
          <a:p>
            <a:r>
              <a:rPr kumimoji="1" lang="ja-JP" altLang="en-US" sz="2000" dirty="0"/>
              <a:t>ベースライン排出量</a:t>
            </a:r>
          </a:p>
        </p:txBody>
      </p:sp>
      <p:pic>
        <p:nvPicPr>
          <p:cNvPr id="35" name="図 34">
            <a:extLst>
              <a:ext uri="{FF2B5EF4-FFF2-40B4-BE49-F238E27FC236}">
                <a16:creationId xmlns:a16="http://schemas.microsoft.com/office/drawing/2014/main" id="{94EF1582-781A-4B5E-A835-0366A69A2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8264" y="1316544"/>
            <a:ext cx="1048408" cy="934557"/>
          </a:xfrm>
          <a:prstGeom prst="rect">
            <a:avLst/>
          </a:prstGeom>
        </p:spPr>
      </p:pic>
      <p:cxnSp>
        <p:nvCxnSpPr>
          <p:cNvPr id="38" name="直線矢印コネクタ 37">
            <a:extLst>
              <a:ext uri="{FF2B5EF4-FFF2-40B4-BE49-F238E27FC236}">
                <a16:creationId xmlns:a16="http://schemas.microsoft.com/office/drawing/2014/main" id="{18267D98-0367-4033-83DB-A151F49AA6FB}"/>
              </a:ext>
            </a:extLst>
          </p:cNvPr>
          <p:cNvCxnSpPr>
            <a:cxnSpLocks/>
          </p:cNvCxnSpPr>
          <p:nvPr/>
        </p:nvCxnSpPr>
        <p:spPr>
          <a:xfrm>
            <a:off x="8211791" y="3649584"/>
            <a:ext cx="0" cy="1069245"/>
          </a:xfrm>
          <a:prstGeom prst="straightConnector1">
            <a:avLst/>
          </a:prstGeom>
          <a:ln w="50800">
            <a:solidFill>
              <a:srgbClr val="FFC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9AA56760-A91F-4CBD-81A1-98AB64E91FEA}"/>
              </a:ext>
            </a:extLst>
          </p:cNvPr>
          <p:cNvSpPr txBox="1"/>
          <p:nvPr/>
        </p:nvSpPr>
        <p:spPr>
          <a:xfrm>
            <a:off x="8102153" y="3913722"/>
            <a:ext cx="1798978" cy="523220"/>
          </a:xfrm>
          <a:prstGeom prst="rect">
            <a:avLst/>
          </a:prstGeom>
          <a:noFill/>
        </p:spPr>
        <p:txBody>
          <a:bodyPr wrap="square" rtlCol="0">
            <a:spAutoFit/>
          </a:bodyPr>
          <a:lstStyle/>
          <a:p>
            <a:pPr algn="ctr"/>
            <a:r>
              <a:rPr kumimoji="1" lang="ja-JP" altLang="en-US" sz="1400" b="1" dirty="0"/>
              <a:t>排出削減量</a:t>
            </a:r>
            <a:endParaRPr kumimoji="1" lang="en-US" altLang="ja-JP" sz="1400" b="1" dirty="0"/>
          </a:p>
          <a:p>
            <a:pPr algn="ctr"/>
            <a:r>
              <a:rPr lang="ja-JP" altLang="en-US" sz="1400" b="1" dirty="0"/>
              <a:t>（クレジット）</a:t>
            </a:r>
            <a:endParaRPr kumimoji="1" lang="ja-JP" altLang="en-US" sz="1400" b="1" dirty="0"/>
          </a:p>
        </p:txBody>
      </p:sp>
      <p:sp>
        <p:nvSpPr>
          <p:cNvPr id="67" name="テキスト ボックス 66">
            <a:extLst>
              <a:ext uri="{FF2B5EF4-FFF2-40B4-BE49-F238E27FC236}">
                <a16:creationId xmlns:a16="http://schemas.microsoft.com/office/drawing/2014/main" id="{23DC5B7B-8BB7-4B98-851B-C3DF39DA1C53}"/>
              </a:ext>
            </a:extLst>
          </p:cNvPr>
          <p:cNvSpPr txBox="1"/>
          <p:nvPr/>
        </p:nvSpPr>
        <p:spPr>
          <a:xfrm>
            <a:off x="563418" y="5287482"/>
            <a:ext cx="11015035" cy="584775"/>
          </a:xfrm>
          <a:prstGeom prst="rect">
            <a:avLst/>
          </a:prstGeom>
          <a:noFill/>
        </p:spPr>
        <p:txBody>
          <a:bodyPr wrap="square" rtlCol="0">
            <a:spAutoFit/>
          </a:bodyPr>
          <a:lstStyle/>
          <a:p>
            <a:r>
              <a:rPr lang="ja-JP" altLang="en-US" sz="1600" dirty="0"/>
              <a:t>年間</a:t>
            </a:r>
            <a:r>
              <a:rPr lang="en-US" altLang="ja-JP" sz="1600" dirty="0"/>
              <a:t>100,000Mwh</a:t>
            </a:r>
            <a:r>
              <a:rPr lang="ja-JP" altLang="en-US" sz="1600" dirty="0" err="1"/>
              <a:t>の太</a:t>
            </a:r>
            <a:r>
              <a:rPr lang="ja-JP" altLang="en-US" sz="1600" dirty="0"/>
              <a:t>陽光発電の場合、排出係数の選択によって、</a:t>
            </a:r>
            <a:endParaRPr lang="en-US" altLang="ja-JP" sz="1600" dirty="0"/>
          </a:p>
          <a:p>
            <a:r>
              <a:rPr lang="ja-JP" altLang="en-US" sz="1600" dirty="0"/>
              <a:t>年間約</a:t>
            </a:r>
            <a:r>
              <a:rPr lang="en-US" altLang="ja-JP" sz="1600" dirty="0"/>
              <a:t>51,000tCO</a:t>
            </a:r>
            <a:r>
              <a:rPr lang="en-US" altLang="ja-JP" sz="1600" baseline="-25000" dirty="0"/>
              <a:t>2</a:t>
            </a:r>
            <a:r>
              <a:rPr lang="ja-JP" altLang="en-US" sz="1600" dirty="0" err="1"/>
              <a:t>の削</a:t>
            </a:r>
            <a:r>
              <a:rPr lang="ja-JP" altLang="en-US" sz="1600" dirty="0"/>
              <a:t>減量の差異が生じる（</a:t>
            </a:r>
            <a:r>
              <a:rPr lang="en-US" altLang="ja-JP" sz="1600" dirty="0"/>
              <a:t>10</a:t>
            </a:r>
            <a:r>
              <a:rPr lang="ja-JP" altLang="en-US" sz="1600" dirty="0"/>
              <a:t>年間だと</a:t>
            </a:r>
            <a:r>
              <a:rPr lang="en-US" altLang="ja-JP" sz="1600" dirty="0"/>
              <a:t>510,000tCO</a:t>
            </a:r>
            <a:r>
              <a:rPr lang="en-US" altLang="ja-JP" sz="1600" baseline="-25000" dirty="0"/>
              <a:t>2</a:t>
            </a:r>
            <a:r>
              <a:rPr lang="ja-JP" altLang="en-US" sz="1600" dirty="0"/>
              <a:t>）</a:t>
            </a:r>
            <a:endParaRPr lang="en-US" altLang="ja-JP" sz="1600" dirty="0"/>
          </a:p>
        </p:txBody>
      </p:sp>
      <p:sp>
        <p:nvSpPr>
          <p:cNvPr id="34" name="テキスト ボックス 33">
            <a:extLst>
              <a:ext uri="{FF2B5EF4-FFF2-40B4-BE49-F238E27FC236}">
                <a16:creationId xmlns:a16="http://schemas.microsoft.com/office/drawing/2014/main" id="{9A0E6AC8-1D8B-494F-BD5A-CA81F4E834C0}"/>
              </a:ext>
            </a:extLst>
          </p:cNvPr>
          <p:cNvSpPr txBox="1"/>
          <p:nvPr/>
        </p:nvSpPr>
        <p:spPr>
          <a:xfrm>
            <a:off x="568939" y="2138541"/>
            <a:ext cx="5670101" cy="369332"/>
          </a:xfrm>
          <a:prstGeom prst="rect">
            <a:avLst/>
          </a:prstGeom>
          <a:noFill/>
        </p:spPr>
        <p:txBody>
          <a:bodyPr wrap="square" rtlCol="0">
            <a:spAutoFit/>
          </a:bodyPr>
          <a:lstStyle/>
          <a:p>
            <a:r>
              <a:rPr lang="ja-JP" altLang="en-US" b="1" dirty="0"/>
              <a:t>（例：石炭・ガスなどの電源構成を考慮）</a:t>
            </a:r>
            <a:endParaRPr kumimoji="1" lang="en-US" altLang="ja-JP" b="1" dirty="0"/>
          </a:p>
        </p:txBody>
      </p:sp>
      <p:sp>
        <p:nvSpPr>
          <p:cNvPr id="37" name="テキスト ボックス 36">
            <a:extLst>
              <a:ext uri="{FF2B5EF4-FFF2-40B4-BE49-F238E27FC236}">
                <a16:creationId xmlns:a16="http://schemas.microsoft.com/office/drawing/2014/main" id="{53757339-0CFA-4138-9B1D-7B61F2242BFE}"/>
              </a:ext>
            </a:extLst>
          </p:cNvPr>
          <p:cNvSpPr txBox="1"/>
          <p:nvPr/>
        </p:nvSpPr>
        <p:spPr>
          <a:xfrm>
            <a:off x="609600" y="3401922"/>
            <a:ext cx="5575147" cy="369332"/>
          </a:xfrm>
          <a:prstGeom prst="rect">
            <a:avLst/>
          </a:prstGeom>
          <a:noFill/>
        </p:spPr>
        <p:txBody>
          <a:bodyPr wrap="square" rtlCol="0">
            <a:spAutoFit/>
          </a:bodyPr>
          <a:lstStyle/>
          <a:p>
            <a:r>
              <a:rPr lang="ja-JP" altLang="en-US" b="1" dirty="0"/>
              <a:t>（例：天然ガスを中心とした電源構成を考慮）</a:t>
            </a:r>
            <a:endParaRPr kumimoji="1" lang="en-US" altLang="ja-JP" b="1" dirty="0"/>
          </a:p>
        </p:txBody>
      </p:sp>
      <p:sp>
        <p:nvSpPr>
          <p:cNvPr id="40" name="テキスト ボックス 39">
            <a:extLst>
              <a:ext uri="{FF2B5EF4-FFF2-40B4-BE49-F238E27FC236}">
                <a16:creationId xmlns:a16="http://schemas.microsoft.com/office/drawing/2014/main" id="{55DFE3EF-6016-4040-8B5E-0D33FF1173E7}"/>
              </a:ext>
            </a:extLst>
          </p:cNvPr>
          <p:cNvSpPr txBox="1"/>
          <p:nvPr/>
        </p:nvSpPr>
        <p:spPr>
          <a:xfrm>
            <a:off x="6793750" y="1186309"/>
            <a:ext cx="5204286" cy="1015663"/>
          </a:xfrm>
          <a:prstGeom prst="rect">
            <a:avLst/>
          </a:prstGeom>
          <a:noFill/>
        </p:spPr>
        <p:txBody>
          <a:bodyPr wrap="square" rtlCol="0">
            <a:spAutoFit/>
          </a:bodyPr>
          <a:lstStyle/>
          <a:p>
            <a:r>
              <a:rPr lang="en-US" altLang="ja-JP" sz="4000" b="1" dirty="0">
                <a:solidFill>
                  <a:srgbClr val="0070C0"/>
                </a:solidFill>
              </a:rPr>
              <a:t>0.846</a:t>
            </a:r>
            <a:r>
              <a:rPr lang="en-US" altLang="ja-JP" sz="4000" b="1" baseline="-25000" dirty="0">
                <a:solidFill>
                  <a:srgbClr val="0070C0"/>
                </a:solidFill>
              </a:rPr>
              <a:t>tCO2/MWh</a:t>
            </a:r>
          </a:p>
          <a:p>
            <a:r>
              <a:rPr kumimoji="1" lang="ja-JP" altLang="en-US" b="1" dirty="0">
                <a:solidFill>
                  <a:srgbClr val="0070C0"/>
                </a:solidFill>
              </a:rPr>
              <a:t>（ベトナム天然資源環境省 </a:t>
            </a:r>
            <a:r>
              <a:rPr lang="en-US" altLang="ja-JP" b="1" dirty="0">
                <a:solidFill>
                  <a:srgbClr val="0070C0"/>
                </a:solidFill>
              </a:rPr>
              <a:t>EF</a:t>
            </a:r>
            <a:r>
              <a:rPr kumimoji="1" lang="ja-JP" altLang="en-US" b="1" dirty="0">
                <a:solidFill>
                  <a:srgbClr val="0070C0"/>
                </a:solidFill>
              </a:rPr>
              <a:t>公表値）</a:t>
            </a:r>
          </a:p>
        </p:txBody>
      </p:sp>
      <p:sp>
        <p:nvSpPr>
          <p:cNvPr id="41" name="テキスト ボックス 40">
            <a:extLst>
              <a:ext uri="{FF2B5EF4-FFF2-40B4-BE49-F238E27FC236}">
                <a16:creationId xmlns:a16="http://schemas.microsoft.com/office/drawing/2014/main" id="{E48A781F-E3A6-4953-BAC0-711317ECC022}"/>
              </a:ext>
            </a:extLst>
          </p:cNvPr>
          <p:cNvSpPr txBox="1"/>
          <p:nvPr/>
        </p:nvSpPr>
        <p:spPr>
          <a:xfrm>
            <a:off x="6808781" y="2544525"/>
            <a:ext cx="5528963" cy="984885"/>
          </a:xfrm>
          <a:prstGeom prst="rect">
            <a:avLst/>
          </a:prstGeom>
          <a:noFill/>
        </p:spPr>
        <p:txBody>
          <a:bodyPr wrap="square" rtlCol="0">
            <a:spAutoFit/>
          </a:bodyPr>
          <a:lstStyle/>
          <a:p>
            <a:r>
              <a:rPr lang="en-US" altLang="ja-JP" sz="4000" b="1" dirty="0">
                <a:solidFill>
                  <a:srgbClr val="0070C0"/>
                </a:solidFill>
              </a:rPr>
              <a:t>0.333</a:t>
            </a:r>
            <a:r>
              <a:rPr lang="en-US" altLang="ja-JP" sz="4000" b="1" baseline="-25000" dirty="0">
                <a:solidFill>
                  <a:srgbClr val="0070C0"/>
                </a:solidFill>
              </a:rPr>
              <a:t>tCO2/MWh</a:t>
            </a:r>
            <a:endParaRPr lang="en-US" altLang="ja-JP" sz="4000" b="1" dirty="0">
              <a:solidFill>
                <a:srgbClr val="0070C0"/>
              </a:solidFill>
            </a:endParaRPr>
          </a:p>
          <a:p>
            <a:r>
              <a:rPr lang="ja-JP" altLang="en-US" sz="1600" b="1" dirty="0">
                <a:solidFill>
                  <a:srgbClr val="0070C0"/>
                </a:solidFill>
              </a:rPr>
              <a:t>（ベトナム</a:t>
            </a:r>
            <a:r>
              <a:rPr lang="en-US" altLang="ja-JP" sz="1600" b="1" dirty="0">
                <a:solidFill>
                  <a:srgbClr val="0070C0"/>
                </a:solidFill>
              </a:rPr>
              <a:t>JCM</a:t>
            </a:r>
            <a:r>
              <a:rPr lang="ja-JP" altLang="en-US" sz="1600" b="1" dirty="0">
                <a:solidFill>
                  <a:srgbClr val="0070C0"/>
                </a:solidFill>
              </a:rPr>
              <a:t>における再エネ方法論の</a:t>
            </a:r>
            <a:r>
              <a:rPr lang="en-US" altLang="ja-JP" sz="1600" b="1" dirty="0">
                <a:solidFill>
                  <a:srgbClr val="0070C0"/>
                </a:solidFill>
              </a:rPr>
              <a:t>EF</a:t>
            </a:r>
            <a:r>
              <a:rPr lang="ja-JP" altLang="en-US" sz="1600" b="1" dirty="0">
                <a:solidFill>
                  <a:srgbClr val="0070C0"/>
                </a:solidFill>
              </a:rPr>
              <a:t>公表値）</a:t>
            </a:r>
          </a:p>
        </p:txBody>
      </p:sp>
      <p:sp>
        <p:nvSpPr>
          <p:cNvPr id="43" name="テキスト ボックス 42">
            <a:extLst>
              <a:ext uri="{FF2B5EF4-FFF2-40B4-BE49-F238E27FC236}">
                <a16:creationId xmlns:a16="http://schemas.microsoft.com/office/drawing/2014/main" id="{4C4028D0-6154-4B1E-9CE4-88A8BFC3260A}"/>
              </a:ext>
            </a:extLst>
          </p:cNvPr>
          <p:cNvSpPr txBox="1"/>
          <p:nvPr/>
        </p:nvSpPr>
        <p:spPr>
          <a:xfrm>
            <a:off x="571115" y="2847355"/>
            <a:ext cx="4979931" cy="615553"/>
          </a:xfrm>
          <a:prstGeom prst="rect">
            <a:avLst/>
          </a:prstGeom>
          <a:noFill/>
        </p:spPr>
        <p:txBody>
          <a:bodyPr wrap="square" rtlCol="0">
            <a:spAutoFit/>
          </a:bodyPr>
          <a:lstStyle/>
          <a:p>
            <a:r>
              <a:rPr kumimoji="1" lang="ja-JP" altLang="en-US" sz="2000" dirty="0"/>
              <a:t>保守的なベースライン排出量</a:t>
            </a:r>
            <a:endParaRPr kumimoji="1" lang="en-US" altLang="ja-JP" sz="2000" dirty="0"/>
          </a:p>
          <a:p>
            <a:r>
              <a:rPr lang="ja-JP" altLang="en-US" sz="1400" dirty="0"/>
              <a:t>（</a:t>
            </a:r>
            <a:r>
              <a:rPr lang="en-US" altLang="ja-JP" sz="1400" dirty="0"/>
              <a:t>JCM</a:t>
            </a:r>
            <a:r>
              <a:rPr lang="ja-JP" altLang="en-US" sz="1400" dirty="0"/>
              <a:t>ではリファレンス排出量と呼んでいます）</a:t>
            </a:r>
            <a:endParaRPr kumimoji="1" lang="ja-JP" altLang="en-US" sz="2000" dirty="0"/>
          </a:p>
        </p:txBody>
      </p:sp>
      <p:pic>
        <p:nvPicPr>
          <p:cNvPr id="44" name="図 43">
            <a:extLst>
              <a:ext uri="{FF2B5EF4-FFF2-40B4-BE49-F238E27FC236}">
                <a16:creationId xmlns:a16="http://schemas.microsoft.com/office/drawing/2014/main" id="{7E9375D0-3818-420A-9AA5-00D7811B34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338" y="4139656"/>
            <a:ext cx="910054" cy="454021"/>
          </a:xfrm>
          <a:prstGeom prst="rect">
            <a:avLst/>
          </a:prstGeom>
        </p:spPr>
      </p:pic>
      <p:sp>
        <p:nvSpPr>
          <p:cNvPr id="28" name="矢印: 右 27">
            <a:extLst>
              <a:ext uri="{FF2B5EF4-FFF2-40B4-BE49-F238E27FC236}">
                <a16:creationId xmlns:a16="http://schemas.microsoft.com/office/drawing/2014/main" id="{85D29BC0-D591-4615-B254-1D0640E6DAFA}"/>
              </a:ext>
            </a:extLst>
          </p:cNvPr>
          <p:cNvSpPr/>
          <p:nvPr/>
        </p:nvSpPr>
        <p:spPr>
          <a:xfrm>
            <a:off x="4952822" y="1870457"/>
            <a:ext cx="244873" cy="153485"/>
          </a:xfrm>
          <a:prstGeom prst="right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矢印: 右 54">
            <a:extLst>
              <a:ext uri="{FF2B5EF4-FFF2-40B4-BE49-F238E27FC236}">
                <a16:creationId xmlns:a16="http://schemas.microsoft.com/office/drawing/2014/main" id="{A8016AD5-4912-4027-896F-EDF01A7530CB}"/>
              </a:ext>
            </a:extLst>
          </p:cNvPr>
          <p:cNvSpPr/>
          <p:nvPr/>
        </p:nvSpPr>
        <p:spPr>
          <a:xfrm>
            <a:off x="4965940" y="4285461"/>
            <a:ext cx="244873" cy="153485"/>
          </a:xfrm>
          <a:prstGeom prst="rightArrow">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ABD4A7A9-1CFA-4DA9-83A6-A4CCF781B3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0813" y="1458802"/>
            <a:ext cx="1233982" cy="660373"/>
          </a:xfrm>
          <a:prstGeom prst="rect">
            <a:avLst/>
          </a:prstGeom>
        </p:spPr>
      </p:pic>
      <p:pic>
        <p:nvPicPr>
          <p:cNvPr id="46" name="図 45">
            <a:extLst>
              <a:ext uri="{FF2B5EF4-FFF2-40B4-BE49-F238E27FC236}">
                <a16:creationId xmlns:a16="http://schemas.microsoft.com/office/drawing/2014/main" id="{39DCE088-A08F-4465-8CBC-BF0002E70A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9726" y="3841963"/>
            <a:ext cx="1261693" cy="675203"/>
          </a:xfrm>
          <a:prstGeom prst="rect">
            <a:avLst/>
          </a:prstGeom>
        </p:spPr>
      </p:pic>
      <p:sp>
        <p:nvSpPr>
          <p:cNvPr id="4" name="正方形/長方形 3">
            <a:extLst>
              <a:ext uri="{FF2B5EF4-FFF2-40B4-BE49-F238E27FC236}">
                <a16:creationId xmlns:a16="http://schemas.microsoft.com/office/drawing/2014/main" id="{F25DC21D-8555-462A-95D8-A822809FE2D1}"/>
              </a:ext>
            </a:extLst>
          </p:cNvPr>
          <p:cNvSpPr/>
          <p:nvPr/>
        </p:nvSpPr>
        <p:spPr>
          <a:xfrm>
            <a:off x="571115" y="5972019"/>
            <a:ext cx="10614120" cy="646331"/>
          </a:xfrm>
          <a:prstGeom prst="rect">
            <a:avLst/>
          </a:prstGeom>
          <a:solidFill>
            <a:schemeClr val="accent6">
              <a:lumMod val="20000"/>
              <a:lumOff val="80000"/>
            </a:schemeClr>
          </a:solidFill>
        </p:spPr>
        <p:txBody>
          <a:bodyPr wrap="square">
            <a:spAutoFit/>
          </a:bodyPr>
          <a:lstStyle/>
          <a:p>
            <a:r>
              <a:rPr lang="ja-JP" altLang="en-US" dirty="0"/>
              <a:t>将来、脱石炭が加速し、天然ガスや再エネが普及していく中で、プロジェクトがなかった場合、</a:t>
            </a:r>
            <a:endParaRPr lang="en-US" altLang="ja-JP" dirty="0"/>
          </a:p>
          <a:p>
            <a:r>
              <a:rPr lang="ja-JP" altLang="en-US" b="1" dirty="0">
                <a:solidFill>
                  <a:srgbClr val="660066"/>
                </a:solidFill>
              </a:rPr>
              <a:t>ベースライン（特に排出係数（</a:t>
            </a:r>
            <a:r>
              <a:rPr lang="en-US" altLang="ja-JP" b="1" dirty="0">
                <a:solidFill>
                  <a:srgbClr val="660066"/>
                </a:solidFill>
              </a:rPr>
              <a:t>Emission Factor</a:t>
            </a:r>
            <a:r>
              <a:rPr lang="ja-JP" altLang="en-US" b="1" dirty="0">
                <a:solidFill>
                  <a:srgbClr val="660066"/>
                </a:solidFill>
              </a:rPr>
              <a:t>：</a:t>
            </a:r>
            <a:r>
              <a:rPr lang="en-US" altLang="ja-JP" b="1" dirty="0">
                <a:solidFill>
                  <a:srgbClr val="660066"/>
                </a:solidFill>
              </a:rPr>
              <a:t>EF</a:t>
            </a:r>
            <a:r>
              <a:rPr lang="ja-JP" altLang="en-US" b="1" dirty="0">
                <a:solidFill>
                  <a:srgbClr val="660066"/>
                </a:solidFill>
              </a:rPr>
              <a:t>）をどう設定するか</a:t>
            </a:r>
            <a:r>
              <a:rPr lang="ja-JP" altLang="en-US" dirty="0"/>
              <a:t>がポイント</a:t>
            </a:r>
          </a:p>
        </p:txBody>
      </p:sp>
    </p:spTree>
    <p:extLst>
      <p:ext uri="{BB962C8B-B14F-4D97-AF65-F5344CB8AC3E}">
        <p14:creationId xmlns:p14="http://schemas.microsoft.com/office/powerpoint/2010/main" val="369715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1948" y="1052648"/>
            <a:ext cx="11383737" cy="2554545"/>
          </a:xfrm>
          <a:prstGeom prst="rect">
            <a:avLst/>
          </a:prstGeom>
        </p:spPr>
        <p:txBody>
          <a:bodyPr wrap="square">
            <a:spAutoFit/>
          </a:bodyPr>
          <a:lstStyle/>
          <a:p>
            <a:pPr marL="342900" indent="-342900" algn="just">
              <a:buFont typeface="Arial" panose="020B0604020202020204" pitchFamily="34" charset="0"/>
              <a:buChar char="•"/>
            </a:pPr>
            <a:r>
              <a:rPr lang="en-US" altLang="ja-JP" sz="2000" dirty="0" smtClean="0">
                <a:latin typeface="+mn-ea"/>
                <a:cs typeface="Arial" panose="020B0604020202020204" pitchFamily="34" charset="0"/>
              </a:rPr>
              <a:t>Verified Carbon Standard</a:t>
            </a:r>
            <a:r>
              <a:rPr lang="ja-JP" altLang="en-US" sz="2000" dirty="0" smtClean="0">
                <a:latin typeface="+mn-ea"/>
                <a:cs typeface="Arial" panose="020B0604020202020204" pitchFamily="34" charset="0"/>
              </a:rPr>
              <a:t>：</a:t>
            </a:r>
            <a:r>
              <a:rPr lang="ja-JP" altLang="en-US" sz="2000" b="1" dirty="0">
                <a:solidFill>
                  <a:srgbClr val="7030A0"/>
                </a:solidFill>
                <a:latin typeface="+mn-ea"/>
                <a:cs typeface="Arial" panose="020B0604020202020204" pitchFamily="34" charset="0"/>
              </a:rPr>
              <a:t>非永続性リスクツール（</a:t>
            </a:r>
            <a:r>
              <a:rPr lang="en-US" altLang="ja-JP" sz="2000" b="1" dirty="0">
                <a:solidFill>
                  <a:srgbClr val="7030A0"/>
                </a:solidFill>
                <a:latin typeface="+mn-ea"/>
                <a:cs typeface="Arial" panose="020B0604020202020204" pitchFamily="34" charset="0"/>
              </a:rPr>
              <a:t>Non-Permanence Risk Tool</a:t>
            </a:r>
            <a:r>
              <a:rPr lang="ja-JP" altLang="en-US" sz="2000" b="1" dirty="0">
                <a:solidFill>
                  <a:srgbClr val="7030A0"/>
                </a:solidFill>
                <a:latin typeface="+mn-ea"/>
                <a:cs typeface="Arial" panose="020B0604020202020204" pitchFamily="34" charset="0"/>
              </a:rPr>
              <a:t>）を用いてプロジェクトの永続性に関するリスクを評価</a:t>
            </a:r>
            <a:r>
              <a:rPr lang="ja-JP" altLang="en-US" sz="2000" dirty="0">
                <a:latin typeface="+mn-ea"/>
                <a:cs typeface="Arial" panose="020B0604020202020204" pitchFamily="34" charset="0"/>
              </a:rPr>
              <a:t>し、バッファ口座に預けるクレジットを決定</a:t>
            </a:r>
          </a:p>
          <a:p>
            <a:pPr marL="342900" indent="-342900" algn="just">
              <a:buFont typeface="Arial" panose="020B0604020202020204" pitchFamily="34" charset="0"/>
              <a:buChar char="•"/>
            </a:pPr>
            <a:endParaRPr lang="en-US" altLang="ja-JP" sz="1000" dirty="0">
              <a:latin typeface="+mn-ea"/>
              <a:cs typeface="Arial" panose="020B0604020202020204" pitchFamily="34" charset="0"/>
            </a:endParaRPr>
          </a:p>
          <a:p>
            <a:pPr marL="342900" indent="-342900" algn="just">
              <a:buFont typeface="Arial" panose="020B0604020202020204" pitchFamily="34" charset="0"/>
              <a:buChar char="•"/>
            </a:pPr>
            <a:r>
              <a:rPr lang="ja-JP" altLang="en-US" sz="2000" dirty="0">
                <a:latin typeface="+mn-ea"/>
                <a:cs typeface="Arial" panose="020B0604020202020204" pitchFamily="34" charset="0"/>
              </a:rPr>
              <a:t>非永続性リスクツールでは、</a:t>
            </a:r>
            <a:r>
              <a:rPr lang="ja-JP" altLang="en-US" sz="2000" b="1" dirty="0">
                <a:solidFill>
                  <a:srgbClr val="7030A0"/>
                </a:solidFill>
                <a:latin typeface="+mn-ea"/>
                <a:cs typeface="Arial" panose="020B0604020202020204" pitchFamily="34" charset="0"/>
              </a:rPr>
              <a:t>リスク要因として、内部リスク、外部リスク、自然リスク</a:t>
            </a:r>
            <a:r>
              <a:rPr lang="ja-JP" altLang="en-US" sz="2000" dirty="0">
                <a:latin typeface="+mn-ea"/>
                <a:cs typeface="Arial" panose="020B0604020202020204" pitchFamily="34" charset="0"/>
              </a:rPr>
              <a:t>の</a:t>
            </a:r>
            <a:r>
              <a:rPr lang="en-US" altLang="ja-JP" sz="2000" dirty="0">
                <a:latin typeface="+mn-ea"/>
                <a:cs typeface="Arial" panose="020B0604020202020204" pitchFamily="34" charset="0"/>
              </a:rPr>
              <a:t>3</a:t>
            </a:r>
            <a:r>
              <a:rPr lang="ja-JP" altLang="en-US" sz="2000" dirty="0" err="1">
                <a:latin typeface="+mn-ea"/>
                <a:cs typeface="Arial" panose="020B0604020202020204" pitchFamily="34" charset="0"/>
              </a:rPr>
              <a:t>つの</a:t>
            </a:r>
            <a:r>
              <a:rPr lang="ja-JP" altLang="en-US" sz="2000" dirty="0">
                <a:latin typeface="+mn-ea"/>
                <a:cs typeface="Arial" panose="020B0604020202020204" pitchFamily="34" charset="0"/>
              </a:rPr>
              <a:t>カテゴリーと、また、プロジェクト管理、財務の実行可能性、コミュニティの関与等のサブカテゴリーが示されている。</a:t>
            </a:r>
            <a:endParaRPr lang="en-US" altLang="ja-JP" sz="2000" dirty="0">
              <a:latin typeface="+mn-ea"/>
              <a:cs typeface="Arial" panose="020B0604020202020204" pitchFamily="34" charset="0"/>
            </a:endParaRPr>
          </a:p>
          <a:p>
            <a:pPr marL="342900" indent="-342900" algn="just">
              <a:buFont typeface="Arial" panose="020B0604020202020204" pitchFamily="34" charset="0"/>
              <a:buChar char="•"/>
            </a:pPr>
            <a:endParaRPr lang="ja-JP" altLang="en-US" sz="1000" dirty="0">
              <a:latin typeface="+mn-ea"/>
              <a:cs typeface="Arial" panose="020B0604020202020204" pitchFamily="34" charset="0"/>
            </a:endParaRPr>
          </a:p>
          <a:p>
            <a:pPr marL="342900" indent="-342900" algn="just">
              <a:buFont typeface="Arial" panose="020B0604020202020204" pitchFamily="34" charset="0"/>
              <a:buChar char="•"/>
            </a:pPr>
            <a:r>
              <a:rPr lang="ja-JP" altLang="en-US" sz="2000" dirty="0">
                <a:latin typeface="+mn-ea"/>
                <a:cs typeface="Arial" panose="020B0604020202020204" pitchFamily="34" charset="0"/>
              </a:rPr>
              <a:t>プロジェクトは、非永続性リスクツールに基づき、</a:t>
            </a:r>
            <a:r>
              <a:rPr lang="ja-JP" altLang="en-US" sz="2000" b="1" dirty="0">
                <a:solidFill>
                  <a:srgbClr val="7030A0"/>
                </a:solidFill>
                <a:latin typeface="+mn-ea"/>
                <a:cs typeface="Arial" panose="020B0604020202020204" pitchFamily="34" charset="0"/>
              </a:rPr>
              <a:t>非永続性リスク報告書を作成</a:t>
            </a:r>
            <a:r>
              <a:rPr lang="ja-JP" altLang="en-US" sz="2000" dirty="0">
                <a:latin typeface="+mn-ea"/>
                <a:cs typeface="Arial" panose="020B0604020202020204" pitchFamily="34" charset="0"/>
              </a:rPr>
              <a:t>し、検証機関がその評価を行う。</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9876" y="4759262"/>
            <a:ext cx="1102783" cy="6024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0535" y="5664904"/>
            <a:ext cx="1102783" cy="60249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618" y="3970822"/>
            <a:ext cx="1102783" cy="602496"/>
          </a:xfrm>
          <a:prstGeom prst="rect">
            <a:avLst/>
          </a:prstGeom>
        </p:spPr>
      </p:pic>
      <p:sp>
        <p:nvSpPr>
          <p:cNvPr id="8" name="Rectangle 7"/>
          <p:cNvSpPr/>
          <p:nvPr/>
        </p:nvSpPr>
        <p:spPr>
          <a:xfrm>
            <a:off x="5825488" y="4183744"/>
            <a:ext cx="1765811" cy="17028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Arial" panose="020B0604020202020204" pitchFamily="34" charset="0"/>
                <a:cs typeface="Arial" panose="020B0604020202020204" pitchFamily="34" charset="0"/>
              </a:rPr>
              <a:t>バッファ口座</a:t>
            </a:r>
            <a:endParaRPr lang="en-US" sz="1600" b="1" dirty="0">
              <a:latin typeface="Arial" panose="020B0604020202020204" pitchFamily="34" charset="0"/>
              <a:cs typeface="Arial" panose="020B0604020202020204" pitchFamily="34" charset="0"/>
            </a:endParaRPr>
          </a:p>
        </p:txBody>
      </p:sp>
      <p:sp>
        <p:nvSpPr>
          <p:cNvPr id="27" name="Rectangle 26"/>
          <p:cNvSpPr/>
          <p:nvPr/>
        </p:nvSpPr>
        <p:spPr>
          <a:xfrm>
            <a:off x="1606809" y="3970822"/>
            <a:ext cx="2577950" cy="584775"/>
          </a:xfrm>
          <a:prstGeom prst="rect">
            <a:avLst/>
          </a:prstGeom>
        </p:spPr>
        <p:txBody>
          <a:bodyPr wrap="none">
            <a:spAutoFit/>
          </a:bodyPr>
          <a:lstStyle/>
          <a:p>
            <a:r>
              <a:rPr lang="ja-JP" altLang="en-US" sz="1600" dirty="0">
                <a:latin typeface="+mn-ea"/>
                <a:cs typeface="Arial" panose="020B0604020202020204" pitchFamily="34" charset="0"/>
              </a:rPr>
              <a:t>プロジェクト</a:t>
            </a:r>
            <a:r>
              <a:rPr lang="en-US" altLang="ja-JP" sz="1600" dirty="0">
                <a:latin typeface="+mn-ea"/>
                <a:cs typeface="Arial" panose="020B0604020202020204" pitchFamily="34" charset="0"/>
              </a:rPr>
              <a:t>A: </a:t>
            </a:r>
          </a:p>
          <a:p>
            <a:r>
              <a:rPr lang="en-US" altLang="ja-JP" sz="1600" dirty="0">
                <a:latin typeface="+mn-ea"/>
                <a:cs typeface="Arial" panose="020B0604020202020204" pitchFamily="34" charset="0"/>
              </a:rPr>
              <a:t>100</a:t>
            </a:r>
            <a:r>
              <a:rPr lang="ja-JP" altLang="en-US" sz="1600" dirty="0">
                <a:latin typeface="+mn-ea"/>
                <a:cs typeface="Arial" panose="020B0604020202020204" pitchFamily="34" charset="0"/>
              </a:rPr>
              <a:t>バッファ・クレジット</a:t>
            </a:r>
            <a:endParaRPr lang="en-GB" sz="1600" dirty="0">
              <a:latin typeface="+mn-ea"/>
              <a:cs typeface="Arial" panose="020B0604020202020204" pitchFamily="34" charset="0"/>
            </a:endParaRPr>
          </a:p>
        </p:txBody>
      </p:sp>
      <p:sp>
        <p:nvSpPr>
          <p:cNvPr id="30" name="Right Arrow 29"/>
          <p:cNvSpPr/>
          <p:nvPr/>
        </p:nvSpPr>
        <p:spPr>
          <a:xfrm>
            <a:off x="4460579" y="4315690"/>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1" name="Right Arrow 30"/>
          <p:cNvSpPr/>
          <p:nvPr/>
        </p:nvSpPr>
        <p:spPr>
          <a:xfrm>
            <a:off x="4622334" y="4742642"/>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2" name="Right Arrow 31"/>
          <p:cNvSpPr/>
          <p:nvPr/>
        </p:nvSpPr>
        <p:spPr>
          <a:xfrm>
            <a:off x="4182512" y="5642971"/>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b="9726"/>
          <a:stretch/>
        </p:blipFill>
        <p:spPr>
          <a:xfrm>
            <a:off x="9317807" y="3865590"/>
            <a:ext cx="1236623" cy="1116353"/>
          </a:xfrm>
          <a:prstGeom prst="rect">
            <a:avLst/>
          </a:prstGeom>
        </p:spPr>
      </p:pic>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r="20262"/>
          <a:stretch/>
        </p:blipFill>
        <p:spPr>
          <a:xfrm>
            <a:off x="9776575" y="5346550"/>
            <a:ext cx="1068410" cy="899785"/>
          </a:xfrm>
          <a:prstGeom prst="rect">
            <a:avLst/>
          </a:prstGeom>
        </p:spPr>
      </p:pic>
      <p:sp>
        <p:nvSpPr>
          <p:cNvPr id="37" name="Right Arrow 36"/>
          <p:cNvSpPr/>
          <p:nvPr/>
        </p:nvSpPr>
        <p:spPr>
          <a:xfrm>
            <a:off x="7933853" y="4402210"/>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8" name="Right Arrow 37"/>
          <p:cNvSpPr/>
          <p:nvPr/>
        </p:nvSpPr>
        <p:spPr>
          <a:xfrm>
            <a:off x="8351718" y="5417677"/>
            <a:ext cx="1041400" cy="13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sp>
        <p:nvSpPr>
          <p:cNvPr id="39" name="Rectangle 38"/>
          <p:cNvSpPr/>
          <p:nvPr/>
        </p:nvSpPr>
        <p:spPr>
          <a:xfrm>
            <a:off x="7809366" y="4518930"/>
            <a:ext cx="1508441" cy="738664"/>
          </a:xfrm>
          <a:prstGeom prst="rect">
            <a:avLst/>
          </a:prstGeom>
        </p:spPr>
        <p:txBody>
          <a:bodyPr wrap="square">
            <a:spAutoFit/>
          </a:bodyPr>
          <a:lstStyle/>
          <a:p>
            <a:r>
              <a:rPr lang="ja-JP" altLang="en-US" sz="1400" dirty="0">
                <a:latin typeface="+mn-ea"/>
                <a:cs typeface="Arial" panose="020B0604020202020204" pitchFamily="34" charset="0"/>
              </a:rPr>
              <a:t>バッファ・クレジット（</a:t>
            </a:r>
            <a:r>
              <a:rPr lang="en-US" altLang="ja-JP" sz="1400" dirty="0">
                <a:latin typeface="+mn-ea"/>
                <a:cs typeface="Arial" panose="020B0604020202020204" pitchFamily="34" charset="0"/>
              </a:rPr>
              <a:t>150</a:t>
            </a:r>
            <a:r>
              <a:rPr lang="ja-JP" altLang="en-US" sz="1400" dirty="0">
                <a:latin typeface="+mn-ea"/>
                <a:cs typeface="Arial" panose="020B0604020202020204" pitchFamily="34" charset="0"/>
              </a:rPr>
              <a:t>）</a:t>
            </a:r>
            <a:endParaRPr lang="en-US" altLang="ja-JP" sz="1400" dirty="0">
              <a:latin typeface="+mn-ea"/>
              <a:cs typeface="Arial" panose="020B0604020202020204" pitchFamily="34" charset="0"/>
            </a:endParaRPr>
          </a:p>
          <a:p>
            <a:r>
              <a:rPr lang="ja-JP" altLang="en-US" sz="1400" dirty="0">
                <a:latin typeface="+mn-ea"/>
                <a:cs typeface="Arial" panose="020B0604020202020204" pitchFamily="34" charset="0"/>
              </a:rPr>
              <a:t>補填</a:t>
            </a:r>
            <a:endParaRPr lang="en-GB" sz="1400" dirty="0">
              <a:latin typeface="+mn-ea"/>
              <a:cs typeface="Arial" panose="020B0604020202020204" pitchFamily="34" charset="0"/>
            </a:endParaRPr>
          </a:p>
        </p:txBody>
      </p:sp>
      <p:sp>
        <p:nvSpPr>
          <p:cNvPr id="40" name="Rectangle 39"/>
          <p:cNvSpPr/>
          <p:nvPr/>
        </p:nvSpPr>
        <p:spPr>
          <a:xfrm>
            <a:off x="8158949" y="5513707"/>
            <a:ext cx="1540700" cy="738664"/>
          </a:xfrm>
          <a:prstGeom prst="rect">
            <a:avLst/>
          </a:prstGeom>
        </p:spPr>
        <p:txBody>
          <a:bodyPr wrap="square">
            <a:spAutoFit/>
          </a:bodyPr>
          <a:lstStyle/>
          <a:p>
            <a:r>
              <a:rPr lang="ja-JP" altLang="en-US" sz="1400" dirty="0">
                <a:latin typeface="+mn-ea"/>
                <a:cs typeface="Arial" panose="020B0604020202020204" pitchFamily="34" charset="0"/>
              </a:rPr>
              <a:t>バッファ・クレジット（</a:t>
            </a:r>
            <a:r>
              <a:rPr lang="en-US" altLang="ja-JP" sz="1400" dirty="0">
                <a:latin typeface="+mn-ea"/>
                <a:cs typeface="Arial" panose="020B0604020202020204" pitchFamily="34" charset="0"/>
              </a:rPr>
              <a:t>150</a:t>
            </a:r>
            <a:r>
              <a:rPr lang="ja-JP" altLang="en-US" sz="1400" dirty="0">
                <a:latin typeface="+mn-ea"/>
                <a:cs typeface="Arial" panose="020B0604020202020204" pitchFamily="34" charset="0"/>
              </a:rPr>
              <a:t>）補填</a:t>
            </a:r>
            <a:endParaRPr lang="en-GB" sz="1400" dirty="0">
              <a:latin typeface="+mn-ea"/>
              <a:cs typeface="Arial" panose="020B0604020202020204" pitchFamily="34" charset="0"/>
            </a:endParaRPr>
          </a:p>
        </p:txBody>
      </p:sp>
      <p:sp>
        <p:nvSpPr>
          <p:cNvPr id="41" name="Rectangle 40"/>
          <p:cNvSpPr/>
          <p:nvPr/>
        </p:nvSpPr>
        <p:spPr>
          <a:xfrm>
            <a:off x="392450" y="3872764"/>
            <a:ext cx="11111279" cy="24775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anose="020B0604020202020204" pitchFamily="34" charset="0"/>
              <a:cs typeface="Arial" panose="020B0604020202020204" pitchFamily="34" charset="0"/>
            </a:endParaRPr>
          </a:p>
        </p:txBody>
      </p:sp>
      <p:pic>
        <p:nvPicPr>
          <p:cNvPr id="42" name="Picture 4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449" y="4753536"/>
            <a:ext cx="1102783" cy="602496"/>
          </a:xfrm>
          <a:prstGeom prst="rect">
            <a:avLst/>
          </a:prstGeom>
        </p:spPr>
      </p:pic>
      <p:sp>
        <p:nvSpPr>
          <p:cNvPr id="9" name="Rectangle 8"/>
          <p:cNvSpPr/>
          <p:nvPr/>
        </p:nvSpPr>
        <p:spPr>
          <a:xfrm>
            <a:off x="361949" y="6394132"/>
            <a:ext cx="5476179" cy="307777"/>
          </a:xfrm>
          <a:prstGeom prst="rect">
            <a:avLst/>
          </a:prstGeom>
        </p:spPr>
        <p:txBody>
          <a:bodyPr wrap="none">
            <a:spAutoFit/>
          </a:bodyPr>
          <a:lstStyle/>
          <a:p>
            <a:r>
              <a:rPr lang="en-US" altLang="ja-JP" sz="1400" dirty="0">
                <a:latin typeface="+mn-ea"/>
                <a:cs typeface="Arial" panose="020B0604020202020204" pitchFamily="34" charset="0"/>
              </a:rPr>
              <a:t>VERRA</a:t>
            </a:r>
            <a:r>
              <a:rPr lang="ja-JP" altLang="en-US" sz="1400" dirty="0">
                <a:latin typeface="+mn-ea"/>
                <a:cs typeface="Arial" panose="020B0604020202020204" pitchFamily="34" charset="0"/>
              </a:rPr>
              <a:t>：</a:t>
            </a:r>
            <a:r>
              <a:rPr lang="en-US" altLang="ja-JP" sz="1400" dirty="0">
                <a:latin typeface="+mn-ea"/>
                <a:cs typeface="Arial" panose="020B0604020202020204" pitchFamily="34" charset="0"/>
              </a:rPr>
              <a:t>2007</a:t>
            </a:r>
            <a:r>
              <a:rPr lang="ja-JP" altLang="en-US" sz="1400" dirty="0">
                <a:latin typeface="+mn-ea"/>
                <a:cs typeface="Arial" panose="020B0604020202020204" pitchFamily="34" charset="0"/>
              </a:rPr>
              <a:t>年に設立された独立した自主的炭素クレジット制度</a:t>
            </a:r>
            <a:endParaRPr lang="en-US" sz="1400" dirty="0">
              <a:latin typeface="+mn-ea"/>
              <a:cs typeface="Arial" panose="020B0604020202020204" pitchFamily="34" charset="0"/>
            </a:endParaRPr>
          </a:p>
        </p:txBody>
      </p:sp>
      <p:sp>
        <p:nvSpPr>
          <p:cNvPr id="23" name="Rectangle 22"/>
          <p:cNvSpPr/>
          <p:nvPr/>
        </p:nvSpPr>
        <p:spPr>
          <a:xfrm>
            <a:off x="361949" y="3591256"/>
            <a:ext cx="1357521" cy="307777"/>
          </a:xfrm>
          <a:prstGeom prst="rect">
            <a:avLst/>
          </a:prstGeom>
        </p:spPr>
        <p:txBody>
          <a:bodyPr wrap="square">
            <a:spAutoFit/>
          </a:bodyPr>
          <a:lstStyle/>
          <a:p>
            <a:r>
              <a:rPr lang="ja-JP" altLang="en-US" sz="1400" dirty="0" smtClean="0">
                <a:latin typeface="+mn-ea"/>
                <a:cs typeface="Calibri" panose="020F0502020204030204" pitchFamily="34" charset="0"/>
              </a:rPr>
              <a:t>（例</a:t>
            </a:r>
            <a:r>
              <a:rPr lang="ja-JP" altLang="en-US" sz="1400" dirty="0">
                <a:latin typeface="+mn-ea"/>
                <a:cs typeface="Calibri" panose="020F0502020204030204" pitchFamily="34" charset="0"/>
              </a:rPr>
              <a:t>）</a:t>
            </a:r>
            <a:endParaRPr lang="en-GB" b="1" dirty="0">
              <a:solidFill>
                <a:srgbClr val="7030A0"/>
              </a:solidFill>
              <a:latin typeface="+mn-ea"/>
              <a:cs typeface="Calibri" panose="020F0502020204030204" pitchFamily="34" charset="0"/>
            </a:endParaRPr>
          </a:p>
        </p:txBody>
      </p:sp>
      <p:sp>
        <p:nvSpPr>
          <p:cNvPr id="24" name="Rectangle 26">
            <a:extLst>
              <a:ext uri="{FF2B5EF4-FFF2-40B4-BE49-F238E27FC236}">
                <a16:creationId xmlns:a16="http://schemas.microsoft.com/office/drawing/2014/main" id="{7F4BB7CE-D8BB-41EA-8F43-8CADFCCFA932}"/>
              </a:ext>
            </a:extLst>
          </p:cNvPr>
          <p:cNvSpPr/>
          <p:nvPr/>
        </p:nvSpPr>
        <p:spPr>
          <a:xfrm>
            <a:off x="2810005" y="4829770"/>
            <a:ext cx="2577950" cy="584775"/>
          </a:xfrm>
          <a:prstGeom prst="rect">
            <a:avLst/>
          </a:prstGeom>
        </p:spPr>
        <p:txBody>
          <a:bodyPr wrap="none">
            <a:spAutoFit/>
          </a:bodyPr>
          <a:lstStyle/>
          <a:p>
            <a:r>
              <a:rPr lang="ja-JP" altLang="en-US" sz="1600" dirty="0">
                <a:latin typeface="+mn-ea"/>
                <a:cs typeface="Arial" panose="020B0604020202020204" pitchFamily="34" charset="0"/>
              </a:rPr>
              <a:t>プロジェクト</a:t>
            </a:r>
            <a:r>
              <a:rPr lang="en-US" altLang="ja-JP" sz="1600" dirty="0">
                <a:latin typeface="+mn-ea"/>
                <a:cs typeface="Arial" panose="020B0604020202020204" pitchFamily="34" charset="0"/>
              </a:rPr>
              <a:t>B: </a:t>
            </a:r>
          </a:p>
          <a:p>
            <a:r>
              <a:rPr lang="en-US" altLang="ja-JP" sz="1600" dirty="0">
                <a:latin typeface="+mn-ea"/>
                <a:cs typeface="Arial" panose="020B0604020202020204" pitchFamily="34" charset="0"/>
              </a:rPr>
              <a:t>250</a:t>
            </a:r>
            <a:r>
              <a:rPr lang="ja-JP" altLang="en-US" sz="1600" dirty="0">
                <a:latin typeface="+mn-ea"/>
                <a:cs typeface="Arial" panose="020B0604020202020204" pitchFamily="34" charset="0"/>
              </a:rPr>
              <a:t>バッファ・クレジット</a:t>
            </a:r>
            <a:endParaRPr lang="en-GB" sz="1600" dirty="0">
              <a:latin typeface="+mn-ea"/>
              <a:cs typeface="Arial" panose="020B0604020202020204" pitchFamily="34" charset="0"/>
            </a:endParaRPr>
          </a:p>
        </p:txBody>
      </p:sp>
      <p:sp>
        <p:nvSpPr>
          <p:cNvPr id="26" name="Rectangle 26">
            <a:extLst>
              <a:ext uri="{FF2B5EF4-FFF2-40B4-BE49-F238E27FC236}">
                <a16:creationId xmlns:a16="http://schemas.microsoft.com/office/drawing/2014/main" id="{A602DB1A-E42D-426C-85AD-7EE3EDF12B84}"/>
              </a:ext>
            </a:extLst>
          </p:cNvPr>
          <p:cNvSpPr/>
          <p:nvPr/>
        </p:nvSpPr>
        <p:spPr>
          <a:xfrm>
            <a:off x="2125262" y="5678666"/>
            <a:ext cx="2577950" cy="584775"/>
          </a:xfrm>
          <a:prstGeom prst="rect">
            <a:avLst/>
          </a:prstGeom>
        </p:spPr>
        <p:txBody>
          <a:bodyPr wrap="none">
            <a:spAutoFit/>
          </a:bodyPr>
          <a:lstStyle/>
          <a:p>
            <a:r>
              <a:rPr lang="ja-JP" altLang="en-US" sz="1600" dirty="0">
                <a:latin typeface="+mn-ea"/>
                <a:cs typeface="Arial" panose="020B0604020202020204" pitchFamily="34" charset="0"/>
              </a:rPr>
              <a:t>プロジェクト</a:t>
            </a:r>
            <a:r>
              <a:rPr lang="en-US" altLang="ja-JP" sz="1600" dirty="0">
                <a:latin typeface="+mn-ea"/>
                <a:cs typeface="Arial" panose="020B0604020202020204" pitchFamily="34" charset="0"/>
              </a:rPr>
              <a:t>C: </a:t>
            </a:r>
          </a:p>
          <a:p>
            <a:r>
              <a:rPr lang="en-US" altLang="ja-JP" sz="1600" dirty="0">
                <a:latin typeface="+mn-ea"/>
                <a:cs typeface="Arial" panose="020B0604020202020204" pitchFamily="34" charset="0"/>
              </a:rPr>
              <a:t>200</a:t>
            </a:r>
            <a:r>
              <a:rPr lang="ja-JP" altLang="en-US" sz="1600" dirty="0">
                <a:latin typeface="+mn-ea"/>
                <a:cs typeface="Arial" panose="020B0604020202020204" pitchFamily="34" charset="0"/>
              </a:rPr>
              <a:t>バッファ・クレジット</a:t>
            </a:r>
            <a:endParaRPr lang="en-GB" sz="1600" dirty="0">
              <a:latin typeface="+mn-ea"/>
              <a:cs typeface="Arial" panose="020B0604020202020204" pitchFamily="34" charset="0"/>
            </a:endParaRPr>
          </a:p>
        </p:txBody>
      </p:sp>
      <p:sp>
        <p:nvSpPr>
          <p:cNvPr id="35" name="Title 1">
            <a:extLst>
              <a:ext uri="{FF2B5EF4-FFF2-40B4-BE49-F238E27FC236}">
                <a16:creationId xmlns:a16="http://schemas.microsoft.com/office/drawing/2014/main" id="{CAC4EE0F-431C-42D6-8FA6-FAF132179151}"/>
              </a:ext>
            </a:extLst>
          </p:cNvPr>
          <p:cNvSpPr txBox="1">
            <a:spLocks/>
          </p:cNvSpPr>
          <p:nvPr/>
        </p:nvSpPr>
        <p:spPr>
          <a:xfrm>
            <a:off x="930535" y="361374"/>
            <a:ext cx="10972800"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en-US" altLang="ja-JP" sz="3200" dirty="0">
                <a:solidFill>
                  <a:schemeClr val="tx1"/>
                </a:solidFill>
                <a:latin typeface="+mn-ea"/>
                <a:ea typeface="+mn-ea"/>
              </a:rPr>
              <a:t>3</a:t>
            </a:r>
            <a:r>
              <a:rPr lang="ja-JP" altLang="en-US" sz="3200" dirty="0" err="1">
                <a:solidFill>
                  <a:schemeClr val="tx1"/>
                </a:solidFill>
                <a:latin typeface="+mn-ea"/>
                <a:ea typeface="+mn-ea"/>
              </a:rPr>
              <a:t>．</a:t>
            </a:r>
            <a:r>
              <a:rPr lang="ja-JP" altLang="en-US" sz="3200" dirty="0">
                <a:solidFill>
                  <a:schemeClr val="tx1"/>
                </a:solidFill>
                <a:latin typeface="+mn-ea"/>
                <a:ea typeface="+mn-ea"/>
              </a:rPr>
              <a:t>永続性：</a:t>
            </a:r>
            <a:r>
              <a:rPr lang="en-US" sz="3200" dirty="0">
                <a:solidFill>
                  <a:schemeClr val="tx1"/>
                </a:solidFill>
                <a:latin typeface="+mn-ea"/>
                <a:ea typeface="+mn-ea"/>
              </a:rPr>
              <a:t>VERRA（</a:t>
            </a:r>
            <a:r>
              <a:rPr lang="ja-JP" altLang="en-US" sz="3200" dirty="0">
                <a:solidFill>
                  <a:schemeClr val="tx1"/>
                </a:solidFill>
                <a:latin typeface="+mn-ea"/>
                <a:ea typeface="+mn-ea"/>
              </a:rPr>
              <a:t>例）</a:t>
            </a:r>
            <a:endParaRPr lang="en-US" sz="3200" dirty="0">
              <a:solidFill>
                <a:schemeClr val="tx1"/>
              </a:solidFill>
              <a:latin typeface="+mn-ea"/>
              <a:ea typeface="+mn-ea"/>
            </a:endParaRPr>
          </a:p>
        </p:txBody>
      </p:sp>
    </p:spTree>
    <p:extLst>
      <p:ext uri="{BB962C8B-B14F-4D97-AF65-F5344CB8AC3E}">
        <p14:creationId xmlns:p14="http://schemas.microsoft.com/office/powerpoint/2010/main" val="38101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065" t="12615"/>
          <a:stretch/>
        </p:blipFill>
        <p:spPr>
          <a:xfrm>
            <a:off x="360927" y="1092862"/>
            <a:ext cx="11235265" cy="5271953"/>
          </a:xfrm>
          <a:prstGeom prst="rect">
            <a:avLst/>
          </a:prstGeom>
          <a:ln>
            <a:solidFill>
              <a:schemeClr val="tx1"/>
            </a:solidFill>
          </a:ln>
        </p:spPr>
      </p:pic>
      <p:sp>
        <p:nvSpPr>
          <p:cNvPr id="4" name="Title 1">
            <a:extLst>
              <a:ext uri="{FF2B5EF4-FFF2-40B4-BE49-F238E27FC236}">
                <a16:creationId xmlns:a16="http://schemas.microsoft.com/office/drawing/2014/main" id="{89A4EA94-E927-47A2-8BD3-19EA8B7C5A8E}"/>
              </a:ext>
            </a:extLst>
          </p:cNvPr>
          <p:cNvSpPr txBox="1">
            <a:spLocks/>
          </p:cNvSpPr>
          <p:nvPr/>
        </p:nvSpPr>
        <p:spPr>
          <a:xfrm>
            <a:off x="609600" y="329319"/>
            <a:ext cx="10972800"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en-US" altLang="ja-JP" sz="3200" dirty="0">
                <a:solidFill>
                  <a:schemeClr val="tx1"/>
                </a:solidFill>
                <a:latin typeface="+mn-ea"/>
                <a:ea typeface="+mn-ea"/>
              </a:rPr>
              <a:t>VERRA</a:t>
            </a:r>
            <a:r>
              <a:rPr lang="ja-JP" altLang="en-US" sz="3200" dirty="0">
                <a:solidFill>
                  <a:schemeClr val="tx1"/>
                </a:solidFill>
                <a:latin typeface="+mn-ea"/>
                <a:ea typeface="+mn-ea"/>
              </a:rPr>
              <a:t>登録システム：バッファ・クレジット</a:t>
            </a:r>
            <a:endParaRPr lang="en-US" sz="3200" dirty="0">
              <a:solidFill>
                <a:schemeClr val="tx1"/>
              </a:solidFill>
              <a:latin typeface="+mn-ea"/>
              <a:ea typeface="+mn-ea"/>
            </a:endParaRPr>
          </a:p>
        </p:txBody>
      </p:sp>
    </p:spTree>
    <p:extLst>
      <p:ext uri="{BB962C8B-B14F-4D97-AF65-F5344CB8AC3E}">
        <p14:creationId xmlns:p14="http://schemas.microsoft.com/office/powerpoint/2010/main" val="1578336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10372"/>
          <a:stretch/>
        </p:blipFill>
        <p:spPr>
          <a:xfrm>
            <a:off x="6693207" y="1808454"/>
            <a:ext cx="5336567" cy="2540993"/>
          </a:xfrm>
          <a:prstGeom prst="rect">
            <a:avLst/>
          </a:prstGeom>
          <a:ln>
            <a:solidFill>
              <a:schemeClr val="tx1"/>
            </a:solidFill>
          </a:ln>
        </p:spPr>
      </p:pic>
      <p:sp>
        <p:nvSpPr>
          <p:cNvPr id="4" name="Rectangle 3"/>
          <p:cNvSpPr/>
          <p:nvPr/>
        </p:nvSpPr>
        <p:spPr>
          <a:xfrm>
            <a:off x="207041" y="904252"/>
            <a:ext cx="11611811" cy="646331"/>
          </a:xfrm>
          <a:prstGeom prst="rect">
            <a:avLst/>
          </a:prstGeom>
        </p:spPr>
        <p:txBody>
          <a:bodyPr wrap="square">
            <a:spAutoFit/>
          </a:bodyPr>
          <a:lstStyle/>
          <a:p>
            <a:pPr marL="457200" indent="-457200">
              <a:buFont typeface="Arial" panose="020B0604020202020204" pitchFamily="34" charset="0"/>
              <a:buChar char="•"/>
            </a:pPr>
            <a:r>
              <a:rPr lang="ja-JP" altLang="en-US" dirty="0">
                <a:latin typeface="Arial" panose="020B0604020202020204" pitchFamily="34" charset="0"/>
                <a:cs typeface="Arial" panose="020B0604020202020204" pitchFamily="34" charset="0"/>
              </a:rPr>
              <a:t>透明性の高い登録簿により、</a:t>
            </a:r>
            <a:r>
              <a:rPr lang="ja-JP" altLang="en-US" b="1" dirty="0">
                <a:solidFill>
                  <a:srgbClr val="7030A0"/>
                </a:solidFill>
                <a:latin typeface="Arial" panose="020B0604020202020204" pitchFamily="34" charset="0"/>
                <a:cs typeface="Arial" panose="020B0604020202020204" pitchFamily="34" charset="0"/>
              </a:rPr>
              <a:t>クレジットに関するすべての記録（発行、取消、償却）を一般に公開する</a:t>
            </a:r>
            <a:r>
              <a:rPr lang="ja-JP" altLang="en-US" dirty="0">
                <a:latin typeface="Arial" panose="020B0604020202020204" pitchFamily="34" charset="0"/>
                <a:cs typeface="Arial" panose="020B0604020202020204" pitchFamily="34" charset="0"/>
              </a:rPr>
              <a:t>ことが可能。各プロジェクトの関連文書も含まれる 。</a:t>
            </a:r>
            <a:endParaRPr lang="en-US" dirty="0">
              <a:latin typeface="Arial" panose="020B0604020202020204" pitchFamily="34" charset="0"/>
              <a:cs typeface="Arial" panose="020B0604020202020204" pitchFamily="34" charset="0"/>
            </a:endParaRPr>
          </a:p>
        </p:txBody>
      </p:sp>
      <p:sp>
        <p:nvSpPr>
          <p:cNvPr id="6" name="Rectangle 5"/>
          <p:cNvSpPr/>
          <p:nvPr/>
        </p:nvSpPr>
        <p:spPr>
          <a:xfrm>
            <a:off x="300351" y="5164700"/>
            <a:ext cx="9133359" cy="1323439"/>
          </a:xfrm>
          <a:prstGeom prst="rect">
            <a:avLst/>
          </a:prstGeom>
        </p:spPr>
        <p:txBody>
          <a:bodyPr wrap="square">
            <a:spAutoFit/>
          </a:bodyPr>
          <a:lstStyle/>
          <a:p>
            <a:pPr marL="342900" indent="-342900">
              <a:buFont typeface="Arial" panose="020B0604020202020204" pitchFamily="34" charset="0"/>
              <a:buChar char="•"/>
            </a:pPr>
            <a:r>
              <a:rPr lang="ja-JP" altLang="en-US" sz="1600" b="1" dirty="0">
                <a:latin typeface="Arial" panose="020B0604020202020204" pitchFamily="34" charset="0"/>
                <a:cs typeface="Arial" panose="020B0604020202020204" pitchFamily="34" charset="0"/>
              </a:rPr>
              <a:t>二重計上を回避するために</a:t>
            </a:r>
            <a:r>
              <a:rPr lang="en-US" altLang="ja-JP" sz="1600" b="1" dirty="0">
                <a:latin typeface="Arial" panose="020B0604020202020204" pitchFamily="34" charset="0"/>
                <a:cs typeface="Arial" panose="020B0604020202020204" pitchFamily="34" charset="0"/>
              </a:rPr>
              <a:t>ART</a:t>
            </a:r>
            <a:r>
              <a:rPr lang="ja-JP" altLang="en-US" sz="1600" b="1" dirty="0">
                <a:latin typeface="Arial" panose="020B0604020202020204" pitchFamily="34" charset="0"/>
                <a:cs typeface="Arial" panose="020B0604020202020204" pitchFamily="34" charset="0"/>
              </a:rPr>
              <a:t>プログラムにおける相当調整（</a:t>
            </a:r>
            <a:r>
              <a:rPr lang="en-US" altLang="ja-JP" sz="1600" b="1" dirty="0">
                <a:latin typeface="Arial" panose="020B0604020202020204" pitchFamily="34" charset="0"/>
                <a:cs typeface="Arial" panose="020B0604020202020204" pitchFamily="34" charset="0"/>
              </a:rPr>
              <a:t>CA</a:t>
            </a:r>
            <a:r>
              <a:rPr lang="ja-JP" altLang="en-US" sz="1600" b="1" dirty="0">
                <a:latin typeface="Arial" panose="020B0604020202020204" pitchFamily="34" charset="0"/>
                <a:cs typeface="Arial" panose="020B0604020202020204" pitchFamily="34" charset="0"/>
              </a:rPr>
              <a:t>）の適用： </a:t>
            </a:r>
          </a:p>
          <a:p>
            <a:r>
              <a:rPr lang="en-US" altLang="ja-JP" sz="1600" dirty="0">
                <a:latin typeface="Arial" panose="020B0604020202020204" pitchFamily="34" charset="0"/>
                <a:cs typeface="Arial" panose="020B0604020202020204" pitchFamily="34" charset="0"/>
              </a:rPr>
              <a:t>The REDD+ Environmental Excellence Standard (TREES)</a:t>
            </a:r>
            <a:r>
              <a:rPr lang="ja-JP" altLang="en-US" sz="1600" dirty="0">
                <a:latin typeface="Arial" panose="020B0604020202020204" pitchFamily="34" charset="0"/>
                <a:cs typeface="Arial" panose="020B0604020202020204" pitchFamily="34" charset="0"/>
              </a:rPr>
              <a:t>： </a:t>
            </a:r>
          </a:p>
          <a:p>
            <a:r>
              <a:rPr lang="en-US" altLang="ja-JP" sz="1600" dirty="0">
                <a:latin typeface="Arial" panose="020B0604020202020204" pitchFamily="34" charset="0"/>
                <a:cs typeface="Arial" panose="020B0604020202020204" pitchFamily="34" charset="0"/>
              </a:rPr>
              <a:t>TREES</a:t>
            </a:r>
            <a:r>
              <a:rPr lang="ja-JP" altLang="en-US" sz="1600" dirty="0">
                <a:latin typeface="Arial" panose="020B0604020202020204" pitchFamily="34" charset="0"/>
                <a:cs typeface="Arial" panose="020B0604020202020204" pitchFamily="34" charset="0"/>
              </a:rPr>
              <a:t>では、ホスト国と民間企業による緩和目標達成について、</a:t>
            </a:r>
            <a:r>
              <a:rPr lang="ja-JP" altLang="en-US" sz="1600" b="1" dirty="0">
                <a:solidFill>
                  <a:srgbClr val="7030A0"/>
                </a:solidFill>
                <a:latin typeface="Arial" panose="020B0604020202020204" pitchFamily="34" charset="0"/>
                <a:cs typeface="Arial" panose="020B0604020202020204" pitchFamily="34" charset="0"/>
              </a:rPr>
              <a:t>クレジットの二重請求を防ぐために</a:t>
            </a:r>
            <a:r>
              <a:rPr lang="ja-JP" altLang="en-US" sz="1600" dirty="0">
                <a:latin typeface="Arial" panose="020B0604020202020204" pitchFamily="34" charset="0"/>
                <a:cs typeface="Arial" panose="020B0604020202020204" pitchFamily="34" charset="0"/>
              </a:rPr>
              <a:t>、</a:t>
            </a:r>
            <a:r>
              <a:rPr lang="ja-JP" altLang="en-US" sz="1600" b="1" dirty="0">
                <a:solidFill>
                  <a:srgbClr val="7030A0"/>
                </a:solidFill>
                <a:latin typeface="Arial" panose="020B0604020202020204" pitchFamily="34" charset="0"/>
                <a:cs typeface="Arial" panose="020B0604020202020204" pitchFamily="34" charset="0"/>
              </a:rPr>
              <a:t>ホスト国が</a:t>
            </a:r>
            <a:r>
              <a:rPr lang="ja-JP" altLang="en-US" sz="1600" dirty="0">
                <a:latin typeface="Arial" panose="020B0604020202020204" pitchFamily="34" charset="0"/>
                <a:cs typeface="Arial" panose="020B0604020202020204" pitchFamily="34" charset="0"/>
              </a:rPr>
              <a:t>、特定の排出削減量をバイヤー（民間企業）が使用することを</a:t>
            </a:r>
            <a:r>
              <a:rPr lang="ja-JP" altLang="en-US" sz="1600" b="1" dirty="0">
                <a:solidFill>
                  <a:srgbClr val="7030A0"/>
                </a:solidFill>
                <a:latin typeface="Arial" panose="020B0604020202020204" pitchFamily="34" charset="0"/>
                <a:cs typeface="Arial" panose="020B0604020202020204" pitchFamily="34" charset="0"/>
              </a:rPr>
              <a:t>承認するレターを発行することを求めている</a:t>
            </a:r>
            <a:r>
              <a:rPr lang="ja-JP" altLang="en-US" sz="1600" dirty="0">
                <a:latin typeface="Arial" panose="020B0604020202020204" pitchFamily="34" charset="0"/>
                <a:cs typeface="Arial" panose="020B0604020202020204" pitchFamily="34" charset="0"/>
              </a:rPr>
              <a:t>。この</a:t>
            </a:r>
            <a:r>
              <a:rPr lang="ja-JP" altLang="en-US" sz="1600" b="1" dirty="0">
                <a:solidFill>
                  <a:srgbClr val="7030A0"/>
                </a:solidFill>
                <a:latin typeface="Arial" panose="020B0604020202020204" pitchFamily="34" charset="0"/>
                <a:cs typeface="Arial" panose="020B0604020202020204" pitchFamily="34" charset="0"/>
              </a:rPr>
              <a:t>レターは、</a:t>
            </a:r>
            <a:r>
              <a:rPr lang="en-US" altLang="ja-JP" sz="1600" b="1" dirty="0">
                <a:solidFill>
                  <a:srgbClr val="7030A0"/>
                </a:solidFill>
                <a:latin typeface="Arial" panose="020B0604020202020204" pitchFamily="34" charset="0"/>
                <a:cs typeface="Arial" panose="020B0604020202020204" pitchFamily="34" charset="0"/>
              </a:rPr>
              <a:t>ART</a:t>
            </a:r>
            <a:r>
              <a:rPr lang="ja-JP" altLang="en-US" sz="1600" b="1" dirty="0">
                <a:solidFill>
                  <a:srgbClr val="7030A0"/>
                </a:solidFill>
                <a:latin typeface="Arial" panose="020B0604020202020204" pitchFamily="34" charset="0"/>
                <a:cs typeface="Arial" panose="020B0604020202020204" pitchFamily="34" charset="0"/>
              </a:rPr>
              <a:t>の登録システムで公開される</a:t>
            </a:r>
            <a:r>
              <a:rPr lang="ja-JP" altLang="en-US" sz="1600" dirty="0">
                <a:latin typeface="Arial" panose="020B0604020202020204" pitchFamily="34" charset="0"/>
                <a:cs typeface="Arial" panose="020B0604020202020204" pitchFamily="34" charset="0"/>
              </a:rPr>
              <a:t>（</a:t>
            </a:r>
            <a:r>
              <a:rPr lang="en-US" altLang="ja-JP" sz="1600" dirty="0">
                <a:latin typeface="Arial" panose="020B0604020202020204" pitchFamily="34" charset="0"/>
                <a:cs typeface="Arial" panose="020B0604020202020204" pitchFamily="34" charset="0"/>
              </a:rPr>
              <a:t>ART, 2020</a:t>
            </a:r>
            <a:r>
              <a:rPr lang="ja-JP" altLang="en-US" sz="1600"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6675542" y="2136510"/>
            <a:ext cx="2864234" cy="2438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a:stretch>
            <a:fillRect/>
          </a:stretch>
        </p:blipFill>
        <p:spPr>
          <a:xfrm>
            <a:off x="9531149" y="5164700"/>
            <a:ext cx="2142681" cy="786615"/>
          </a:xfrm>
          <a:prstGeom prst="rect">
            <a:avLst/>
          </a:prstGeom>
          <a:ln>
            <a:solidFill>
              <a:schemeClr val="tx1"/>
            </a:solidFill>
          </a:ln>
        </p:spPr>
      </p:pic>
      <p:sp>
        <p:nvSpPr>
          <p:cNvPr id="10" name="Rectangle 9"/>
          <p:cNvSpPr/>
          <p:nvPr/>
        </p:nvSpPr>
        <p:spPr>
          <a:xfrm>
            <a:off x="692738" y="1592916"/>
            <a:ext cx="4996248" cy="923330"/>
          </a:xfrm>
          <a:prstGeom prst="rect">
            <a:avLst/>
          </a:prstGeom>
        </p:spPr>
        <p:txBody>
          <a:bodyPr wrap="square">
            <a:spAutoFit/>
          </a:bodyPr>
          <a:lstStyle/>
          <a:p>
            <a:r>
              <a:rPr lang="ja-JP" altLang="en-US" b="1" dirty="0">
                <a:latin typeface="Arial" panose="020B0604020202020204" pitchFamily="34" charset="0"/>
                <a:cs typeface="Arial" panose="020B0604020202020204" pitchFamily="34" charset="0"/>
              </a:rPr>
              <a:t>シリアル番号： </a:t>
            </a:r>
            <a:endParaRPr lang="en-US" altLang="ja-JP" b="1" dirty="0">
              <a:latin typeface="Arial" panose="020B0604020202020204" pitchFamily="34" charset="0"/>
              <a:cs typeface="Arial" panose="020B0604020202020204" pitchFamily="34" charset="0"/>
            </a:endParaRPr>
          </a:p>
          <a:p>
            <a:r>
              <a:rPr lang="en-US" altLang="ja-JP" b="1" dirty="0">
                <a:latin typeface="Arial" panose="020B0604020202020204" pitchFamily="34" charset="0"/>
                <a:cs typeface="Arial" panose="020B0604020202020204" pitchFamily="34" charset="0"/>
              </a:rPr>
              <a:t>GS1-1-IN-GS5698-12-2018-21364-2014-3413:</a:t>
            </a:r>
          </a:p>
          <a:p>
            <a:endParaRPr lang="en-GB" b="1" dirty="0">
              <a:latin typeface="Arial" panose="020B0604020202020204" pitchFamily="34" charset="0"/>
              <a:cs typeface="Arial" panose="020B0604020202020204" pitchFamily="34" charset="0"/>
            </a:endParaRPr>
          </a:p>
        </p:txBody>
      </p:sp>
      <p:cxnSp>
        <p:nvCxnSpPr>
          <p:cNvPr id="12" name="Straight Arrow Connector 11"/>
          <p:cNvCxnSpPr>
            <a:cxnSpLocks/>
          </p:cNvCxnSpPr>
          <p:nvPr/>
        </p:nvCxnSpPr>
        <p:spPr>
          <a:xfrm flipH="1" flipV="1">
            <a:off x="5217880" y="2239343"/>
            <a:ext cx="1371424" cy="20418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669172" y="4401575"/>
            <a:ext cx="2430474" cy="276999"/>
          </a:xfrm>
          <a:prstGeom prst="rect">
            <a:avLst/>
          </a:prstGeom>
        </p:spPr>
        <p:txBody>
          <a:bodyPr wrap="none">
            <a:spAutoFit/>
          </a:bodyPr>
          <a:lstStyle/>
          <a:p>
            <a:r>
              <a:rPr lang="en-GB" sz="1200" dirty="0">
                <a:latin typeface="Arial" panose="020B0604020202020204" pitchFamily="34" charset="0"/>
                <a:cs typeface="Arial" panose="020B0604020202020204" pitchFamily="34" charset="0"/>
              </a:rPr>
              <a:t>(Gold Standard, Impact Registry)</a:t>
            </a:r>
          </a:p>
        </p:txBody>
      </p:sp>
      <p:graphicFrame>
        <p:nvGraphicFramePr>
          <p:cNvPr id="5" name="表 4">
            <a:extLst>
              <a:ext uri="{FF2B5EF4-FFF2-40B4-BE49-F238E27FC236}">
                <a16:creationId xmlns:a16="http://schemas.microsoft.com/office/drawing/2014/main" id="{1B711551-1D07-4677-919F-C4A8B9CD79E7}"/>
              </a:ext>
            </a:extLst>
          </p:cNvPr>
          <p:cNvGraphicFramePr>
            <a:graphicFrameLocks noGrp="1"/>
          </p:cNvGraphicFramePr>
          <p:nvPr>
            <p:extLst>
              <p:ext uri="{D42A27DB-BD31-4B8C-83A1-F6EECF244321}">
                <p14:modId xmlns:p14="http://schemas.microsoft.com/office/powerpoint/2010/main" val="453665538"/>
              </p:ext>
            </p:extLst>
          </p:nvPr>
        </p:nvGraphicFramePr>
        <p:xfrm>
          <a:off x="692738" y="2412304"/>
          <a:ext cx="4689811" cy="2225040"/>
        </p:xfrm>
        <a:graphic>
          <a:graphicData uri="http://schemas.openxmlformats.org/drawingml/2006/table">
            <a:tbl>
              <a:tblPr firstRow="1" bandRow="1">
                <a:tableStyleId>{3B4B98B0-60AC-42C2-AFA5-B58CD77FA1E5}</a:tableStyleId>
              </a:tblPr>
              <a:tblGrid>
                <a:gridCol w="1438321">
                  <a:extLst>
                    <a:ext uri="{9D8B030D-6E8A-4147-A177-3AD203B41FA5}">
                      <a16:colId xmlns:a16="http://schemas.microsoft.com/office/drawing/2014/main" val="529290562"/>
                    </a:ext>
                  </a:extLst>
                </a:gridCol>
                <a:gridCol w="3251490">
                  <a:extLst>
                    <a:ext uri="{9D8B030D-6E8A-4147-A177-3AD203B41FA5}">
                      <a16:colId xmlns:a16="http://schemas.microsoft.com/office/drawing/2014/main" val="2525098851"/>
                    </a:ext>
                  </a:extLst>
                </a:gridCol>
              </a:tblGrid>
              <a:tr h="370840">
                <a:tc>
                  <a:txBody>
                    <a:bodyPr/>
                    <a:lstStyle/>
                    <a:p>
                      <a:pPr algn="l"/>
                      <a:r>
                        <a:rPr kumimoji="1" lang="en-US" altLang="ja-JP" sz="1400" b="0" dirty="0">
                          <a:latin typeface="+mn-ea"/>
                          <a:ea typeface="+mn-ea"/>
                          <a:cs typeface="Arial" panose="020B0604020202020204" pitchFamily="34" charset="0"/>
                        </a:rPr>
                        <a:t>IN</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err="1">
                          <a:latin typeface="+mn-ea"/>
                          <a:ea typeface="+mn-ea"/>
                          <a:cs typeface="Arial" panose="020B0604020202020204" pitchFamily="34" charset="0"/>
                        </a:rPr>
                        <a:t>インドネシア（国</a:t>
                      </a:r>
                      <a:r>
                        <a:rPr kumimoji="1" lang="ja-JP" altLang="en-US" sz="1400" b="0" dirty="0">
                          <a:latin typeface="+mn-ea"/>
                          <a:ea typeface="+mn-ea"/>
                          <a:cs typeface="Arial" panose="020B0604020202020204" pitchFamily="34" charset="0"/>
                        </a:rPr>
                        <a:t>のコード）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4507871"/>
                  </a:ext>
                </a:extLst>
              </a:tr>
              <a:tr h="370840">
                <a:tc>
                  <a:txBody>
                    <a:bodyPr/>
                    <a:lstStyle/>
                    <a:p>
                      <a:pPr algn="l"/>
                      <a:r>
                        <a:rPr kumimoji="1" lang="en-US" altLang="ja-JP" sz="1400" b="0" dirty="0">
                          <a:latin typeface="+mn-ea"/>
                          <a:ea typeface="+mn-ea"/>
                          <a:cs typeface="Arial" panose="020B0604020202020204" pitchFamily="34" charset="0"/>
                        </a:rPr>
                        <a:t>GS5698</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mn-ea"/>
                          <a:ea typeface="+mn-ea"/>
                          <a:cs typeface="Arial" panose="020B0604020202020204" pitchFamily="34" charset="0"/>
                        </a:rPr>
                        <a:t>プロジェクトID</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2628354"/>
                  </a:ext>
                </a:extLst>
              </a:tr>
              <a:tr h="370840">
                <a:tc>
                  <a:txBody>
                    <a:bodyPr/>
                    <a:lstStyle/>
                    <a:p>
                      <a:pPr algn="l"/>
                      <a:r>
                        <a:rPr kumimoji="1" lang="en-US" altLang="ja-JP" sz="1400" b="0" dirty="0">
                          <a:latin typeface="+mn-ea"/>
                          <a:ea typeface="+mn-ea"/>
                          <a:cs typeface="Arial" panose="020B0604020202020204" pitchFamily="34" charset="0"/>
                        </a:rPr>
                        <a:t>12</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a:latin typeface="+mn-ea"/>
                          <a:ea typeface="+mn-ea"/>
                          <a:cs typeface="Arial" panose="020B0604020202020204" pitchFamily="34" charset="0"/>
                        </a:rPr>
                        <a:t>プロジェクトID</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5471862"/>
                  </a:ext>
                </a:extLst>
              </a:tr>
              <a:tr h="370840">
                <a:tc>
                  <a:txBody>
                    <a:bodyPr/>
                    <a:lstStyle/>
                    <a:p>
                      <a:pPr algn="l"/>
                      <a:r>
                        <a:rPr kumimoji="1" lang="en-US" altLang="ja-JP" sz="1400" b="0" dirty="0">
                          <a:latin typeface="+mn-ea"/>
                          <a:ea typeface="+mn-ea"/>
                          <a:cs typeface="Arial" panose="020B0604020202020204" pitchFamily="34" charset="0"/>
                        </a:rPr>
                        <a:t>2018</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err="1">
                          <a:latin typeface="+mn-ea"/>
                          <a:ea typeface="+mn-ea"/>
                          <a:cs typeface="Arial" panose="020B0604020202020204" pitchFamily="34" charset="0"/>
                        </a:rPr>
                        <a:t>クレジットの</a:t>
                      </a:r>
                      <a:r>
                        <a:rPr kumimoji="1" lang="ja-JP" altLang="en-US" sz="1400" b="0" dirty="0">
                          <a:latin typeface="+mn-ea"/>
                          <a:ea typeface="+mn-ea"/>
                          <a:cs typeface="Arial" panose="020B0604020202020204" pitchFamily="34" charset="0"/>
                        </a:rPr>
                        <a:t>ビンテージ</a:t>
                      </a:r>
                      <a:r>
                        <a:rPr kumimoji="1" lang="en-US" altLang="ja-JP" sz="1400" b="0" dirty="0">
                          <a:latin typeface="+mn-ea"/>
                          <a:ea typeface="+mn-ea"/>
                          <a:cs typeface="Arial" panose="020B0604020202020204" pitchFamily="34" charset="0"/>
                        </a:rPr>
                        <a:t>(</a:t>
                      </a:r>
                      <a:r>
                        <a:rPr kumimoji="1" lang="ja-JP" altLang="en-US" sz="1400" b="0" dirty="0">
                          <a:latin typeface="+mn-ea"/>
                          <a:ea typeface="+mn-ea"/>
                          <a:cs typeface="Arial" panose="020B0604020202020204" pitchFamily="34" charset="0"/>
                        </a:rPr>
                        <a:t>削減年）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0938515"/>
                  </a:ext>
                </a:extLst>
              </a:tr>
              <a:tr h="370840">
                <a:tc>
                  <a:txBody>
                    <a:bodyPr/>
                    <a:lstStyle/>
                    <a:p>
                      <a:pPr algn="l"/>
                      <a:r>
                        <a:rPr kumimoji="1" lang="en-US" altLang="ja-JP" sz="1400" b="0" dirty="0">
                          <a:latin typeface="+mn-ea"/>
                          <a:ea typeface="+mn-ea"/>
                          <a:cs typeface="Arial" panose="020B0604020202020204" pitchFamily="34" charset="0"/>
                        </a:rPr>
                        <a:t>21364</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err="1">
                          <a:latin typeface="+mn-ea"/>
                          <a:ea typeface="+mn-ea"/>
                          <a:cs typeface="Arial" panose="020B0604020202020204" pitchFamily="34" charset="0"/>
                        </a:rPr>
                        <a:t>発行</a:t>
                      </a:r>
                      <a:r>
                        <a:rPr kumimoji="1" lang="ja-JP" altLang="en-US" sz="1400" b="0" dirty="0">
                          <a:latin typeface="+mn-ea"/>
                          <a:ea typeface="+mn-ea"/>
                          <a:cs typeface="Arial" panose="020B0604020202020204" pitchFamily="34" charset="0"/>
                        </a:rPr>
                        <a:t>に関する</a:t>
                      </a:r>
                      <a:r>
                        <a:rPr kumimoji="1" lang="en-US" altLang="ja-JP" sz="1400" b="0" dirty="0" err="1">
                          <a:latin typeface="+mn-ea"/>
                          <a:ea typeface="+mn-ea"/>
                          <a:cs typeface="Arial" panose="020B0604020202020204" pitchFamily="34" charset="0"/>
                        </a:rPr>
                        <a:t>番号</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050053"/>
                  </a:ext>
                </a:extLst>
              </a:tr>
              <a:tr h="370840">
                <a:tc>
                  <a:txBody>
                    <a:bodyPr/>
                    <a:lstStyle/>
                    <a:p>
                      <a:pPr algn="l"/>
                      <a:r>
                        <a:rPr kumimoji="1" lang="en-US" altLang="ja-JP" sz="1400" b="0" dirty="0">
                          <a:latin typeface="+mn-ea"/>
                          <a:ea typeface="+mn-ea"/>
                          <a:cs typeface="Arial" panose="020B0604020202020204" pitchFamily="34" charset="0"/>
                        </a:rPr>
                        <a:t>2014-3413</a:t>
                      </a:r>
                      <a:endParaRPr kumimoji="1" lang="ja-JP" altLang="en-US" sz="1400" b="0" dirty="0">
                        <a:latin typeface="+mn-ea"/>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1400" b="0" dirty="0" err="1">
                          <a:latin typeface="+mn-ea"/>
                          <a:ea typeface="+mn-ea"/>
                          <a:cs typeface="Arial" panose="020B0604020202020204" pitchFamily="34" charset="0"/>
                        </a:rPr>
                        <a:t>クレジットのシリアル</a:t>
                      </a:r>
                      <a:r>
                        <a:rPr kumimoji="1" lang="ja-JP" altLang="en-US" sz="1400" b="0" dirty="0">
                          <a:latin typeface="+mn-ea"/>
                          <a:ea typeface="+mn-ea"/>
                          <a:cs typeface="Arial" panose="020B0604020202020204" pitchFamily="34" charset="0"/>
                        </a:rPr>
                        <a:t>番号の範囲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8750646"/>
                  </a:ext>
                </a:extLst>
              </a:tr>
            </a:tbl>
          </a:graphicData>
        </a:graphic>
      </p:graphicFrame>
      <p:sp>
        <p:nvSpPr>
          <p:cNvPr id="11" name="楕円 10">
            <a:extLst>
              <a:ext uri="{FF2B5EF4-FFF2-40B4-BE49-F238E27FC236}">
                <a16:creationId xmlns:a16="http://schemas.microsoft.com/office/drawing/2014/main" id="{2F1D5319-62E5-4DC4-8819-94F138DE158D}"/>
              </a:ext>
            </a:extLst>
          </p:cNvPr>
          <p:cNvSpPr/>
          <p:nvPr/>
        </p:nvSpPr>
        <p:spPr>
          <a:xfrm>
            <a:off x="4269349" y="1819002"/>
            <a:ext cx="1371424" cy="4195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Title 1">
            <a:extLst>
              <a:ext uri="{FF2B5EF4-FFF2-40B4-BE49-F238E27FC236}">
                <a16:creationId xmlns:a16="http://schemas.microsoft.com/office/drawing/2014/main" id="{A2808C1C-9272-4238-96D1-21C4F01C4C77}"/>
              </a:ext>
            </a:extLst>
          </p:cNvPr>
          <p:cNvSpPr txBox="1">
            <a:spLocks/>
          </p:cNvSpPr>
          <p:nvPr/>
        </p:nvSpPr>
        <p:spPr>
          <a:xfrm>
            <a:off x="44210" y="318368"/>
            <a:ext cx="12053449"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en-US" altLang="ja-JP" sz="2800" dirty="0">
                <a:solidFill>
                  <a:schemeClr val="tx1"/>
                </a:solidFill>
                <a:latin typeface="+mn-ea"/>
                <a:ea typeface="+mn-ea"/>
              </a:rPr>
              <a:t>4</a:t>
            </a:r>
            <a:r>
              <a:rPr lang="ja-JP" altLang="en-US" sz="2800" dirty="0" err="1">
                <a:solidFill>
                  <a:schemeClr val="tx1"/>
                </a:solidFill>
                <a:latin typeface="+mn-ea"/>
                <a:ea typeface="+mn-ea"/>
              </a:rPr>
              <a:t>．</a:t>
            </a:r>
            <a:r>
              <a:rPr lang="ja-JP" altLang="en-US" sz="2800" dirty="0">
                <a:solidFill>
                  <a:schemeClr val="tx1"/>
                </a:solidFill>
                <a:latin typeface="+mn-ea"/>
                <a:ea typeface="+mn-ea"/>
              </a:rPr>
              <a:t>二重計上：ゴールドスタンダード・</a:t>
            </a:r>
            <a:r>
              <a:rPr lang="en-US" altLang="ja-JP" sz="2800" dirty="0">
                <a:solidFill>
                  <a:schemeClr val="tx1"/>
                </a:solidFill>
                <a:latin typeface="+mn-ea"/>
                <a:ea typeface="+mn-ea"/>
              </a:rPr>
              <a:t>ART</a:t>
            </a:r>
            <a:r>
              <a:rPr lang="ja-JP" altLang="en-US" sz="2800" dirty="0">
                <a:solidFill>
                  <a:schemeClr val="tx1"/>
                </a:solidFill>
                <a:latin typeface="+mn-ea"/>
                <a:ea typeface="+mn-ea"/>
              </a:rPr>
              <a:t>（例） </a:t>
            </a:r>
            <a:endParaRPr lang="en-US" sz="2800" dirty="0">
              <a:solidFill>
                <a:schemeClr val="tx1"/>
              </a:solidFill>
              <a:latin typeface="+mn-ea"/>
              <a:ea typeface="+mn-ea"/>
            </a:endParaRPr>
          </a:p>
        </p:txBody>
      </p:sp>
    </p:spTree>
    <p:extLst>
      <p:ext uri="{BB962C8B-B14F-4D97-AF65-F5344CB8AC3E}">
        <p14:creationId xmlns:p14="http://schemas.microsoft.com/office/powerpoint/2010/main" val="408722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10344" y="957887"/>
            <a:ext cx="11339686" cy="10061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ja-JP" altLang="en-US" sz="2000" dirty="0">
                <a:latin typeface="Arial" panose="020B0604020202020204" pitchFamily="34" charset="0"/>
                <a:cs typeface="Arial" panose="020B0604020202020204" pitchFamily="34" charset="0"/>
              </a:rPr>
              <a:t>セーフガードの原則：</a:t>
            </a:r>
            <a:r>
              <a:rPr lang="ja-JP" altLang="en-US" sz="2000" b="1" dirty="0">
                <a:solidFill>
                  <a:srgbClr val="7030A0"/>
                </a:solidFill>
                <a:latin typeface="Arial" panose="020B0604020202020204" pitchFamily="34" charset="0"/>
                <a:cs typeface="Arial" panose="020B0604020202020204" pitchFamily="34" charset="0"/>
              </a:rPr>
              <a:t>すべてのプロジェクトは、</a:t>
            </a:r>
            <a:r>
              <a:rPr lang="en-US" altLang="ja-JP" sz="2000" b="1" dirty="0">
                <a:solidFill>
                  <a:srgbClr val="7030A0"/>
                </a:solidFill>
                <a:latin typeface="Arial" panose="020B0604020202020204" pitchFamily="34" charset="0"/>
                <a:cs typeface="Arial" panose="020B0604020202020204" pitchFamily="34" charset="0"/>
              </a:rPr>
              <a:t>9</a:t>
            </a:r>
            <a:r>
              <a:rPr lang="ja-JP" altLang="en-US" sz="2000" b="1" dirty="0" err="1">
                <a:solidFill>
                  <a:srgbClr val="7030A0"/>
                </a:solidFill>
                <a:latin typeface="Arial" panose="020B0604020202020204" pitchFamily="34" charset="0"/>
                <a:cs typeface="Arial" panose="020B0604020202020204" pitchFamily="34" charset="0"/>
              </a:rPr>
              <a:t>つの</a:t>
            </a:r>
            <a:r>
              <a:rPr lang="ja-JP" altLang="en-US" sz="2000" b="1" dirty="0">
                <a:solidFill>
                  <a:srgbClr val="7030A0"/>
                </a:solidFill>
                <a:latin typeface="Arial" panose="020B0604020202020204" pitchFamily="34" charset="0"/>
                <a:cs typeface="Arial" panose="020B0604020202020204" pitchFamily="34" charset="0"/>
              </a:rPr>
              <a:t>セーフガード原則に対する評価を行い</a:t>
            </a:r>
            <a:r>
              <a:rPr lang="ja-JP" altLang="en-US" sz="2000" dirty="0">
                <a:latin typeface="Arial" panose="020B0604020202020204" pitchFamily="34" charset="0"/>
                <a:cs typeface="Arial" panose="020B0604020202020204" pitchFamily="34" charset="0"/>
              </a:rPr>
              <a:t>、要求事項に従ってプロジェクトを実施する。</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srcRect l="19936" t="44801" r="34452" b="19765"/>
          <a:stretch/>
        </p:blipFill>
        <p:spPr>
          <a:xfrm>
            <a:off x="2321026" y="2062979"/>
            <a:ext cx="7549948" cy="3048000"/>
          </a:xfrm>
          <a:prstGeom prst="rect">
            <a:avLst/>
          </a:prstGeom>
        </p:spPr>
      </p:pic>
      <p:cxnSp>
        <p:nvCxnSpPr>
          <p:cNvPr id="8" name="Straight Arrow Connector 7"/>
          <p:cNvCxnSpPr/>
          <p:nvPr/>
        </p:nvCxnSpPr>
        <p:spPr>
          <a:xfrm flipV="1">
            <a:off x="8519554" y="2658717"/>
            <a:ext cx="1031354" cy="82525"/>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79511" y="2294785"/>
            <a:ext cx="2358299" cy="738664"/>
          </a:xfrm>
          <a:prstGeom prst="rect">
            <a:avLst/>
          </a:prstGeom>
        </p:spPr>
        <p:txBody>
          <a:bodyPr wrap="square">
            <a:spAutoFit/>
          </a:bodyPr>
          <a:lstStyle/>
          <a:p>
            <a:r>
              <a:rPr lang="ja-JP" altLang="en-US" sz="1400" dirty="0">
                <a:latin typeface="+mn-ea"/>
                <a:cs typeface="Arial" panose="020B0604020202020204" pitchFamily="34" charset="0"/>
              </a:rPr>
              <a:t>プロジェクトは、直接的または間接的にジェンダーに関する差別を回避すること。</a:t>
            </a:r>
            <a:endParaRPr lang="en-US" sz="1400" dirty="0">
              <a:latin typeface="+mn-ea"/>
              <a:cs typeface="Arial" panose="020B0604020202020204" pitchFamily="34" charset="0"/>
            </a:endParaRPr>
          </a:p>
        </p:txBody>
      </p:sp>
      <p:sp>
        <p:nvSpPr>
          <p:cNvPr id="14" name="Rectangle 13"/>
          <p:cNvSpPr/>
          <p:nvPr/>
        </p:nvSpPr>
        <p:spPr>
          <a:xfrm>
            <a:off x="310344" y="2814273"/>
            <a:ext cx="2414723" cy="954107"/>
          </a:xfrm>
          <a:prstGeom prst="rect">
            <a:avLst/>
          </a:prstGeom>
        </p:spPr>
        <p:txBody>
          <a:bodyPr wrap="square">
            <a:spAutoFit/>
          </a:bodyPr>
          <a:lstStyle/>
          <a:p>
            <a:r>
              <a:rPr lang="ja-JP" altLang="en-US" sz="1400" dirty="0">
                <a:latin typeface="+mn-ea"/>
                <a:cs typeface="Arial" panose="020B0604020202020204" pitchFamily="34" charset="0"/>
              </a:rPr>
              <a:t>プロジェクトのライフサイクルにおいて、地域社会の健康と安全への悪影響を回避すること。 </a:t>
            </a:r>
            <a:endParaRPr lang="en-US" sz="1400" dirty="0">
              <a:latin typeface="+mn-ea"/>
              <a:cs typeface="Arial" panose="020B0604020202020204" pitchFamily="34" charset="0"/>
            </a:endParaRPr>
          </a:p>
        </p:txBody>
      </p:sp>
      <p:cxnSp>
        <p:nvCxnSpPr>
          <p:cNvPr id="16" name="Straight Arrow Connector 15"/>
          <p:cNvCxnSpPr/>
          <p:nvPr/>
        </p:nvCxnSpPr>
        <p:spPr>
          <a:xfrm flipH="1">
            <a:off x="2463261" y="3011935"/>
            <a:ext cx="1848050" cy="21175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679511" y="3633651"/>
            <a:ext cx="2414723" cy="738664"/>
          </a:xfrm>
          <a:prstGeom prst="rect">
            <a:avLst/>
          </a:prstGeom>
        </p:spPr>
        <p:txBody>
          <a:bodyPr wrap="square">
            <a:spAutoFit/>
          </a:bodyPr>
          <a:lstStyle/>
          <a:p>
            <a:r>
              <a:rPr lang="ja-JP" altLang="en-US" sz="1400" dirty="0">
                <a:latin typeface="+mn-ea"/>
                <a:cs typeface="Arial" panose="020B0604020202020204" pitchFamily="34" charset="0"/>
              </a:rPr>
              <a:t>プロジェクトは、経済的な影響と地域経済への潜在的なリスクを考慮すること。</a:t>
            </a:r>
            <a:endParaRPr lang="en-US" sz="1400" dirty="0">
              <a:latin typeface="+mn-ea"/>
              <a:cs typeface="Arial" panose="020B0604020202020204" pitchFamily="34" charset="0"/>
            </a:endParaRPr>
          </a:p>
        </p:txBody>
      </p:sp>
      <p:cxnSp>
        <p:nvCxnSpPr>
          <p:cNvPr id="19" name="Straight Arrow Connector 18"/>
          <p:cNvCxnSpPr>
            <a:cxnSpLocks/>
          </p:cNvCxnSpPr>
          <p:nvPr/>
        </p:nvCxnSpPr>
        <p:spPr>
          <a:xfrm flipV="1">
            <a:off x="7168551" y="3842022"/>
            <a:ext cx="2510960" cy="2686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56506" y="5642592"/>
            <a:ext cx="11495045" cy="707886"/>
          </a:xfrm>
          <a:prstGeom prst="rect">
            <a:avLst/>
          </a:prstGeom>
        </p:spPr>
        <p:txBody>
          <a:bodyPr wrap="square">
            <a:spAutoFit/>
          </a:bodyPr>
          <a:lstStyle/>
          <a:p>
            <a:pPr marL="285750" indent="-285750">
              <a:buFont typeface="Arial" panose="020B0604020202020204" pitchFamily="34" charset="0"/>
              <a:buChar char="•"/>
            </a:pPr>
            <a:r>
              <a:rPr lang="ja-JP" altLang="en-US" sz="2000" dirty="0">
                <a:latin typeface="Arial" panose="020B0604020202020204" pitchFamily="34" charset="0"/>
                <a:cs typeface="Arial" panose="020B0604020202020204" pitchFamily="34" charset="0"/>
              </a:rPr>
              <a:t>プロジェクト参加者は、セーフガード原則で策定された質問に基づいて評価を行い、</a:t>
            </a:r>
            <a:r>
              <a:rPr lang="ja-JP" altLang="en-US" sz="2000" b="1" dirty="0">
                <a:solidFill>
                  <a:srgbClr val="7030A0"/>
                </a:solidFill>
                <a:latin typeface="Arial" panose="020B0604020202020204" pitchFamily="34" charset="0"/>
                <a:cs typeface="Arial" panose="020B0604020202020204" pitchFamily="34" charset="0"/>
              </a:rPr>
              <a:t>ステークホルダー・コンサルテーションを実施し、フィードバックとレビューを得る</a:t>
            </a:r>
            <a:r>
              <a:rPr lang="ja-JP" altLang="en-US" sz="2000" dirty="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474DD16F-EF2E-4363-84C2-E7D8D70D1BF2}"/>
              </a:ext>
            </a:extLst>
          </p:cNvPr>
          <p:cNvSpPr txBox="1">
            <a:spLocks/>
          </p:cNvSpPr>
          <p:nvPr/>
        </p:nvSpPr>
        <p:spPr>
          <a:xfrm>
            <a:off x="44210" y="318368"/>
            <a:ext cx="12053449"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en-US" altLang="ja-JP" sz="2800" dirty="0">
                <a:solidFill>
                  <a:schemeClr val="tx1"/>
                </a:solidFill>
                <a:latin typeface="+mn-ea"/>
                <a:ea typeface="+mn-ea"/>
              </a:rPr>
              <a:t>5</a:t>
            </a:r>
            <a:r>
              <a:rPr lang="ja-JP" altLang="en-US" sz="2800" dirty="0" err="1">
                <a:solidFill>
                  <a:schemeClr val="tx1"/>
                </a:solidFill>
                <a:latin typeface="+mn-ea"/>
                <a:ea typeface="+mn-ea"/>
              </a:rPr>
              <a:t>．</a:t>
            </a:r>
            <a:r>
              <a:rPr lang="ja-JP" altLang="en-US" sz="2800" dirty="0">
                <a:solidFill>
                  <a:schemeClr val="tx1"/>
                </a:solidFill>
                <a:latin typeface="+mn-ea"/>
                <a:ea typeface="+mn-ea"/>
              </a:rPr>
              <a:t>ネガティブな影響：ゴールドスタンダード（例）</a:t>
            </a:r>
            <a:endParaRPr lang="en-US" sz="2800" dirty="0">
              <a:solidFill>
                <a:schemeClr val="tx1"/>
              </a:solidFill>
              <a:latin typeface="+mn-ea"/>
              <a:ea typeface="+mn-ea"/>
            </a:endParaRPr>
          </a:p>
        </p:txBody>
      </p:sp>
    </p:spTree>
    <p:extLst>
      <p:ext uri="{BB962C8B-B14F-4D97-AF65-F5344CB8AC3E}">
        <p14:creationId xmlns:p14="http://schemas.microsoft.com/office/powerpoint/2010/main" val="1951001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357" y="943770"/>
            <a:ext cx="11949286" cy="7759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ja-JP" sz="1800" dirty="0">
                <a:latin typeface="Arial" panose="020B0604020202020204" pitchFamily="34" charset="0"/>
                <a:cs typeface="Arial" panose="020B0604020202020204" pitchFamily="34" charset="0"/>
              </a:rPr>
              <a:t>SDGs</a:t>
            </a:r>
            <a:r>
              <a:rPr lang="ja-JP" altLang="en-US" sz="1800" dirty="0" err="1">
                <a:latin typeface="Arial" panose="020B0604020202020204" pitchFamily="34" charset="0"/>
                <a:cs typeface="Arial" panose="020B0604020202020204" pitchFamily="34" charset="0"/>
              </a:rPr>
              <a:t>への</a:t>
            </a:r>
            <a:r>
              <a:rPr lang="ja-JP" altLang="en-US" sz="1800" dirty="0">
                <a:latin typeface="Arial" panose="020B0604020202020204" pitchFamily="34" charset="0"/>
                <a:cs typeface="Arial" panose="020B0604020202020204" pitchFamily="34" charset="0"/>
              </a:rPr>
              <a:t>インパクト：</a:t>
            </a:r>
            <a:r>
              <a:rPr lang="ja-JP" altLang="en-US" sz="1800" b="1" dirty="0">
                <a:solidFill>
                  <a:srgbClr val="800080"/>
                </a:solidFill>
                <a:latin typeface="Arial" panose="020B0604020202020204" pitchFamily="34" charset="0"/>
                <a:cs typeface="Arial" panose="020B0604020202020204" pitchFamily="34" charset="0"/>
              </a:rPr>
              <a:t>すべてのプロジェクトは、</a:t>
            </a:r>
            <a:r>
              <a:rPr lang="ja-JP" altLang="en-US" sz="1800" dirty="0">
                <a:latin typeface="Arial" panose="020B0604020202020204" pitchFamily="34" charset="0"/>
                <a:cs typeface="Arial" panose="020B0604020202020204" pitchFamily="34" charset="0"/>
              </a:rPr>
              <a:t>持続可能な開発への明確な直接的貢献と、</a:t>
            </a:r>
            <a:r>
              <a:rPr lang="ja-JP" altLang="en-US" sz="1800" b="1" dirty="0">
                <a:solidFill>
                  <a:srgbClr val="800080"/>
                </a:solidFill>
                <a:latin typeface="Arial" panose="020B0604020202020204" pitchFamily="34" charset="0"/>
                <a:cs typeface="Arial" panose="020B0604020202020204" pitchFamily="34" charset="0"/>
              </a:rPr>
              <a:t>少なくとも</a:t>
            </a:r>
            <a:r>
              <a:rPr lang="en-US" altLang="ja-JP" sz="1800" b="1" dirty="0">
                <a:solidFill>
                  <a:srgbClr val="800080"/>
                </a:solidFill>
                <a:latin typeface="Arial" panose="020B0604020202020204" pitchFamily="34" charset="0"/>
                <a:cs typeface="Arial" panose="020B0604020202020204" pitchFamily="34" charset="0"/>
              </a:rPr>
              <a:t>3</a:t>
            </a:r>
            <a:r>
              <a:rPr lang="ja-JP" altLang="en-US" sz="1800" b="1" dirty="0" err="1">
                <a:solidFill>
                  <a:srgbClr val="800080"/>
                </a:solidFill>
                <a:latin typeface="Arial" panose="020B0604020202020204" pitchFamily="34" charset="0"/>
                <a:cs typeface="Arial" panose="020B0604020202020204" pitchFamily="34" charset="0"/>
              </a:rPr>
              <a:t>つの</a:t>
            </a:r>
            <a:r>
              <a:rPr lang="en-US" altLang="ja-JP" sz="1800" b="1" dirty="0">
                <a:solidFill>
                  <a:srgbClr val="800080"/>
                </a:solidFill>
                <a:latin typeface="Arial" panose="020B0604020202020204" pitchFamily="34" charset="0"/>
                <a:cs typeface="Arial" panose="020B0604020202020204" pitchFamily="34" charset="0"/>
              </a:rPr>
              <a:t>SDGs</a:t>
            </a:r>
            <a:r>
              <a:rPr lang="ja-JP" altLang="en-US" sz="1800" b="1" dirty="0" err="1">
                <a:solidFill>
                  <a:srgbClr val="800080"/>
                </a:solidFill>
                <a:latin typeface="Arial" panose="020B0604020202020204" pitchFamily="34" charset="0"/>
                <a:cs typeface="Arial" panose="020B0604020202020204" pitchFamily="34" charset="0"/>
              </a:rPr>
              <a:t>への</a:t>
            </a:r>
            <a:r>
              <a:rPr lang="ja-JP" altLang="en-US" sz="1800" b="1" dirty="0">
                <a:solidFill>
                  <a:srgbClr val="800080"/>
                </a:solidFill>
                <a:latin typeface="Arial" panose="020B0604020202020204" pitchFamily="34" charset="0"/>
                <a:cs typeface="Arial" panose="020B0604020202020204" pitchFamily="34" charset="0"/>
              </a:rPr>
              <a:t>ポジティブな貢献を実証しなければならない。また、そのうちの</a:t>
            </a:r>
            <a:r>
              <a:rPr lang="en-US" altLang="ja-JP" sz="1800" b="1" dirty="0">
                <a:solidFill>
                  <a:srgbClr val="800080"/>
                </a:solidFill>
                <a:latin typeface="Arial" panose="020B0604020202020204" pitchFamily="34" charset="0"/>
                <a:cs typeface="Arial" panose="020B0604020202020204" pitchFamily="34" charset="0"/>
              </a:rPr>
              <a:t>1</a:t>
            </a:r>
            <a:r>
              <a:rPr lang="ja-JP" altLang="en-US" sz="1800" b="1" dirty="0" err="1">
                <a:solidFill>
                  <a:srgbClr val="800080"/>
                </a:solidFill>
                <a:latin typeface="Arial" panose="020B0604020202020204" pitchFamily="34" charset="0"/>
                <a:cs typeface="Arial" panose="020B0604020202020204" pitchFamily="34" charset="0"/>
              </a:rPr>
              <a:t>つは</a:t>
            </a:r>
            <a:r>
              <a:rPr lang="en-US" altLang="ja-JP" sz="1800" b="1" dirty="0">
                <a:solidFill>
                  <a:srgbClr val="800080"/>
                </a:solidFill>
                <a:latin typeface="Arial" panose="020B0604020202020204" pitchFamily="34" charset="0"/>
                <a:cs typeface="Arial" panose="020B0604020202020204" pitchFamily="34" charset="0"/>
              </a:rPr>
              <a:t>SDG13</a:t>
            </a:r>
            <a:r>
              <a:rPr lang="ja-JP" altLang="en-US" sz="1800" b="1" dirty="0">
                <a:solidFill>
                  <a:srgbClr val="800080"/>
                </a:solidFill>
                <a:latin typeface="Arial" panose="020B0604020202020204" pitchFamily="34" charset="0"/>
                <a:cs typeface="Arial" panose="020B0604020202020204" pitchFamily="34" charset="0"/>
              </a:rPr>
              <a:t>（気候変動に具体的な対策を）でなければならない。</a:t>
            </a:r>
            <a:r>
              <a:rPr lang="ja-JP" altLang="en-US" sz="180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t="10404" r="1588"/>
          <a:stretch/>
        </p:blipFill>
        <p:spPr>
          <a:xfrm>
            <a:off x="5148775" y="1835165"/>
            <a:ext cx="5332291" cy="2579050"/>
          </a:xfrm>
          <a:prstGeom prst="rect">
            <a:avLst/>
          </a:prstGeom>
          <a:ln>
            <a:solidFill>
              <a:schemeClr val="tx1"/>
            </a:solidFill>
          </a:ln>
        </p:spPr>
      </p:pic>
      <p:sp>
        <p:nvSpPr>
          <p:cNvPr id="6" name="Content Placeholder 2"/>
          <p:cNvSpPr txBox="1">
            <a:spLocks/>
          </p:cNvSpPr>
          <p:nvPr/>
        </p:nvSpPr>
        <p:spPr>
          <a:xfrm>
            <a:off x="283902" y="4540403"/>
            <a:ext cx="11195912" cy="2062103"/>
          </a:xfrm>
          <a:prstGeom prst="rect">
            <a:avLst/>
          </a:prstGeom>
          <a:solidFill>
            <a:schemeClr val="accent6">
              <a:lumMod val="20000"/>
              <a:lumOff val="80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ja-JP" altLang="en-US" sz="1600" b="1" dirty="0">
                <a:solidFill>
                  <a:srgbClr val="800080"/>
                </a:solidFill>
                <a:latin typeface="Arial" panose="020B0604020202020204" pitchFamily="34" charset="0"/>
                <a:cs typeface="Arial" panose="020B0604020202020204" pitchFamily="34" charset="0"/>
              </a:rPr>
              <a:t>モニタリング及び報告を含むプロジェクト文書で、</a:t>
            </a:r>
            <a:r>
              <a:rPr lang="en-US" altLang="ja-JP" sz="1600" b="1" dirty="0">
                <a:solidFill>
                  <a:srgbClr val="800080"/>
                </a:solidFill>
                <a:latin typeface="Arial" panose="020B0604020202020204" pitchFamily="34" charset="0"/>
                <a:cs typeface="Arial" panose="020B0604020202020204" pitchFamily="34" charset="0"/>
              </a:rPr>
              <a:t>SDGs</a:t>
            </a:r>
            <a:r>
              <a:rPr lang="ja-JP" altLang="en-US" sz="1600" b="1" dirty="0" err="1">
                <a:solidFill>
                  <a:srgbClr val="800080"/>
                </a:solidFill>
                <a:latin typeface="Arial" panose="020B0604020202020204" pitchFamily="34" charset="0"/>
                <a:cs typeface="Arial" panose="020B0604020202020204" pitchFamily="34" charset="0"/>
              </a:rPr>
              <a:t>への</a:t>
            </a:r>
            <a:r>
              <a:rPr lang="ja-JP" altLang="en-US" sz="1600" b="1" dirty="0">
                <a:solidFill>
                  <a:srgbClr val="800080"/>
                </a:solidFill>
                <a:latin typeface="Arial" panose="020B0604020202020204" pitchFamily="34" charset="0"/>
                <a:cs typeface="Arial" panose="020B0604020202020204" pitchFamily="34" charset="0"/>
              </a:rPr>
              <a:t>貢献を示すために</a:t>
            </a:r>
            <a:r>
              <a:rPr lang="ja-JP" altLang="en-US" sz="1600" dirty="0">
                <a:latin typeface="Arial" panose="020B0604020202020204" pitchFamily="34" charset="0"/>
                <a:cs typeface="Arial" panose="020B0604020202020204" pitchFamily="34" charset="0"/>
              </a:rPr>
              <a:t>、プロジェクトは以下のオプションのいずれかを選択することができる。</a:t>
            </a:r>
          </a:p>
          <a:p>
            <a:pPr marL="449263" indent="-266700" algn="just">
              <a:buFont typeface="Wingdings" panose="05000000000000000000" pitchFamily="2" charset="2"/>
              <a:buChar char="Ø"/>
            </a:pPr>
            <a:r>
              <a:rPr lang="ja-JP" altLang="en-US" sz="1600" dirty="0">
                <a:latin typeface="Arial" panose="020B0604020202020204" pitchFamily="34" charset="0"/>
                <a:cs typeface="Arial" panose="020B0604020202020204" pitchFamily="34" charset="0"/>
              </a:rPr>
              <a:t>オプション</a:t>
            </a:r>
            <a:r>
              <a:rPr lang="en-US" altLang="ja-JP" sz="1600" dirty="0">
                <a:latin typeface="Arial" panose="020B0604020202020204" pitchFamily="34" charset="0"/>
                <a:cs typeface="Arial" panose="020B0604020202020204" pitchFamily="34" charset="0"/>
              </a:rPr>
              <a:t>1</a:t>
            </a:r>
            <a:r>
              <a:rPr lang="ja-JP" altLang="en-US" sz="1600" dirty="0">
                <a:latin typeface="Arial" panose="020B0604020202020204" pitchFamily="34" charset="0"/>
                <a:cs typeface="Arial" panose="020B0604020202020204" pitchFamily="34" charset="0"/>
              </a:rPr>
              <a:t>：プロジェクト開発者は、国連の</a:t>
            </a:r>
            <a:r>
              <a:rPr lang="en-US" altLang="ja-JP" sz="1600" dirty="0">
                <a:latin typeface="Arial" panose="020B0604020202020204" pitchFamily="34" charset="0"/>
                <a:cs typeface="Arial" panose="020B0604020202020204" pitchFamily="34" charset="0"/>
              </a:rPr>
              <a:t>SDGs</a:t>
            </a:r>
            <a:r>
              <a:rPr lang="ja-JP" altLang="en-US" sz="1600" dirty="0">
                <a:latin typeface="Arial" panose="020B0604020202020204" pitchFamily="34" charset="0"/>
                <a:cs typeface="Arial" panose="020B0604020202020204" pitchFamily="34" charset="0"/>
              </a:rPr>
              <a:t>のターゲットと指標を確認し、選択した</a:t>
            </a:r>
            <a:r>
              <a:rPr lang="en-US" altLang="ja-JP" sz="1600" dirty="0">
                <a:latin typeface="Arial" panose="020B0604020202020204" pitchFamily="34" charset="0"/>
                <a:cs typeface="Arial" panose="020B0604020202020204" pitchFamily="34" charset="0"/>
              </a:rPr>
              <a:t>3</a:t>
            </a:r>
            <a:r>
              <a:rPr lang="ja-JP" altLang="en-US" sz="1600" dirty="0" err="1">
                <a:latin typeface="Arial" panose="020B0604020202020204" pitchFamily="34" charset="0"/>
                <a:cs typeface="Arial" panose="020B0604020202020204" pitchFamily="34" charset="0"/>
              </a:rPr>
              <a:t>つの</a:t>
            </a:r>
            <a:r>
              <a:rPr lang="en-US" altLang="ja-JP" sz="1600" dirty="0">
                <a:latin typeface="Arial" panose="020B0604020202020204" pitchFamily="34" charset="0"/>
                <a:cs typeface="Arial" panose="020B0604020202020204" pitchFamily="34" charset="0"/>
              </a:rPr>
              <a:t>SDGs</a:t>
            </a:r>
            <a:r>
              <a:rPr lang="ja-JP" altLang="en-US" sz="1600" dirty="0">
                <a:latin typeface="Arial" panose="020B0604020202020204" pitchFamily="34" charset="0"/>
                <a:cs typeface="Arial" panose="020B0604020202020204" pitchFamily="34" charset="0"/>
              </a:rPr>
              <a:t>に最も関連性の高いターゲットと指標を選択し、プロジェクトがどのようにポジティブな影響を与えるかを示す。</a:t>
            </a:r>
          </a:p>
          <a:p>
            <a:pPr marL="449263" indent="-266700" algn="just">
              <a:buFont typeface="Wingdings" panose="05000000000000000000" pitchFamily="2" charset="2"/>
              <a:buChar char="Ø"/>
            </a:pPr>
            <a:r>
              <a:rPr lang="ja-JP" altLang="en-US" sz="1600" dirty="0">
                <a:latin typeface="Arial" panose="020B0604020202020204" pitchFamily="34" charset="0"/>
                <a:cs typeface="Arial" panose="020B0604020202020204" pitchFamily="34" charset="0"/>
              </a:rPr>
              <a:t>オプション</a:t>
            </a:r>
            <a:r>
              <a:rPr lang="en-US" altLang="ja-JP" sz="1600" dirty="0">
                <a:latin typeface="Arial" panose="020B0604020202020204" pitchFamily="34" charset="0"/>
                <a:cs typeface="Arial" panose="020B0604020202020204" pitchFamily="34" charset="0"/>
              </a:rPr>
              <a:t>2</a:t>
            </a:r>
            <a:r>
              <a:rPr lang="ja-JP" altLang="en-US" sz="1600" dirty="0">
                <a:latin typeface="Arial" panose="020B0604020202020204" pitchFamily="34" charset="0"/>
                <a:cs typeface="Arial" panose="020B0604020202020204" pitchFamily="34" charset="0"/>
              </a:rPr>
              <a:t>： </a:t>
            </a:r>
            <a:r>
              <a:rPr lang="en-US" altLang="ja-JP" sz="1600" dirty="0">
                <a:latin typeface="Arial" panose="020B0604020202020204" pitchFamily="34" charset="0"/>
                <a:cs typeface="Arial" panose="020B0604020202020204" pitchFamily="34" charset="0"/>
              </a:rPr>
              <a:t>SDGs</a:t>
            </a:r>
            <a:r>
              <a:rPr lang="ja-JP" altLang="en-US" sz="1600" dirty="0">
                <a:latin typeface="Arial" panose="020B0604020202020204" pitchFamily="34" charset="0"/>
                <a:cs typeface="Arial" panose="020B0604020202020204" pitchFamily="34" charset="0"/>
              </a:rPr>
              <a:t>インパクトを実証するためのゴールドスタンダード認定の</a:t>
            </a:r>
            <a:r>
              <a:rPr lang="en-US" altLang="ja-JP" sz="1600" dirty="0">
                <a:latin typeface="Arial" panose="020B0604020202020204" pitchFamily="34" charset="0"/>
                <a:cs typeface="Arial" panose="020B0604020202020204" pitchFamily="34" charset="0"/>
              </a:rPr>
              <a:t>SDGs</a:t>
            </a:r>
            <a:r>
              <a:rPr lang="ja-JP" altLang="en-US" sz="1600" dirty="0">
                <a:latin typeface="Arial" panose="020B0604020202020204" pitchFamily="34" charset="0"/>
                <a:cs typeface="Arial" panose="020B0604020202020204" pitchFamily="34" charset="0"/>
              </a:rPr>
              <a:t>ツールに従う（</a:t>
            </a:r>
            <a:r>
              <a:rPr lang="en-US" altLang="ja-JP" sz="1600" dirty="0">
                <a:latin typeface="Arial" panose="020B0604020202020204" pitchFamily="34" charset="0"/>
                <a:cs typeface="Arial" panose="020B0604020202020204" pitchFamily="34" charset="0"/>
              </a:rPr>
              <a:t>SDG</a:t>
            </a:r>
            <a:r>
              <a:rPr lang="ja-JP" altLang="en-US" sz="1600" dirty="0">
                <a:latin typeface="Arial" panose="020B0604020202020204" pitchFamily="34" charset="0"/>
                <a:cs typeface="Arial" panose="020B0604020202020204" pitchFamily="34" charset="0"/>
              </a:rPr>
              <a:t>インパクトツール）</a:t>
            </a:r>
            <a:endParaRPr lang="en-US" altLang="ja-JP" sz="1600" dirty="0">
              <a:latin typeface="Arial" panose="020B0604020202020204" pitchFamily="34" charset="0"/>
              <a:cs typeface="Arial" panose="020B0604020202020204" pitchFamily="34" charset="0"/>
            </a:endParaRPr>
          </a:p>
          <a:p>
            <a:pPr marL="449263" indent="-266700" algn="just">
              <a:buFont typeface="Wingdings" panose="05000000000000000000" pitchFamily="2" charset="2"/>
              <a:buChar char="Ø"/>
            </a:pPr>
            <a:r>
              <a:rPr lang="ja-JP" altLang="en-US" sz="1600" dirty="0">
                <a:latin typeface="Arial" panose="020B0604020202020204" pitchFamily="34" charset="0"/>
                <a:cs typeface="Arial" panose="020B0604020202020204" pitchFamily="34" charset="0"/>
              </a:rPr>
              <a:t>オプション</a:t>
            </a:r>
            <a:r>
              <a:rPr lang="en-US" altLang="ja-JP" sz="1600" dirty="0">
                <a:latin typeface="Arial" panose="020B0604020202020204" pitchFamily="34" charset="0"/>
                <a:cs typeface="Arial" panose="020B0604020202020204" pitchFamily="34" charset="0"/>
              </a:rPr>
              <a:t>3</a:t>
            </a:r>
            <a:r>
              <a:rPr lang="ja-JP" altLang="en-US" sz="1600" dirty="0">
                <a:latin typeface="Arial" panose="020B0604020202020204" pitchFamily="34" charset="0"/>
                <a:cs typeface="Arial" panose="020B0604020202020204" pitchFamily="34" charset="0"/>
              </a:rPr>
              <a:t>：ゴールドスタンダード認定の方法論に従う（</a:t>
            </a:r>
            <a:r>
              <a:rPr lang="en-US" altLang="ja-JP" sz="1600" dirty="0">
                <a:latin typeface="Arial" panose="020B0604020202020204" pitchFamily="34" charset="0"/>
                <a:cs typeface="Arial" panose="020B0604020202020204" pitchFamily="34" charset="0"/>
              </a:rPr>
              <a:t>SDGs</a:t>
            </a:r>
            <a:r>
              <a:rPr lang="ja-JP" altLang="en-US" sz="1600" dirty="0">
                <a:latin typeface="Arial" panose="020B0604020202020204" pitchFamily="34" charset="0"/>
                <a:cs typeface="Arial" panose="020B0604020202020204" pitchFamily="34" charset="0"/>
              </a:rPr>
              <a:t>インパクト定量化方法論）</a:t>
            </a:r>
          </a:p>
          <a:p>
            <a:pPr algn="just"/>
            <a:endParaRPr lang="en-US" sz="1600" dirty="0">
              <a:latin typeface="Arial" panose="020B0604020202020204" pitchFamily="34" charset="0"/>
              <a:cs typeface="Arial" panose="020B0604020202020204" pitchFamily="34" charset="0"/>
            </a:endParaRPr>
          </a:p>
        </p:txBody>
      </p:sp>
      <p:sp>
        <p:nvSpPr>
          <p:cNvPr id="7" name="Rectangle 6"/>
          <p:cNvSpPr/>
          <p:nvPr/>
        </p:nvSpPr>
        <p:spPr>
          <a:xfrm>
            <a:off x="429389" y="2185199"/>
            <a:ext cx="3874254" cy="1815882"/>
          </a:xfrm>
          <a:prstGeom prst="rect">
            <a:avLst/>
          </a:prstGeom>
        </p:spPr>
        <p:txBody>
          <a:bodyPr wrap="square">
            <a:spAutoFit/>
          </a:bodyPr>
          <a:lstStyle/>
          <a:p>
            <a:r>
              <a:rPr lang="ja-JP" altLang="en-US" sz="1600" dirty="0">
                <a:latin typeface="Arial" panose="020B0604020202020204" pitchFamily="34" charset="0"/>
                <a:cs typeface="Arial" panose="020B0604020202020204" pitchFamily="34" charset="0"/>
              </a:rPr>
              <a:t>「ガンビアの安全な水」プロジェクトでは、ボアホール技術を用いて、各家庭への安全な水の供給を支援している。</a:t>
            </a:r>
          </a:p>
          <a:p>
            <a:r>
              <a:rPr lang="en-US" altLang="ja-JP" sz="1600" b="1" dirty="0">
                <a:latin typeface="Arial" panose="020B0604020202020204" pitchFamily="34" charset="0"/>
                <a:cs typeface="Arial" panose="020B0604020202020204" pitchFamily="34" charset="0"/>
              </a:rPr>
              <a:t>SDG 3</a:t>
            </a:r>
            <a:r>
              <a:rPr lang="ja-JP" altLang="en-US" sz="1600" b="1" dirty="0" err="1">
                <a:latin typeface="Arial" panose="020B0604020202020204" pitchFamily="34" charset="0"/>
                <a:cs typeface="Arial" panose="020B0604020202020204" pitchFamily="34" charset="0"/>
              </a:rPr>
              <a:t>、</a:t>
            </a:r>
            <a:r>
              <a:rPr lang="en-US" altLang="ja-JP" sz="1600" b="1" dirty="0">
                <a:latin typeface="Arial" panose="020B0604020202020204" pitchFamily="34" charset="0"/>
                <a:cs typeface="Arial" panose="020B0604020202020204" pitchFamily="34" charset="0"/>
              </a:rPr>
              <a:t>SDG 5</a:t>
            </a:r>
            <a:r>
              <a:rPr lang="ja-JP" altLang="en-US" sz="1600" b="1"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SDG 6</a:t>
            </a:r>
            <a:r>
              <a:rPr lang="ja-JP" altLang="en-US" sz="1600" b="1" dirty="0">
                <a:latin typeface="Arial" panose="020B0604020202020204" pitchFamily="34" charset="0"/>
                <a:cs typeface="Arial" panose="020B0604020202020204" pitchFamily="34" charset="0"/>
              </a:rPr>
              <a:t> 、</a:t>
            </a:r>
            <a:r>
              <a:rPr lang="en-US" altLang="ja-JP" sz="1600" b="1" dirty="0">
                <a:latin typeface="Arial" panose="020B0604020202020204" pitchFamily="34" charset="0"/>
                <a:cs typeface="Arial" panose="020B0604020202020204" pitchFamily="34" charset="0"/>
              </a:rPr>
              <a:t>SDG 13</a:t>
            </a:r>
          </a:p>
          <a:p>
            <a:endParaRPr lang="en-US" altLang="ja-JP" sz="1600" dirty="0">
              <a:latin typeface="Arial" panose="020B0604020202020204" pitchFamily="34" charset="0"/>
              <a:cs typeface="Arial" panose="020B0604020202020204" pitchFamily="34" charset="0"/>
            </a:endParaRPr>
          </a:p>
          <a:p>
            <a:r>
              <a:rPr lang="en-US" altLang="ja-JP" sz="1600" b="1" dirty="0">
                <a:latin typeface="Arial" panose="020B0604020202020204" pitchFamily="34" charset="0"/>
                <a:cs typeface="Arial" panose="020B0604020202020204" pitchFamily="34" charset="0"/>
              </a:rPr>
              <a:t>SDG </a:t>
            </a:r>
            <a:r>
              <a:rPr lang="en-US" altLang="ja-JP" sz="1600" b="1" dirty="0" smtClean="0">
                <a:latin typeface="Arial" panose="020B0604020202020204" pitchFamily="34" charset="0"/>
                <a:cs typeface="Arial" panose="020B0604020202020204" pitchFamily="34" charset="0"/>
              </a:rPr>
              <a:t>6</a:t>
            </a:r>
            <a:r>
              <a:rPr lang="ja-JP" altLang="en-US" sz="1600" b="1" dirty="0" smtClean="0">
                <a:latin typeface="Arial" panose="020B0604020202020204" pitchFamily="34" charset="0"/>
                <a:cs typeface="Arial" panose="020B0604020202020204" pitchFamily="34" charset="0"/>
              </a:rPr>
              <a:t>：例</a:t>
            </a:r>
            <a:r>
              <a:rPr lang="ja-JP" altLang="en-US" sz="1600" b="1" dirty="0">
                <a:latin typeface="Arial" panose="020B0604020202020204" pitchFamily="34" charset="0"/>
                <a:cs typeface="Arial" panose="020B0604020202020204" pitchFamily="34" charset="0"/>
              </a:rPr>
              <a:t>：</a:t>
            </a:r>
            <a:r>
              <a:rPr lang="ja-JP" altLang="en-US" sz="1600" dirty="0">
                <a:latin typeface="Arial" panose="020B0604020202020204" pitchFamily="34" charset="0"/>
                <a:cs typeface="Arial" panose="020B0604020202020204" pitchFamily="34" charset="0"/>
              </a:rPr>
              <a:t>ガンビアの国家基準に基づく処理水の品質 </a:t>
            </a:r>
            <a:endParaRPr lang="en-US" sz="1600" dirty="0">
              <a:latin typeface="Arial" panose="020B0604020202020204" pitchFamily="34" charset="0"/>
              <a:cs typeface="Arial" panose="020B0604020202020204" pitchFamily="34" charset="0"/>
            </a:endParaRPr>
          </a:p>
        </p:txBody>
      </p:sp>
      <p:cxnSp>
        <p:nvCxnSpPr>
          <p:cNvPr id="9" name="Straight Arrow Connector 8"/>
          <p:cNvCxnSpPr>
            <a:cxnSpLocks/>
          </p:cNvCxnSpPr>
          <p:nvPr/>
        </p:nvCxnSpPr>
        <p:spPr>
          <a:xfrm flipH="1" flipV="1">
            <a:off x="4071668" y="2743200"/>
            <a:ext cx="1293962" cy="452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519DE91-B1A5-43D4-ACDA-D3143BC697C5}"/>
              </a:ext>
            </a:extLst>
          </p:cNvPr>
          <p:cNvSpPr txBox="1">
            <a:spLocks/>
          </p:cNvSpPr>
          <p:nvPr/>
        </p:nvSpPr>
        <p:spPr>
          <a:xfrm>
            <a:off x="44210" y="318368"/>
            <a:ext cx="12053449"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en-US" altLang="ja-JP" sz="2800" dirty="0">
                <a:solidFill>
                  <a:schemeClr val="tx1"/>
                </a:solidFill>
                <a:latin typeface="+mn-ea"/>
                <a:ea typeface="+mn-ea"/>
              </a:rPr>
              <a:t>5</a:t>
            </a:r>
            <a:r>
              <a:rPr lang="ja-JP" altLang="en-US" sz="2800" dirty="0" err="1">
                <a:solidFill>
                  <a:schemeClr val="tx1"/>
                </a:solidFill>
                <a:latin typeface="+mn-ea"/>
                <a:ea typeface="+mn-ea"/>
              </a:rPr>
              <a:t>．</a:t>
            </a:r>
            <a:r>
              <a:rPr lang="ja-JP" altLang="en-US" sz="2800" dirty="0">
                <a:solidFill>
                  <a:schemeClr val="tx1"/>
                </a:solidFill>
                <a:latin typeface="+mn-ea"/>
                <a:ea typeface="+mn-ea"/>
              </a:rPr>
              <a:t>ポジティブな影響：ゴールドスタンダード（例）</a:t>
            </a:r>
            <a:endParaRPr lang="en-US" sz="2800" dirty="0">
              <a:solidFill>
                <a:schemeClr val="tx1"/>
              </a:solidFill>
              <a:latin typeface="+mn-ea"/>
              <a:ea typeface="+mn-ea"/>
            </a:endParaRPr>
          </a:p>
        </p:txBody>
      </p:sp>
    </p:spTree>
    <p:extLst>
      <p:ext uri="{BB962C8B-B14F-4D97-AF65-F5344CB8AC3E}">
        <p14:creationId xmlns:p14="http://schemas.microsoft.com/office/powerpoint/2010/main" val="1455263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29659"/>
            <a:ext cx="10972800" cy="562075"/>
          </a:xfrm>
        </p:spPr>
        <p:txBody>
          <a:bodyPr/>
          <a:lstStyle/>
          <a:p>
            <a:pPr algn="ctr"/>
            <a:r>
              <a:rPr lang="ja-JP" altLang="en-US" dirty="0">
                <a:solidFill>
                  <a:schemeClr val="tx1"/>
                </a:solidFill>
                <a:latin typeface="Arial" panose="020B0604020202020204" pitchFamily="34" charset="0"/>
                <a:ea typeface="+mn-ea"/>
                <a:cs typeface="Arial" panose="020B0604020202020204" pitchFamily="34" charset="0"/>
              </a:rPr>
              <a:t>まとめ</a:t>
            </a:r>
            <a:endParaRPr lang="en-GB"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343379" y="1136635"/>
            <a:ext cx="11505242" cy="539170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US" sz="2400" dirty="0">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05A3F04B-B502-4C5B-BF34-94B256697676}"/>
              </a:ext>
            </a:extLst>
          </p:cNvPr>
          <p:cNvSpPr/>
          <p:nvPr/>
        </p:nvSpPr>
        <p:spPr>
          <a:xfrm>
            <a:off x="343379" y="1031195"/>
            <a:ext cx="11505242" cy="5497146"/>
          </a:xfrm>
          <a:prstGeom prst="rect">
            <a:avLst/>
          </a:prstGeom>
        </p:spPr>
        <p:txBody>
          <a:bodyPr wrap="square">
            <a:spAutoFit/>
          </a:bodyPr>
          <a:lstStyle/>
          <a:p>
            <a:pPr marL="285750" indent="-285750">
              <a:lnSpc>
                <a:spcPct val="120000"/>
              </a:lnSpc>
              <a:buFont typeface="Arial" panose="020B0604020202020204" pitchFamily="34" charset="0"/>
              <a:buChar char="•"/>
            </a:pPr>
            <a:r>
              <a:rPr lang="en-US" altLang="ja-JP" sz="2100" dirty="0" err="1">
                <a:latin typeface="Arial" panose="020B0604020202020204" pitchFamily="34" charset="0"/>
                <a:cs typeface="Arial" panose="020B0604020202020204" pitchFamily="34" charset="0"/>
              </a:rPr>
              <a:t>カーボンオフセットは、</a:t>
            </a:r>
            <a:r>
              <a:rPr lang="en-US" altLang="ja-JP" sz="2100" b="1" dirty="0" err="1">
                <a:solidFill>
                  <a:srgbClr val="7030A0"/>
                </a:solidFill>
                <a:latin typeface="Arial" panose="020B0604020202020204" pitchFamily="34" charset="0"/>
                <a:cs typeface="Arial" panose="020B0604020202020204" pitchFamily="34" charset="0"/>
              </a:rPr>
              <a:t>企業の排出削減の野心を損なうものであってはなら</a:t>
            </a:r>
            <a:r>
              <a:rPr lang="ja-JP" altLang="en-US" sz="2100" b="1" dirty="0">
                <a:solidFill>
                  <a:srgbClr val="7030A0"/>
                </a:solidFill>
                <a:latin typeface="Arial" panose="020B0604020202020204" pitchFamily="34" charset="0"/>
                <a:cs typeface="Arial" panose="020B0604020202020204" pitchFamily="34" charset="0"/>
              </a:rPr>
              <a:t>ない</a:t>
            </a:r>
            <a:r>
              <a:rPr lang="ja-JP" altLang="en-US" sz="2100" dirty="0">
                <a:latin typeface="Arial" panose="020B0604020202020204" pitchFamily="34" charset="0"/>
                <a:cs typeface="Arial" panose="020B0604020202020204" pitchFamily="34" charset="0"/>
              </a:rPr>
              <a:t>。</a:t>
            </a:r>
            <a:r>
              <a:rPr lang="ja-JP" altLang="en-US" sz="2100" b="1" dirty="0">
                <a:solidFill>
                  <a:srgbClr val="7030A0"/>
                </a:solidFill>
                <a:latin typeface="Arial" panose="020B0604020202020204" pitchFamily="34" charset="0"/>
                <a:cs typeface="Arial" panose="020B0604020202020204" pitchFamily="34" charset="0"/>
              </a:rPr>
              <a:t>パリ協定</a:t>
            </a:r>
            <a:r>
              <a:rPr lang="en-US" altLang="ja-JP" sz="2100" b="1" dirty="0">
                <a:solidFill>
                  <a:srgbClr val="7030A0"/>
                </a:solidFill>
                <a:latin typeface="Arial" panose="020B0604020202020204" pitchFamily="34" charset="0"/>
                <a:cs typeface="Arial" panose="020B0604020202020204" pitchFamily="34" charset="0"/>
              </a:rPr>
              <a:t>1.5</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の目標に沿ったものである</a:t>
            </a:r>
            <a:r>
              <a:rPr lang="ja-JP" altLang="en-US" sz="2100" b="1" dirty="0">
                <a:solidFill>
                  <a:srgbClr val="7030A0"/>
                </a:solidFill>
                <a:latin typeface="Arial" panose="020B0604020202020204" pitchFamily="34" charset="0"/>
                <a:cs typeface="Arial" panose="020B0604020202020204" pitchFamily="34" charset="0"/>
              </a:rPr>
              <a:t>べき</a:t>
            </a:r>
            <a:r>
              <a:rPr lang="ja-JP" altLang="en-US" sz="2100" dirty="0">
                <a:latin typeface="Arial" panose="020B0604020202020204" pitchFamily="34" charset="0"/>
                <a:cs typeface="Arial" panose="020B0604020202020204" pitchFamily="34" charset="0"/>
              </a:rPr>
              <a:t>。</a:t>
            </a:r>
            <a:r>
              <a:rPr lang="en-US" altLang="ja-JP" sz="2100" dirty="0">
                <a:latin typeface="Arial" panose="020B0604020202020204" pitchFamily="34" charset="0"/>
                <a:cs typeface="Arial" panose="020B0604020202020204" pitchFamily="34" charset="0"/>
              </a:rPr>
              <a:t> </a:t>
            </a:r>
          </a:p>
          <a:p>
            <a:pPr marL="285750" indent="-285750">
              <a:lnSpc>
                <a:spcPct val="120000"/>
              </a:lnSpc>
              <a:buFont typeface="Arial" panose="020B0604020202020204" pitchFamily="34" charset="0"/>
              <a:buChar char="•"/>
            </a:pPr>
            <a:endParaRPr lang="en-US" altLang="ja-JP" sz="21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ja-JP" altLang="en-US" sz="2100" b="1" dirty="0">
                <a:solidFill>
                  <a:srgbClr val="7030A0"/>
                </a:solidFill>
                <a:latin typeface="Arial" panose="020B0604020202020204" pitchFamily="34" charset="0"/>
                <a:cs typeface="Arial" panose="020B0604020202020204" pitchFamily="34" charset="0"/>
              </a:rPr>
              <a:t>クレジットの</a:t>
            </a:r>
            <a:r>
              <a:rPr lang="en-US" altLang="ja-JP" sz="2100" b="1" dirty="0" err="1">
                <a:solidFill>
                  <a:srgbClr val="7030A0"/>
                </a:solidFill>
                <a:latin typeface="Arial" panose="020B0604020202020204" pitchFamily="34" charset="0"/>
                <a:cs typeface="Arial" panose="020B0604020202020204" pitchFamily="34" charset="0"/>
              </a:rPr>
              <a:t>バイヤーは、どのようなクレジットを購入するのか、その信頼性</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高品質</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を確保するためには</a:t>
            </a:r>
            <a:r>
              <a:rPr lang="ja-JP" altLang="en-US" sz="2100" b="1" dirty="0" err="1">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どのような要素が必要なのかを慎重に検討する必要がある</a:t>
            </a:r>
            <a:r>
              <a:rPr lang="en-US" altLang="ja-JP" sz="2100" dirty="0">
                <a:latin typeface="Arial" panose="020B0604020202020204" pitchFamily="34" charset="0"/>
                <a:cs typeface="Arial" panose="020B0604020202020204" pitchFamily="34" charset="0"/>
              </a:rPr>
              <a:t>。</a:t>
            </a:r>
          </a:p>
          <a:p>
            <a:pPr marL="285750" indent="-285750">
              <a:lnSpc>
                <a:spcPct val="120000"/>
              </a:lnSpc>
              <a:buFont typeface="Arial" panose="020B0604020202020204" pitchFamily="34" charset="0"/>
              <a:buChar char="•"/>
            </a:pPr>
            <a:endParaRPr lang="en-US" altLang="ja-JP" sz="21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ja-JP" altLang="en-US" sz="2100" dirty="0">
                <a:latin typeface="Arial" panose="020B0604020202020204" pitchFamily="34" charset="0"/>
                <a:cs typeface="Arial" panose="020B0604020202020204" pitchFamily="34" charset="0"/>
              </a:rPr>
              <a:t>クレジット</a:t>
            </a:r>
            <a:r>
              <a:rPr lang="en-US" altLang="ja-JP" sz="2100" dirty="0" err="1">
                <a:latin typeface="Arial" panose="020B0604020202020204" pitchFamily="34" charset="0"/>
                <a:cs typeface="Arial" panose="020B0604020202020204" pitchFamily="34" charset="0"/>
              </a:rPr>
              <a:t>の信頼性に関わる要素</a:t>
            </a:r>
            <a:r>
              <a:rPr lang="ja-JP" altLang="en-US" sz="2100" dirty="0">
                <a:latin typeface="Arial" panose="020B0604020202020204" pitchFamily="34" charset="0"/>
                <a:cs typeface="Arial" panose="020B0604020202020204" pitchFamily="34" charset="0"/>
              </a:rPr>
              <a:t>：</a:t>
            </a:r>
            <a:r>
              <a:rPr lang="en-GB" altLang="ja-JP" sz="2100" b="1" dirty="0" err="1">
                <a:solidFill>
                  <a:srgbClr val="7030A0"/>
                </a:solidFill>
                <a:latin typeface="Arial" panose="020B0604020202020204" pitchFamily="34" charset="0"/>
                <a:cs typeface="Arial" panose="020B0604020202020204" pitchFamily="34" charset="0"/>
              </a:rPr>
              <a:t>追加性、ベースライン、強固なMRV</a:t>
            </a:r>
            <a:r>
              <a:rPr lang="ja-JP" altLang="en-US" sz="2100" b="1" dirty="0">
                <a:solidFill>
                  <a:srgbClr val="7030A0"/>
                </a:solidFill>
                <a:latin typeface="Arial" panose="020B0604020202020204" pitchFamily="34" charset="0"/>
                <a:cs typeface="Arial" panose="020B0604020202020204" pitchFamily="34" charset="0"/>
              </a:rPr>
              <a:t>システム</a:t>
            </a:r>
            <a:r>
              <a:rPr lang="en-GB" altLang="ja-JP" sz="2100" b="1" dirty="0">
                <a:solidFill>
                  <a:srgbClr val="7030A0"/>
                </a:solidFill>
                <a:latin typeface="Arial" panose="020B0604020202020204" pitchFamily="34" charset="0"/>
                <a:cs typeface="Arial" panose="020B0604020202020204" pitchFamily="34" charset="0"/>
              </a:rPr>
              <a:t>、</a:t>
            </a:r>
            <a:r>
              <a:rPr lang="en-GB" altLang="ja-JP" sz="2100" b="1" dirty="0" err="1">
                <a:solidFill>
                  <a:srgbClr val="7030A0"/>
                </a:solidFill>
                <a:latin typeface="Arial" panose="020B0604020202020204" pitchFamily="34" charset="0"/>
                <a:cs typeface="Arial" panose="020B0604020202020204" pitchFamily="34" charset="0"/>
              </a:rPr>
              <a:t>永続性、二重計上の回避</a:t>
            </a:r>
            <a:r>
              <a:rPr lang="en-GB" altLang="ja-JP" sz="2100" b="1" dirty="0">
                <a:solidFill>
                  <a:srgbClr val="7030A0"/>
                </a:solidFill>
                <a:latin typeface="Arial" panose="020B0604020202020204" pitchFamily="34" charset="0"/>
                <a:cs typeface="Arial" panose="020B0604020202020204" pitchFamily="34" charset="0"/>
              </a:rPr>
              <a:t>、</a:t>
            </a:r>
            <a:r>
              <a:rPr lang="ja-JP" altLang="en-US" sz="2100" b="1" dirty="0">
                <a:solidFill>
                  <a:srgbClr val="7030A0"/>
                </a:solidFill>
                <a:latin typeface="Arial" panose="020B0604020202020204" pitchFamily="34" charset="0"/>
                <a:cs typeface="Arial" panose="020B0604020202020204" pitchFamily="34" charset="0"/>
              </a:rPr>
              <a:t>ネガティブとポジティブな</a:t>
            </a:r>
            <a:r>
              <a:rPr lang="en-GB" altLang="ja-JP" sz="2100" b="1" dirty="0" err="1">
                <a:solidFill>
                  <a:srgbClr val="7030A0"/>
                </a:solidFill>
                <a:latin typeface="Arial" panose="020B0604020202020204" pitchFamily="34" charset="0"/>
                <a:cs typeface="Arial" panose="020B0604020202020204" pitchFamily="34" charset="0"/>
              </a:rPr>
              <a:t>影響</a:t>
            </a:r>
            <a:r>
              <a:rPr lang="ja-JP" altLang="en-US" sz="2100" b="1" dirty="0" err="1">
                <a:solidFill>
                  <a:srgbClr val="7030A0"/>
                </a:solidFill>
                <a:latin typeface="Arial" panose="020B0604020202020204" pitchFamily="34" charset="0"/>
                <a:cs typeface="Arial" panose="020B0604020202020204" pitchFamily="34" charset="0"/>
              </a:rPr>
              <a:t>、</a:t>
            </a:r>
            <a:r>
              <a:rPr lang="en-GB" altLang="ja-JP" sz="2100" b="1" dirty="0" err="1">
                <a:solidFill>
                  <a:srgbClr val="7030A0"/>
                </a:solidFill>
                <a:latin typeface="Arial" panose="020B0604020202020204" pitchFamily="34" charset="0"/>
                <a:cs typeface="Arial" panose="020B0604020202020204" pitchFamily="34" charset="0"/>
              </a:rPr>
              <a:t>ガバナンスと透明性</a:t>
            </a:r>
            <a:r>
              <a:rPr lang="en-GB" altLang="ja-JP" sz="2100" b="1" dirty="0">
                <a:solidFill>
                  <a:srgbClr val="7030A0"/>
                </a:solidFill>
                <a:latin typeface="Arial" panose="020B0604020202020204" pitchFamily="34" charset="0"/>
                <a:cs typeface="Arial" panose="020B0604020202020204" pitchFamily="34" charset="0"/>
              </a:rPr>
              <a:t> </a:t>
            </a:r>
          </a:p>
          <a:p>
            <a:pPr marL="285750" indent="-285750">
              <a:lnSpc>
                <a:spcPct val="120000"/>
              </a:lnSpc>
              <a:buFont typeface="Arial" panose="020B0604020202020204" pitchFamily="34" charset="0"/>
              <a:buChar char="•"/>
            </a:pPr>
            <a:endParaRPr lang="en-US" altLang="ja-JP" sz="21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ja-JP" altLang="en-US" sz="2100" dirty="0">
                <a:latin typeface="Arial" panose="020B0604020202020204" pitchFamily="34" charset="0"/>
                <a:cs typeface="Arial" panose="020B0604020202020204" pitchFamily="34" charset="0"/>
              </a:rPr>
              <a:t>自主的炭素市場におけるそれぞれの制度</a:t>
            </a:r>
            <a:r>
              <a:rPr lang="en-US" altLang="ja-JP" sz="2100" dirty="0">
                <a:latin typeface="Arial" panose="020B0604020202020204" pitchFamily="34" charset="0"/>
                <a:cs typeface="Arial" panose="020B0604020202020204" pitchFamily="34" charset="0"/>
              </a:rPr>
              <a:t>は、</a:t>
            </a:r>
            <a:r>
              <a:rPr lang="ja-JP" altLang="en-US" sz="2100" b="1" dirty="0">
                <a:solidFill>
                  <a:srgbClr val="7030A0"/>
                </a:solidFill>
                <a:latin typeface="Arial" panose="020B0604020202020204" pitchFamily="34" charset="0"/>
                <a:cs typeface="Arial" panose="020B0604020202020204" pitchFamily="34" charset="0"/>
              </a:rPr>
              <a:t>パリ協定</a:t>
            </a:r>
            <a:r>
              <a:rPr lang="en-US" altLang="ja-JP" sz="2100" b="1" dirty="0">
                <a:solidFill>
                  <a:srgbClr val="7030A0"/>
                </a:solidFill>
                <a:latin typeface="Arial" panose="020B0604020202020204" pitchFamily="34" charset="0"/>
                <a:cs typeface="Arial" panose="020B0604020202020204" pitchFamily="34" charset="0"/>
              </a:rPr>
              <a:t>第6条、ネット</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ゼロ、SDGs</a:t>
            </a:r>
            <a:r>
              <a:rPr lang="en-US" altLang="ja-JP" sz="2100" dirty="0" err="1">
                <a:latin typeface="Arial" panose="020B0604020202020204" pitchFamily="34" charset="0"/>
                <a:cs typeface="Arial" panose="020B0604020202020204" pitchFamily="34" charset="0"/>
              </a:rPr>
              <a:t>に関する国際的な議論に合わせて、規則やガイドラインを調整</a:t>
            </a:r>
            <a:r>
              <a:rPr lang="ja-JP" altLang="en-US" sz="2100" dirty="0">
                <a:latin typeface="Arial" panose="020B0604020202020204" pitchFamily="34" charset="0"/>
                <a:cs typeface="Arial" panose="020B0604020202020204" pitchFamily="34" charset="0"/>
              </a:rPr>
              <a:t>している。</a:t>
            </a:r>
            <a:r>
              <a:rPr lang="en-US" altLang="ja-JP" sz="2100" dirty="0">
                <a:latin typeface="Arial" panose="020B0604020202020204" pitchFamily="34" charset="0"/>
                <a:cs typeface="Arial" panose="020B0604020202020204" pitchFamily="34" charset="0"/>
              </a:rPr>
              <a:t> </a:t>
            </a:r>
          </a:p>
          <a:p>
            <a:pPr marL="285750" indent="-285750">
              <a:lnSpc>
                <a:spcPct val="120000"/>
              </a:lnSpc>
              <a:buFont typeface="Arial" panose="020B0604020202020204" pitchFamily="34" charset="0"/>
              <a:buChar char="•"/>
            </a:pPr>
            <a:endParaRPr lang="en-US" altLang="ja-JP" sz="2100" dirty="0">
              <a:latin typeface="Arial" panose="020B0604020202020204" pitchFamily="34" charset="0"/>
              <a:cs typeface="Arial" panose="020B0604020202020204" pitchFamily="34" charset="0"/>
            </a:endParaRPr>
          </a:p>
          <a:p>
            <a:pPr marL="285750" indent="-285750">
              <a:lnSpc>
                <a:spcPct val="120000"/>
              </a:lnSpc>
              <a:buFont typeface="Arial" panose="020B0604020202020204" pitchFamily="34" charset="0"/>
              <a:buChar char="•"/>
            </a:pPr>
            <a:r>
              <a:rPr lang="en-US" altLang="ja-JP" sz="2100" dirty="0">
                <a:latin typeface="Arial" panose="020B0604020202020204" pitchFamily="34" charset="0"/>
                <a:cs typeface="Arial" panose="020B0604020202020204" pitchFamily="34" charset="0"/>
              </a:rPr>
              <a:t>今後、</a:t>
            </a:r>
            <a:r>
              <a:rPr lang="en-US" altLang="ja-JP" sz="2100" b="1" dirty="0">
                <a:solidFill>
                  <a:srgbClr val="7030A0"/>
                </a:solidFill>
                <a:latin typeface="Arial" panose="020B0604020202020204" pitchFamily="34" charset="0"/>
                <a:cs typeface="Arial" panose="020B0604020202020204" pitchFamily="34" charset="0"/>
              </a:rPr>
              <a:t>COP26</a:t>
            </a:r>
            <a:r>
              <a:rPr lang="ja-JP" altLang="en-US" sz="2100" b="1" dirty="0">
                <a:solidFill>
                  <a:srgbClr val="7030A0"/>
                </a:solidFill>
                <a:latin typeface="Arial" panose="020B0604020202020204" pitchFamily="34" charset="0"/>
                <a:cs typeface="Arial" panose="020B0604020202020204" pitchFamily="34" charset="0"/>
              </a:rPr>
              <a:t>における第</a:t>
            </a:r>
            <a:r>
              <a:rPr lang="en-US" altLang="ja-JP" sz="2100" b="1" dirty="0">
                <a:solidFill>
                  <a:srgbClr val="7030A0"/>
                </a:solidFill>
                <a:latin typeface="Arial" panose="020B0604020202020204" pitchFamily="34" charset="0"/>
                <a:cs typeface="Arial" panose="020B0604020202020204" pitchFamily="34" charset="0"/>
              </a:rPr>
              <a:t>6条</a:t>
            </a:r>
            <a:r>
              <a:rPr lang="ja-JP" altLang="en-US" sz="2100" b="1" dirty="0">
                <a:solidFill>
                  <a:srgbClr val="7030A0"/>
                </a:solidFill>
                <a:latin typeface="Arial" panose="020B0604020202020204" pitchFamily="34" charset="0"/>
                <a:cs typeface="Arial" panose="020B0604020202020204" pitchFamily="34" charset="0"/>
              </a:rPr>
              <a:t>の</a:t>
            </a:r>
            <a:r>
              <a:rPr lang="en-US" altLang="ja-JP" sz="2100" b="1" dirty="0" err="1">
                <a:solidFill>
                  <a:srgbClr val="7030A0"/>
                </a:solidFill>
                <a:latin typeface="Arial" panose="020B0604020202020204" pitchFamily="34" charset="0"/>
                <a:cs typeface="Arial" panose="020B0604020202020204" pitchFamily="34" charset="0"/>
              </a:rPr>
              <a:t>交渉、TSVCM、VCMI</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SBTiネット</a:t>
            </a:r>
            <a:r>
              <a:rPr lang="ja-JP" altLang="en-US" sz="2100" b="1" dirty="0">
                <a:solidFill>
                  <a:srgbClr val="7030A0"/>
                </a:solidFill>
                <a:latin typeface="Arial" panose="020B0604020202020204" pitchFamily="34" charset="0"/>
                <a:cs typeface="Arial" panose="020B0604020202020204" pitchFamily="34" charset="0"/>
              </a:rPr>
              <a:t>・</a:t>
            </a:r>
            <a:r>
              <a:rPr lang="en-US" altLang="ja-JP" sz="2100" b="1" dirty="0" err="1">
                <a:solidFill>
                  <a:srgbClr val="7030A0"/>
                </a:solidFill>
                <a:latin typeface="Arial" panose="020B0604020202020204" pitchFamily="34" charset="0"/>
                <a:cs typeface="Arial" panose="020B0604020202020204" pitchFamily="34" charset="0"/>
              </a:rPr>
              <a:t>ゼロ</a:t>
            </a:r>
            <a:r>
              <a:rPr lang="ja-JP" altLang="en-US" sz="2100" b="1" dirty="0">
                <a:solidFill>
                  <a:srgbClr val="7030A0"/>
                </a:solidFill>
                <a:latin typeface="Arial" panose="020B0604020202020204" pitchFamily="34" charset="0"/>
                <a:cs typeface="Arial" panose="020B0604020202020204" pitchFamily="34" charset="0"/>
              </a:rPr>
              <a:t>・スタンダード）</a:t>
            </a:r>
            <a:r>
              <a:rPr lang="en-US" altLang="ja-JP" sz="2100" dirty="0" err="1">
                <a:latin typeface="Arial" panose="020B0604020202020204" pitchFamily="34" charset="0"/>
                <a:cs typeface="Arial" panose="020B0604020202020204" pitchFamily="34" charset="0"/>
              </a:rPr>
              <a:t>の議論を注視して</a:t>
            </a:r>
            <a:r>
              <a:rPr lang="ja-JP" altLang="en-US" sz="2100" dirty="0">
                <a:latin typeface="Arial" panose="020B0604020202020204" pitchFamily="34" charset="0"/>
                <a:cs typeface="Arial" panose="020B0604020202020204" pitchFamily="34" charset="0"/>
              </a:rPr>
              <a:t>おく</a:t>
            </a:r>
            <a:r>
              <a:rPr lang="en-US" altLang="ja-JP" sz="2100" dirty="0" err="1">
                <a:latin typeface="Arial" panose="020B0604020202020204" pitchFamily="34" charset="0"/>
                <a:cs typeface="Arial" panose="020B0604020202020204" pitchFamily="34" charset="0"/>
              </a:rPr>
              <a:t>必要がある</a:t>
            </a:r>
            <a:r>
              <a:rPr lang="ja-JP" altLang="en-US" sz="2100" dirty="0" err="1">
                <a:latin typeface="Arial" panose="020B0604020202020204" pitchFamily="34" charset="0"/>
                <a:cs typeface="Arial" panose="020B0604020202020204" pitchFamily="34" charset="0"/>
              </a:rPr>
              <a:t>。</a:t>
            </a:r>
            <a:endParaRPr lang="en-US" altLang="ja-JP"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4956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05758" y="1023934"/>
            <a:ext cx="11764322" cy="53479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Content Placeholder 2"/>
          <p:cNvSpPr txBox="1">
            <a:spLocks/>
          </p:cNvSpPr>
          <p:nvPr/>
        </p:nvSpPr>
        <p:spPr>
          <a:xfrm>
            <a:off x="213839" y="1029754"/>
            <a:ext cx="11764322" cy="58282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ja-JP" sz="1200" dirty="0">
                <a:latin typeface="+mn-ea"/>
                <a:cs typeface="Arial" panose="020B0604020202020204" pitchFamily="34" charset="0"/>
              </a:rPr>
              <a:t>ブルームバーグ、2021、</a:t>
            </a:r>
            <a:r>
              <a:rPr lang="en-US" altLang="ja-JP" sz="1200" dirty="0">
                <a:latin typeface="+mn-ea"/>
                <a:cs typeface="Arial" panose="020B0604020202020204" pitchFamily="34" charset="0"/>
                <a:hlinkClick r:id="rId3"/>
              </a:rPr>
              <a:t>https://www.bloomberg.com/news/features/2021-04-05/a-top-u-s-seller-of-carbon-offsets-starts-investigating-its-own-projects</a:t>
            </a:r>
            <a:endParaRPr lang="en-US" altLang="ja-JP" sz="1200" dirty="0">
              <a:latin typeface="+mn-ea"/>
              <a:cs typeface="Arial" panose="020B0604020202020204" pitchFamily="34" charset="0"/>
            </a:endParaRPr>
          </a:p>
          <a:p>
            <a:r>
              <a:rPr lang="en-US" altLang="ja-JP" sz="1200" dirty="0" err="1">
                <a:latin typeface="+mn-ea"/>
                <a:cs typeface="Arial" panose="020B0604020202020204" pitchFamily="34" charset="0"/>
              </a:rPr>
              <a:t>ガーディアン</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rPr>
              <a:t>2021、</a:t>
            </a:r>
            <a:r>
              <a:rPr lang="en-US" altLang="ja-JP" sz="1200" dirty="0">
                <a:latin typeface="+mn-ea"/>
                <a:cs typeface="Arial" panose="020B0604020202020204" pitchFamily="34" charset="0"/>
                <a:hlinkClick r:id="rId4"/>
              </a:rPr>
              <a:t>https://www.theguardian.com/environment/2021/may/04/carbon-offsets-used-by-major-airlines-based-on-flawed-system-warn-experts </a:t>
            </a:r>
          </a:p>
          <a:p>
            <a:r>
              <a:rPr lang="en-US" altLang="ja-JP" sz="1200" dirty="0">
                <a:latin typeface="+mn-ea"/>
                <a:cs typeface="Arial" panose="020B0604020202020204" pitchFamily="34" charset="0"/>
              </a:rPr>
              <a:t>Greenpeace, 2020, </a:t>
            </a:r>
            <a:r>
              <a:rPr lang="en-US" altLang="ja-JP" sz="1200" dirty="0">
                <a:latin typeface="+mn-ea"/>
                <a:cs typeface="Arial" panose="020B0604020202020204" pitchFamily="34" charset="0"/>
                <a:hlinkClick r:id="rId5"/>
              </a:rPr>
              <a:t>https://www.greenpeace.org.uk/news/the-biggest-problem-with-carbon-offsetting-is-that-it-doesn’t-really-work/</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Greenpeace, 2021 </a:t>
            </a:r>
            <a:r>
              <a:rPr lang="en-US" altLang="ja-JP" sz="1200" dirty="0">
                <a:latin typeface="+mn-ea"/>
                <a:cs typeface="Arial" panose="020B0604020202020204" pitchFamily="34" charset="0"/>
                <a:hlinkClick r:id="rId6"/>
              </a:rPr>
              <a:t>https://www.greenpeace.org.uk/news/airlines-carbon-offsets-solution-climate-change-wrong/</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UNEP, 2021 </a:t>
            </a:r>
            <a:r>
              <a:rPr lang="en-US" altLang="ja-JP" sz="1200" dirty="0">
                <a:latin typeface="+mn-ea"/>
                <a:cs typeface="Arial" panose="020B0604020202020204" pitchFamily="34" charset="0"/>
                <a:hlinkClick r:id="rId7"/>
              </a:rPr>
              <a:t>https://www.unep.org/news-and-stories/story/carbon-offsets-are-not-our-get-out-jail-free-card</a:t>
            </a:r>
            <a:r>
              <a:rPr lang="en-US" altLang="ja-JP" sz="1200" dirty="0">
                <a:latin typeface="+mn-ea"/>
                <a:cs typeface="Arial" panose="020B0604020202020204" pitchFamily="34" charset="0"/>
              </a:rPr>
              <a:t> </a:t>
            </a:r>
          </a:p>
          <a:p>
            <a:r>
              <a:rPr lang="en-GB" altLang="ja-JP" sz="1200" dirty="0" err="1">
                <a:latin typeface="+mn-ea"/>
                <a:cs typeface="Arial" panose="020B0604020202020204" pitchFamily="34" charset="0"/>
              </a:rPr>
              <a:t>EDF、WWF、Oko</a:t>
            </a:r>
            <a:r>
              <a:rPr lang="en-GB" altLang="ja-JP" sz="1200" dirty="0">
                <a:latin typeface="+mn-ea"/>
                <a:cs typeface="Arial" panose="020B0604020202020204" pitchFamily="34" charset="0"/>
              </a:rPr>
              <a:t> </a:t>
            </a:r>
            <a:r>
              <a:rPr lang="en-GB" altLang="ja-JP" sz="1200" dirty="0" err="1">
                <a:latin typeface="+mn-ea"/>
                <a:cs typeface="Arial" panose="020B0604020202020204" pitchFamily="34" charset="0"/>
              </a:rPr>
              <a:t>institut</a:t>
            </a:r>
            <a:r>
              <a:rPr lang="en-GB" altLang="ja-JP" sz="1200" dirty="0">
                <a:latin typeface="+mn-ea"/>
                <a:cs typeface="Arial" panose="020B0604020202020204" pitchFamily="34" charset="0"/>
              </a:rPr>
              <a:t>, 2020, </a:t>
            </a:r>
            <a:r>
              <a:rPr lang="en-GB" altLang="ja-JP" sz="1200" dirty="0">
                <a:latin typeface="+mn-ea"/>
                <a:cs typeface="Arial" panose="020B0604020202020204" pitchFamily="34" charset="0"/>
                <a:hlinkClick r:id="rId8"/>
              </a:rPr>
              <a:t>https://www.worldwildlife.org/publications/what-makes-a-high-quality-carbon-credit</a:t>
            </a:r>
            <a:r>
              <a:rPr lang="en-GB" altLang="ja-JP" sz="1200" dirty="0">
                <a:latin typeface="+mn-ea"/>
                <a:cs typeface="Arial" panose="020B0604020202020204" pitchFamily="34" charset="0"/>
              </a:rPr>
              <a:t> </a:t>
            </a:r>
          </a:p>
          <a:p>
            <a:r>
              <a:rPr lang="en-US" altLang="ja-JP" sz="1200" dirty="0" err="1">
                <a:latin typeface="+mn-ea"/>
                <a:cs typeface="Arial" panose="020B0604020202020204" pitchFamily="34" charset="0"/>
              </a:rPr>
              <a:t>SEIとGHG</a:t>
            </a:r>
            <a:r>
              <a:rPr lang="ja-JP" altLang="en-US" sz="1200" dirty="0">
                <a:latin typeface="+mn-ea"/>
                <a:cs typeface="Arial" panose="020B0604020202020204" pitchFamily="34" charset="0"/>
              </a:rPr>
              <a:t>管理</a:t>
            </a:r>
            <a:r>
              <a:rPr lang="en-US" altLang="ja-JP" sz="1200" dirty="0">
                <a:latin typeface="+mn-ea"/>
                <a:cs typeface="Arial" panose="020B0604020202020204" pitchFamily="34" charset="0"/>
              </a:rPr>
              <a:t>研究所、2019、</a:t>
            </a:r>
            <a:r>
              <a:rPr lang="en-US" altLang="ja-JP" sz="1200" dirty="0">
                <a:latin typeface="+mn-ea"/>
                <a:cs typeface="Arial" panose="020B0604020202020204" pitchFamily="34" charset="0"/>
                <a:hlinkClick r:id="rId9"/>
              </a:rPr>
              <a:t>http://www.offsetguide.org/wp-content/uploads/2020/03/Carbon-Offset-Guide_3122020.pdf</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WRI、2021、</a:t>
            </a:r>
            <a:r>
              <a:rPr lang="en-US" altLang="ja-JP" sz="1200" dirty="0">
                <a:latin typeface="+mn-ea"/>
                <a:cs typeface="Arial" panose="020B0604020202020204" pitchFamily="34" charset="0"/>
                <a:hlinkClick r:id="rId10"/>
              </a:rPr>
              <a:t>https://www.wri.org/research/consideration-nature-based-solutions-offsets-corporate-climate-change-mitigation</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CORSIA、2019</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hlinkClick r:id="rId11"/>
              </a:rPr>
              <a:t>https://www.icao.int/environmental-protection/CORSIA/Documents/ICAO_Document_09.pdf</a:t>
            </a:r>
            <a:r>
              <a:rPr lang="ja-JP" altLang="en-US" sz="1200" dirty="0">
                <a:latin typeface="+mn-ea"/>
                <a:cs typeface="Arial" panose="020B0604020202020204" pitchFamily="34" charset="0"/>
              </a:rPr>
              <a:t>　</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VERRA, VCS guidance 4.1, 2021</a:t>
            </a:r>
            <a:r>
              <a:rPr lang="en-GB" altLang="ja-JP" sz="1200" dirty="0">
                <a:latin typeface="+mn-ea"/>
                <a:cs typeface="Arial" panose="020B0604020202020204" pitchFamily="34" charset="0"/>
                <a:hlinkClick r:id="rId12"/>
              </a:rPr>
              <a:t>, https://verra.org/vcs-standard-v4-1-will-scale-up-finance-for-climate-mitigation/</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WB、2021、</a:t>
            </a:r>
            <a:r>
              <a:rPr lang="en-US" altLang="ja-JP" sz="1200" dirty="0">
                <a:latin typeface="+mn-ea"/>
                <a:cs typeface="Arial" panose="020B0604020202020204" pitchFamily="34" charset="0"/>
                <a:hlinkClick r:id="rId13"/>
              </a:rPr>
              <a:t>https://openknowledge.worldbank.org/handle/10986/35271</a:t>
            </a:r>
            <a:r>
              <a:rPr lang="ja-JP" altLang="en-US" sz="1200" dirty="0">
                <a:latin typeface="+mn-ea"/>
                <a:cs typeface="Arial" panose="020B0604020202020204" pitchFamily="34" charset="0"/>
              </a:rPr>
              <a:t>　</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TSVCM、2021、</a:t>
            </a:r>
            <a:r>
              <a:rPr lang="en-US" altLang="ja-JP" sz="1200" dirty="0">
                <a:latin typeface="+mn-ea"/>
                <a:cs typeface="Arial" panose="020B0604020202020204" pitchFamily="34" charset="0"/>
                <a:hlinkClick r:id="rId14"/>
              </a:rPr>
              <a:t>https://www.iif.com/Portals/1/Files/TSVCM_Phase_2_Report.pdf</a:t>
            </a:r>
            <a:r>
              <a:rPr lang="ja-JP" altLang="en-US" sz="1200" dirty="0">
                <a:latin typeface="+mn-ea"/>
                <a:cs typeface="Arial" panose="020B0604020202020204" pitchFamily="34" charset="0"/>
              </a:rPr>
              <a:t>　</a:t>
            </a:r>
            <a:r>
              <a:rPr lang="en-US" altLang="ja-JP" sz="1200" dirty="0">
                <a:latin typeface="+mn-ea"/>
                <a:cs typeface="Arial" panose="020B0604020202020204" pitchFamily="34" charset="0"/>
              </a:rPr>
              <a:t> </a:t>
            </a:r>
          </a:p>
          <a:p>
            <a:r>
              <a:rPr lang="en-US" altLang="ja-JP" sz="1200" dirty="0" err="1">
                <a:latin typeface="+mn-ea"/>
                <a:cs typeface="Arial" panose="020B0604020202020204" pitchFamily="34" charset="0"/>
              </a:rPr>
              <a:t>VERRA、Non-Permenance</a:t>
            </a:r>
            <a:r>
              <a:rPr lang="en-US" altLang="ja-JP" sz="1200" dirty="0">
                <a:latin typeface="+mn-ea"/>
                <a:cs typeface="Arial" panose="020B0604020202020204" pitchFamily="34" charset="0"/>
              </a:rPr>
              <a:t> risk tool、2019、</a:t>
            </a:r>
            <a:r>
              <a:rPr lang="en-US" altLang="ja-JP" sz="1200" dirty="0">
                <a:latin typeface="+mn-ea"/>
                <a:cs typeface="Arial" panose="020B0604020202020204" pitchFamily="34" charset="0"/>
                <a:hlinkClick r:id="rId15"/>
              </a:rPr>
              <a:t>https://verra.org/wp-content/uploads/2019/09/AFOLU_Non-Permanence_Risk-Tool_v4.0.pdf</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VERRA</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rPr>
              <a:t>Registry system</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hlinkClick r:id="rId16"/>
              </a:rPr>
              <a:t>https://registry.verra.org/app/search/VCS</a:t>
            </a:r>
            <a:r>
              <a:rPr lang="en-US" altLang="ja-JP" sz="1200" dirty="0">
                <a:latin typeface="+mn-ea"/>
                <a:cs typeface="Arial" panose="020B0604020202020204" pitchFamily="34" charset="0"/>
              </a:rPr>
              <a:t> </a:t>
            </a:r>
          </a:p>
          <a:p>
            <a:r>
              <a:rPr lang="en-US" altLang="ja-JP" sz="1200" dirty="0">
                <a:latin typeface="+mn-ea"/>
                <a:cs typeface="Arial" panose="020B0604020202020204" pitchFamily="34" charset="0"/>
              </a:rPr>
              <a:t>Gold Standard, Safeguarding principles, 2019</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hlinkClick r:id="rId17"/>
              </a:rPr>
              <a:t>https://globalgoals.goldstandard.org/103-par-safeguarding-principles-requirements/</a:t>
            </a:r>
            <a:r>
              <a:rPr lang="ja-JP" altLang="en-US" sz="1200" dirty="0">
                <a:latin typeface="+mn-ea"/>
                <a:cs typeface="Arial" panose="020B0604020202020204" pitchFamily="34" charset="0"/>
              </a:rPr>
              <a:t>　</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Gold Standard, SDG impact quantification methodologies, 2018、</a:t>
            </a:r>
            <a:r>
              <a:rPr lang="en-US" altLang="ja-JP" sz="1200" dirty="0">
                <a:latin typeface="+mn-ea"/>
                <a:cs typeface="Arial" panose="020B0604020202020204" pitchFamily="34" charset="0"/>
                <a:hlinkClick r:id="rId18"/>
              </a:rPr>
              <a:t>https://globalgoals.goldstandard.org/400-sdg-impact-quantification/</a:t>
            </a:r>
            <a:r>
              <a:rPr lang="ja-JP" altLang="en-US" sz="1200" dirty="0">
                <a:latin typeface="+mn-ea"/>
                <a:cs typeface="Arial" panose="020B0604020202020204" pitchFamily="34" charset="0"/>
              </a:rPr>
              <a:t>　</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IGES, 2021, IGES CDM project database</a:t>
            </a:r>
            <a:r>
              <a:rPr lang="ja-JP" altLang="en-US" sz="1200" dirty="0" err="1">
                <a:latin typeface="+mn-ea"/>
                <a:cs typeface="Arial" panose="020B0604020202020204" pitchFamily="34" charset="0"/>
              </a:rPr>
              <a:t>、</a:t>
            </a:r>
            <a:r>
              <a:rPr lang="en-US" altLang="ja-JP" sz="1200" dirty="0">
                <a:latin typeface="+mn-ea"/>
                <a:cs typeface="Arial" panose="020B0604020202020204" pitchFamily="34" charset="0"/>
                <a:hlinkClick r:id="rId19"/>
              </a:rPr>
              <a:t>https://www.iges.or.jp/jp/pub/iges-cdm-project-database/en</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Gold Standard, Impact registry, </a:t>
            </a:r>
            <a:r>
              <a:rPr lang="en-US" altLang="ja-JP" sz="1200" dirty="0">
                <a:latin typeface="+mn-ea"/>
                <a:cs typeface="Arial" panose="020B0604020202020204" pitchFamily="34" charset="0"/>
                <a:hlinkClick r:id="rId20"/>
              </a:rPr>
              <a:t>https://registry.goldstandard.org/credit-blocks?q=&amp;page=1</a:t>
            </a:r>
            <a:r>
              <a:rPr lang="ja-JP" altLang="en-US" sz="1200" dirty="0">
                <a:latin typeface="+mn-ea"/>
                <a:cs typeface="Arial" panose="020B0604020202020204" pitchFamily="34" charset="0"/>
              </a:rPr>
              <a:t>　</a:t>
            </a:r>
            <a:endParaRPr lang="en-US" altLang="ja-JP" sz="1200" dirty="0">
              <a:latin typeface="+mn-ea"/>
              <a:cs typeface="Arial" panose="020B0604020202020204" pitchFamily="34" charset="0"/>
            </a:endParaRPr>
          </a:p>
          <a:p>
            <a:r>
              <a:rPr lang="en-US" altLang="ja-JP" sz="1200" dirty="0">
                <a:latin typeface="+mn-ea"/>
                <a:cs typeface="Arial" panose="020B0604020202020204" pitchFamily="34" charset="0"/>
              </a:rPr>
              <a:t>ART, 2020, </a:t>
            </a:r>
            <a:r>
              <a:rPr lang="en-GB" altLang="ja-JP" sz="1200" dirty="0">
                <a:latin typeface="+mn-ea"/>
                <a:cs typeface="Arial" panose="020B0604020202020204" pitchFamily="34" charset="0"/>
              </a:rPr>
              <a:t>The REDD+ Environmental Excellence Standard</a:t>
            </a:r>
            <a:r>
              <a:rPr lang="en-US" altLang="ja-JP" sz="1200" dirty="0">
                <a:latin typeface="+mn-ea"/>
                <a:cs typeface="Arial" panose="020B0604020202020204" pitchFamily="34" charset="0"/>
                <a:hlinkClick r:id="rId21"/>
              </a:rPr>
              <a:t>, https://www.artredd.org/wp-content/uploads/2020/04/TREES-v1-February-2020-FINAL.pdf</a:t>
            </a:r>
            <a:endParaRPr lang="en-US" altLang="ja-JP" sz="1200" dirty="0">
              <a:latin typeface="+mn-ea"/>
              <a:cs typeface="Arial" panose="020B0604020202020204" pitchFamily="34" charset="0"/>
            </a:endParaRPr>
          </a:p>
        </p:txBody>
      </p:sp>
      <p:sp>
        <p:nvSpPr>
          <p:cNvPr id="8" name="Title 1">
            <a:extLst>
              <a:ext uri="{FF2B5EF4-FFF2-40B4-BE49-F238E27FC236}">
                <a16:creationId xmlns:a16="http://schemas.microsoft.com/office/drawing/2014/main" id="{1B90030B-C81B-4B09-8FA2-B44F95B333CD}"/>
              </a:ext>
            </a:extLst>
          </p:cNvPr>
          <p:cNvSpPr txBox="1">
            <a:spLocks/>
          </p:cNvSpPr>
          <p:nvPr/>
        </p:nvSpPr>
        <p:spPr>
          <a:xfrm>
            <a:off x="609600" y="329319"/>
            <a:ext cx="10972800" cy="5620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3600" b="1" kern="1200">
                <a:solidFill>
                  <a:srgbClr val="3D8438"/>
                </a:solidFill>
                <a:latin typeface="Meiryo UI" panose="020B0604030504040204" pitchFamily="50" charset="-128"/>
                <a:ea typeface="Meiryo UI" panose="020B0604030504040204" pitchFamily="50" charset="-128"/>
                <a:cs typeface="+mj-cs"/>
              </a:defRPr>
            </a:lvl1pPr>
          </a:lstStyle>
          <a:p>
            <a:pPr algn="ctr"/>
            <a:r>
              <a:rPr lang="ja-JP" altLang="en-US" sz="3200" dirty="0">
                <a:solidFill>
                  <a:schemeClr val="tx1"/>
                </a:solidFill>
                <a:latin typeface="+mn-ea"/>
                <a:ea typeface="+mn-ea"/>
              </a:rPr>
              <a:t>参考文献・ホームページ</a:t>
            </a:r>
            <a:endParaRPr lang="en-US" sz="3200" dirty="0">
              <a:solidFill>
                <a:schemeClr val="tx1"/>
              </a:solidFill>
              <a:latin typeface="+mn-ea"/>
              <a:ea typeface="+mn-ea"/>
            </a:endParaRPr>
          </a:p>
        </p:txBody>
      </p:sp>
    </p:spTree>
    <p:extLst>
      <p:ext uri="{BB962C8B-B14F-4D97-AF65-F5344CB8AC3E}">
        <p14:creationId xmlns:p14="http://schemas.microsoft.com/office/powerpoint/2010/main" val="2570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336884"/>
            <a:ext cx="12192000" cy="646331"/>
          </a:xfrm>
          <a:prstGeom prst="rect">
            <a:avLst/>
          </a:prstGeom>
          <a:noFill/>
        </p:spPr>
        <p:txBody>
          <a:bodyPr wrap="square" rtlCol="0">
            <a:spAutoFit/>
          </a:bodyPr>
          <a:lstStyle/>
          <a:p>
            <a:pPr algn="ctr"/>
            <a:r>
              <a:rPr kumimoji="1" lang="ja-JP" altLang="en-US" sz="3600" b="1" dirty="0"/>
              <a:t>概要</a:t>
            </a:r>
          </a:p>
        </p:txBody>
      </p:sp>
      <p:sp>
        <p:nvSpPr>
          <p:cNvPr id="4" name="テキスト ボックス 3">
            <a:extLst>
              <a:ext uri="{FF2B5EF4-FFF2-40B4-BE49-F238E27FC236}">
                <a16:creationId xmlns:a16="http://schemas.microsoft.com/office/drawing/2014/main" id="{FEC11B6F-C847-428C-85C2-8AD0EC42A0B9}"/>
              </a:ext>
            </a:extLst>
          </p:cNvPr>
          <p:cNvSpPr txBox="1"/>
          <p:nvPr/>
        </p:nvSpPr>
        <p:spPr>
          <a:xfrm>
            <a:off x="887895" y="1417983"/>
            <a:ext cx="10416209" cy="4832092"/>
          </a:xfrm>
          <a:prstGeom prst="rect">
            <a:avLst/>
          </a:prstGeom>
          <a:noFill/>
        </p:spPr>
        <p:txBody>
          <a:bodyPr wrap="square" rtlCol="0">
            <a:spAutoFit/>
          </a:bodyPr>
          <a:lstStyle/>
          <a:p>
            <a:pPr marL="342900" indent="-342900">
              <a:lnSpc>
                <a:spcPct val="200000"/>
              </a:lnSpc>
              <a:buFont typeface="Arial" panose="020B0604020202020204" pitchFamily="34" charset="0"/>
              <a:buChar char="•"/>
            </a:pPr>
            <a:r>
              <a:rPr lang="en-GB" altLang="ja-JP" sz="2800" b="1" dirty="0" err="1">
                <a:latin typeface="+mn-ea"/>
                <a:cs typeface="Arial" panose="020B0604020202020204" pitchFamily="34" charset="0"/>
              </a:rPr>
              <a:t>オフセット</a:t>
            </a:r>
            <a:r>
              <a:rPr lang="ja-JP" altLang="en-US" sz="2800" b="1" dirty="0">
                <a:latin typeface="+mn-ea"/>
                <a:cs typeface="Arial" panose="020B0604020202020204" pitchFamily="34" charset="0"/>
              </a:rPr>
              <a:t>・</a:t>
            </a:r>
            <a:r>
              <a:rPr lang="en-GB" altLang="ja-JP" sz="2800" b="1" dirty="0" err="1">
                <a:latin typeface="+mn-ea"/>
                <a:cs typeface="Arial" panose="020B0604020202020204" pitchFamily="34" charset="0"/>
              </a:rPr>
              <a:t>クレジットへの批判（グローバルレベル</a:t>
            </a:r>
            <a:r>
              <a:rPr lang="ja-JP" altLang="en-US" sz="2800" b="1" dirty="0">
                <a:latin typeface="+mn-ea"/>
                <a:cs typeface="Arial" panose="020B0604020202020204" pitchFamily="34" charset="0"/>
              </a:rPr>
              <a:t>）</a:t>
            </a:r>
            <a:endParaRPr lang="en-GB" altLang="ja-JP" sz="2800" b="1" dirty="0">
              <a:latin typeface="+mn-ea"/>
              <a:cs typeface="Arial" panose="020B0604020202020204" pitchFamily="34" charset="0"/>
            </a:endParaRPr>
          </a:p>
          <a:p>
            <a:pPr marL="342900" indent="-342900">
              <a:lnSpc>
                <a:spcPct val="200000"/>
              </a:lnSpc>
              <a:buFont typeface="Arial" panose="020B0604020202020204" pitchFamily="34" charset="0"/>
              <a:buChar char="•"/>
            </a:pPr>
            <a:r>
              <a:rPr lang="en-GB" altLang="ja-JP" sz="2800" b="1" dirty="0" err="1">
                <a:latin typeface="+mn-ea"/>
                <a:cs typeface="Arial" panose="020B0604020202020204" pitchFamily="34" charset="0"/>
              </a:rPr>
              <a:t>高品質なカーボンクレジットに影響</a:t>
            </a:r>
            <a:r>
              <a:rPr lang="ja-JP" altLang="en-US" sz="2800" b="1" dirty="0">
                <a:latin typeface="+mn-ea"/>
                <a:cs typeface="Arial" panose="020B0604020202020204" pitchFamily="34" charset="0"/>
              </a:rPr>
              <a:t>する</a:t>
            </a:r>
            <a:r>
              <a:rPr lang="en-GB" altLang="ja-JP" sz="2800" b="1" dirty="0" err="1">
                <a:latin typeface="+mn-ea"/>
                <a:cs typeface="Arial" panose="020B0604020202020204" pitchFamily="34" charset="0"/>
              </a:rPr>
              <a:t>要素</a:t>
            </a:r>
            <a:r>
              <a:rPr lang="ja-JP" altLang="en-US" sz="2800" b="1" dirty="0">
                <a:latin typeface="+mn-ea"/>
                <a:cs typeface="Arial" panose="020B0604020202020204" pitchFamily="34" charset="0"/>
              </a:rPr>
              <a:t>とは？</a:t>
            </a:r>
            <a:r>
              <a:rPr lang="en-GB" altLang="ja-JP" sz="2800" b="1" dirty="0">
                <a:latin typeface="+mn-ea"/>
                <a:cs typeface="Arial" panose="020B0604020202020204" pitchFamily="34" charset="0"/>
              </a:rPr>
              <a:t> </a:t>
            </a:r>
          </a:p>
          <a:p>
            <a:pPr marL="342900" indent="-342900">
              <a:lnSpc>
                <a:spcPct val="200000"/>
              </a:lnSpc>
              <a:buFont typeface="Arial" panose="020B0604020202020204" pitchFamily="34" charset="0"/>
              <a:buChar char="•"/>
            </a:pPr>
            <a:r>
              <a:rPr lang="ja-JP" altLang="en-US" sz="2800" b="1" dirty="0">
                <a:latin typeface="+mn-ea"/>
                <a:cs typeface="Arial" panose="020B0604020202020204" pitchFamily="34" charset="0"/>
              </a:rPr>
              <a:t>クレジットの信頼性</a:t>
            </a:r>
            <a:r>
              <a:rPr lang="en-GB" altLang="ja-JP" sz="2800" b="1" dirty="0" err="1">
                <a:latin typeface="+mn-ea"/>
                <a:cs typeface="Arial" panose="020B0604020202020204" pitchFamily="34" charset="0"/>
              </a:rPr>
              <a:t>に関する文献調査</a:t>
            </a:r>
            <a:r>
              <a:rPr lang="ja-JP" altLang="en-US" sz="2800" b="1" dirty="0">
                <a:latin typeface="+mn-ea"/>
                <a:cs typeface="Arial" panose="020B0604020202020204" pitchFamily="34" charset="0"/>
              </a:rPr>
              <a:t>の結果</a:t>
            </a:r>
            <a:endParaRPr lang="en-GB" altLang="ja-JP" sz="2800" b="1" dirty="0">
              <a:latin typeface="+mn-ea"/>
              <a:cs typeface="Arial" panose="020B0604020202020204" pitchFamily="34" charset="0"/>
            </a:endParaRPr>
          </a:p>
          <a:p>
            <a:pPr marL="342900" indent="-342900">
              <a:lnSpc>
                <a:spcPct val="200000"/>
              </a:lnSpc>
              <a:buFont typeface="Arial" panose="020B0604020202020204" pitchFamily="34" charset="0"/>
              <a:buChar char="•"/>
            </a:pPr>
            <a:r>
              <a:rPr lang="ja-JP" altLang="en-US" sz="2800" b="1" dirty="0">
                <a:latin typeface="+mn-ea"/>
                <a:cs typeface="Arial" panose="020B0604020202020204" pitchFamily="34" charset="0"/>
              </a:rPr>
              <a:t>クレジットの</a:t>
            </a:r>
            <a:r>
              <a:rPr lang="en-GB" altLang="ja-JP" sz="2800" b="1" dirty="0">
                <a:latin typeface="+mn-ea"/>
                <a:cs typeface="Arial" panose="020B0604020202020204" pitchFamily="34" charset="0"/>
              </a:rPr>
              <a:t>信</a:t>
            </a:r>
            <a:r>
              <a:rPr lang="ja-JP" altLang="en-US" sz="2800" b="1" dirty="0">
                <a:latin typeface="+mn-ea"/>
                <a:cs typeface="Arial" panose="020B0604020202020204" pitchFamily="34" charset="0"/>
              </a:rPr>
              <a:t>頼性</a:t>
            </a:r>
            <a:r>
              <a:rPr lang="en-GB" altLang="ja-JP" sz="2800" b="1" dirty="0" err="1">
                <a:latin typeface="+mn-ea"/>
                <a:cs typeface="Arial" panose="020B0604020202020204" pitchFamily="34" charset="0"/>
              </a:rPr>
              <a:t>に関</a:t>
            </a:r>
            <a:r>
              <a:rPr lang="ja-JP" altLang="en-US" sz="2800" b="1" dirty="0">
                <a:latin typeface="+mn-ea"/>
                <a:cs typeface="Arial" panose="020B0604020202020204" pitchFamily="34" charset="0"/>
              </a:rPr>
              <a:t>する</a:t>
            </a:r>
            <a:r>
              <a:rPr lang="en-GB" altLang="ja-JP" sz="2800" b="1" dirty="0" err="1">
                <a:latin typeface="+mn-ea"/>
                <a:cs typeface="Arial" panose="020B0604020202020204" pitchFamily="34" charset="0"/>
              </a:rPr>
              <a:t>要素のハイライト</a:t>
            </a:r>
            <a:r>
              <a:rPr lang="en-GB" altLang="ja-JP" sz="2800" b="1" dirty="0">
                <a:latin typeface="+mn-ea"/>
                <a:cs typeface="Arial" panose="020B0604020202020204" pitchFamily="34" charset="0"/>
              </a:rPr>
              <a:t> </a:t>
            </a:r>
          </a:p>
          <a:p>
            <a:pPr marL="342900" indent="-342900">
              <a:lnSpc>
                <a:spcPct val="200000"/>
              </a:lnSpc>
              <a:buFont typeface="Arial" panose="020B0604020202020204" pitchFamily="34" charset="0"/>
              <a:buChar char="•"/>
            </a:pPr>
            <a:r>
              <a:rPr lang="ja-JP" altLang="en-US" sz="2800" b="1" dirty="0">
                <a:latin typeface="+mn-ea"/>
                <a:cs typeface="Arial" panose="020B0604020202020204" pitchFamily="34" charset="0"/>
              </a:rPr>
              <a:t>まとめ</a:t>
            </a:r>
            <a:endParaRPr lang="en-GB" altLang="ja-JP" sz="2800" b="1" dirty="0">
              <a:latin typeface="+mn-ea"/>
              <a:cs typeface="Arial" panose="020B0604020202020204" pitchFamily="34" charset="0"/>
            </a:endParaRPr>
          </a:p>
          <a:p>
            <a:endParaRPr kumimoji="1" lang="ja-JP" altLang="en-US" sz="2800" dirty="0"/>
          </a:p>
        </p:txBody>
      </p:sp>
    </p:spTree>
    <p:extLst>
      <p:ext uri="{BB962C8B-B14F-4D97-AF65-F5344CB8AC3E}">
        <p14:creationId xmlns:p14="http://schemas.microsoft.com/office/powerpoint/2010/main" val="3907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正方形/長方形 1"/>
          <p:cNvSpPr/>
          <p:nvPr/>
        </p:nvSpPr>
        <p:spPr>
          <a:xfrm>
            <a:off x="2323322" y="0"/>
            <a:ext cx="7545356" cy="6858000"/>
          </a:xfrm>
          <a:prstGeom prst="rect">
            <a:avLst/>
          </a:prstGeom>
          <a:solidFill>
            <a:schemeClr val="bg1"/>
          </a:solidFill>
          <a:ln>
            <a:noFill/>
          </a:ln>
          <a:effectLst>
            <a:outerShdw blurRad="279400" sx="105000" sy="105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3192" y="5680252"/>
            <a:ext cx="5125616" cy="415432"/>
          </a:xfrm>
          <a:prstGeom prst="rect">
            <a:avLst/>
          </a:prstGeom>
        </p:spPr>
      </p:pic>
      <p:sp>
        <p:nvSpPr>
          <p:cNvPr id="4" name="日付プレースホルダー 34"/>
          <p:cNvSpPr txBox="1">
            <a:spLocks/>
          </p:cNvSpPr>
          <p:nvPr/>
        </p:nvSpPr>
        <p:spPr>
          <a:xfrm>
            <a:off x="2546641" y="4484736"/>
            <a:ext cx="6935756"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気候変動とエネルギー領域 </a:t>
            </a:r>
            <a:r>
              <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 </a:t>
            </a: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副ディレクター </a:t>
            </a:r>
          </a:p>
        </p:txBody>
      </p:sp>
      <p:sp>
        <p:nvSpPr>
          <p:cNvPr id="5" name="フッター プレースホルダー 35"/>
          <p:cNvSpPr txBox="1">
            <a:spLocks/>
          </p:cNvSpPr>
          <p:nvPr/>
        </p:nvSpPr>
        <p:spPr>
          <a:xfrm>
            <a:off x="2531090" y="4887199"/>
            <a:ext cx="6966858" cy="559364"/>
          </a:xfrm>
          <a:prstGeom prst="rect">
            <a:avLst/>
          </a:prstGeom>
        </p:spPr>
        <p:txBody>
          <a:bodyPr vert="horz" lIns="91440" tIns="45720" rIns="91440" bIns="45720" rtlCol="0" anchor="ctr"/>
          <a:lstStyle>
            <a:defPPr>
              <a:defRPr lang="ja-JP"/>
            </a:defPPr>
            <a:lvl1pPr marL="0" algn="ctr" defTabSz="914400" rtl="0" eaLnBrk="1" latinLnBrk="0" hangingPunct="1">
              <a:defRPr kumimoji="1" sz="2400" b="1" kern="1200">
                <a:solidFill>
                  <a:schemeClr val="tx1">
                    <a:lumMod val="85000"/>
                    <a:lumOff val="1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高橋健太郎</a:t>
            </a:r>
          </a:p>
        </p:txBody>
      </p:sp>
      <p:sp>
        <p:nvSpPr>
          <p:cNvPr id="6" name="テキスト ボックス 5"/>
          <p:cNvSpPr txBox="1"/>
          <p:nvPr/>
        </p:nvSpPr>
        <p:spPr>
          <a:xfrm>
            <a:off x="3114870" y="1411437"/>
            <a:ext cx="5962260" cy="523220"/>
          </a:xfrm>
          <a:prstGeom prst="rect">
            <a:avLst/>
          </a:prstGeom>
          <a:noFill/>
        </p:spPr>
        <p:txBody>
          <a:bodyPr wrap="square" rtlCol="0">
            <a:spAutoFit/>
          </a:bodyPr>
          <a:lstStyle/>
          <a:p>
            <a:pPr algn="ctr"/>
            <a:r>
              <a:rPr lang="ja-JP" altLang="en-US" sz="2800" b="1" dirty="0">
                <a:solidFill>
                  <a:schemeClr val="tx1">
                    <a:lumMod val="85000"/>
                    <a:lumOff val="15000"/>
                  </a:schemeClr>
                </a:solidFill>
                <a:latin typeface="游ゴシック Medium" panose="020B0500000000000000" pitchFamily="50" charset="-128"/>
                <a:ea typeface="游ゴシック Medium" panose="020B0500000000000000" pitchFamily="50" charset="-128"/>
              </a:rPr>
              <a:t>ご清聴ありがとうございました。</a:t>
            </a:r>
            <a:endParaRPr kumimoji="1" lang="ja-JP" altLang="en-US" sz="2800" dirty="0"/>
          </a:p>
        </p:txBody>
      </p:sp>
      <p:sp>
        <p:nvSpPr>
          <p:cNvPr id="8" name="日付プレースホルダー 34">
            <a:extLst>
              <a:ext uri="{FF2B5EF4-FFF2-40B4-BE49-F238E27FC236}">
                <a16:creationId xmlns:a16="http://schemas.microsoft.com/office/drawing/2014/main" id="{D8827A41-D983-4B4D-AA78-060AE5DCC00E}"/>
              </a:ext>
            </a:extLst>
          </p:cNvPr>
          <p:cNvSpPr txBox="1">
            <a:spLocks/>
          </p:cNvSpPr>
          <p:nvPr/>
        </p:nvSpPr>
        <p:spPr>
          <a:xfrm>
            <a:off x="2323322" y="3007197"/>
            <a:ext cx="7545356"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8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気候変動とエネルギー領域 </a:t>
            </a:r>
            <a:r>
              <a:rPr lang="en-US" altLang="ja-JP" dirty="0">
                <a:solidFill>
                  <a:schemeClr val="tx1">
                    <a:lumMod val="85000"/>
                    <a:lumOff val="15000"/>
                  </a:schemeClr>
                </a:solidFill>
                <a:latin typeface="游ゴシック Medium" panose="020B0500000000000000" pitchFamily="50" charset="-128"/>
                <a:ea typeface="游ゴシック Medium" panose="020B0500000000000000" pitchFamily="50" charset="-128"/>
              </a:rPr>
              <a:t>/ </a:t>
            </a:r>
            <a:r>
              <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rPr>
              <a:t>研究</a:t>
            </a:r>
            <a:r>
              <a:rPr lang="ja-JP" altLang="en-US" dirty="0" smtClean="0">
                <a:solidFill>
                  <a:schemeClr val="tx1">
                    <a:lumMod val="85000"/>
                    <a:lumOff val="15000"/>
                  </a:schemeClr>
                </a:solidFill>
                <a:latin typeface="游ゴシック Medium" panose="020B0500000000000000" pitchFamily="50" charset="-128"/>
                <a:ea typeface="游ゴシック Medium" panose="020B0500000000000000" pitchFamily="50" charset="-128"/>
              </a:rPr>
              <a:t>員 </a:t>
            </a:r>
            <a:endParaRPr lang="ja-JP" altLang="en-US" dirty="0">
              <a:solidFill>
                <a:schemeClr val="tx1">
                  <a:lumMod val="85000"/>
                  <a:lumOff val="15000"/>
                </a:schemeClr>
              </a:solidFill>
              <a:latin typeface="游ゴシック Medium" panose="020B0500000000000000" pitchFamily="50" charset="-128"/>
              <a:ea typeface="游ゴシック Medium" panose="020B0500000000000000" pitchFamily="50" charset="-128"/>
            </a:endParaRPr>
          </a:p>
        </p:txBody>
      </p:sp>
      <p:sp>
        <p:nvSpPr>
          <p:cNvPr id="10" name="フッター プレースホルダー 35">
            <a:extLst>
              <a:ext uri="{FF2B5EF4-FFF2-40B4-BE49-F238E27FC236}">
                <a16:creationId xmlns:a16="http://schemas.microsoft.com/office/drawing/2014/main" id="{13FBFF3C-F80A-4223-BE12-3CDF6E994E9C}"/>
              </a:ext>
            </a:extLst>
          </p:cNvPr>
          <p:cNvSpPr txBox="1">
            <a:spLocks/>
          </p:cNvSpPr>
          <p:nvPr/>
        </p:nvSpPr>
        <p:spPr>
          <a:xfrm>
            <a:off x="2531090" y="3629585"/>
            <a:ext cx="6966858" cy="559364"/>
          </a:xfrm>
          <a:prstGeom prst="rect">
            <a:avLst/>
          </a:prstGeom>
        </p:spPr>
        <p:txBody>
          <a:bodyPr vert="horz" lIns="91440" tIns="45720" rIns="91440" bIns="45720" rtlCol="0" anchor="ctr"/>
          <a:lstStyle>
            <a:defPPr>
              <a:defRPr lang="ja-JP"/>
            </a:defPPr>
            <a:lvl1pPr marL="0" algn="ctr" defTabSz="914400" rtl="0" eaLnBrk="1" latinLnBrk="0" hangingPunct="1">
              <a:defRPr kumimoji="1" sz="2400" b="1" kern="1200">
                <a:solidFill>
                  <a:schemeClr val="tx1">
                    <a:lumMod val="85000"/>
                    <a:lumOff val="1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dirty="0"/>
              <a:t>ムルン・テムール</a:t>
            </a:r>
            <a:r>
              <a:rPr lang="ja-JP" altLang="en-US" dirty="0" smtClean="0"/>
              <a:t>ン</a:t>
            </a:r>
            <a:endParaRPr lang="en-US" altLang="ja-JP" dirty="0" smtClean="0"/>
          </a:p>
          <a:p>
            <a:r>
              <a:rPr lang="ja-JP" altLang="en-US" sz="1800" b="0" dirty="0"/>
              <a:t>（</a:t>
            </a:r>
            <a:r>
              <a:rPr lang="en-US" altLang="ja-JP" sz="1800" b="0" dirty="0"/>
              <a:t>murun@iges.or.jp) </a:t>
            </a:r>
          </a:p>
          <a:p>
            <a:endParaRPr lang="ja-JP" altLang="en-US" dirty="0"/>
          </a:p>
        </p:txBody>
      </p:sp>
    </p:spTree>
    <p:extLst>
      <p:ext uri="{BB962C8B-B14F-4D97-AF65-F5344CB8AC3E}">
        <p14:creationId xmlns:p14="http://schemas.microsoft.com/office/powerpoint/2010/main" val="162137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60048125-1577-4866-985B-538D2345D0E6}"/>
              </a:ext>
            </a:extLst>
          </p:cNvPr>
          <p:cNvSpPr txBox="1"/>
          <p:nvPr/>
        </p:nvSpPr>
        <p:spPr>
          <a:xfrm>
            <a:off x="27727" y="274742"/>
            <a:ext cx="12192000" cy="584775"/>
          </a:xfrm>
          <a:prstGeom prst="rect">
            <a:avLst/>
          </a:prstGeom>
          <a:noFill/>
        </p:spPr>
        <p:txBody>
          <a:bodyPr wrap="square" rtlCol="0">
            <a:spAutoFit/>
          </a:bodyPr>
          <a:lstStyle/>
          <a:p>
            <a:pPr algn="ctr"/>
            <a:r>
              <a:rPr lang="ja-JP" altLang="en-US" sz="3200" b="1" dirty="0"/>
              <a:t>オフセット・クレジットへの批判</a:t>
            </a:r>
            <a:endParaRPr kumimoji="1" lang="ja-JP" altLang="en-US" sz="3200" b="1" dirty="0"/>
          </a:p>
        </p:txBody>
      </p:sp>
      <p:pic>
        <p:nvPicPr>
          <p:cNvPr id="41" name="Picture 7">
            <a:extLst>
              <a:ext uri="{FF2B5EF4-FFF2-40B4-BE49-F238E27FC236}">
                <a16:creationId xmlns:a16="http://schemas.microsoft.com/office/drawing/2014/main" id="{E95E431C-E133-4B20-B312-4C1DE4173EAF}"/>
              </a:ext>
            </a:extLst>
          </p:cNvPr>
          <p:cNvPicPr>
            <a:picLocks noChangeAspect="1"/>
          </p:cNvPicPr>
          <p:nvPr/>
        </p:nvPicPr>
        <p:blipFill rotWithShape="1">
          <a:blip r:embed="rId2"/>
          <a:srcRect t="28926"/>
          <a:stretch/>
        </p:blipFill>
        <p:spPr>
          <a:xfrm>
            <a:off x="7370726" y="1039757"/>
            <a:ext cx="4474933" cy="1689652"/>
          </a:xfrm>
          <a:prstGeom prst="rect">
            <a:avLst/>
          </a:prstGeom>
          <a:ln>
            <a:solidFill>
              <a:schemeClr val="tx1"/>
            </a:solidFill>
          </a:ln>
        </p:spPr>
      </p:pic>
      <p:pic>
        <p:nvPicPr>
          <p:cNvPr id="42" name="Picture 8">
            <a:extLst>
              <a:ext uri="{FF2B5EF4-FFF2-40B4-BE49-F238E27FC236}">
                <a16:creationId xmlns:a16="http://schemas.microsoft.com/office/drawing/2014/main" id="{85523B47-8B4D-4BE1-8666-0D6A979BF33C}"/>
              </a:ext>
            </a:extLst>
          </p:cNvPr>
          <p:cNvPicPr>
            <a:picLocks noChangeAspect="1"/>
          </p:cNvPicPr>
          <p:nvPr/>
        </p:nvPicPr>
        <p:blipFill rotWithShape="1">
          <a:blip r:embed="rId3"/>
          <a:srcRect t="9798" r="1480" b="15308"/>
          <a:stretch/>
        </p:blipFill>
        <p:spPr>
          <a:xfrm>
            <a:off x="7902922" y="2875399"/>
            <a:ext cx="4171971" cy="1684867"/>
          </a:xfrm>
          <a:prstGeom prst="rect">
            <a:avLst/>
          </a:prstGeom>
          <a:ln>
            <a:solidFill>
              <a:schemeClr val="tx1"/>
            </a:solidFill>
          </a:ln>
        </p:spPr>
      </p:pic>
      <p:pic>
        <p:nvPicPr>
          <p:cNvPr id="43" name="Picture 14">
            <a:extLst>
              <a:ext uri="{FF2B5EF4-FFF2-40B4-BE49-F238E27FC236}">
                <a16:creationId xmlns:a16="http://schemas.microsoft.com/office/drawing/2014/main" id="{AC4E4ABD-80ED-4D9D-956A-413986368FC2}"/>
              </a:ext>
            </a:extLst>
          </p:cNvPr>
          <p:cNvPicPr>
            <a:picLocks noChangeAspect="1"/>
          </p:cNvPicPr>
          <p:nvPr/>
        </p:nvPicPr>
        <p:blipFill rotWithShape="1">
          <a:blip r:embed="rId4"/>
          <a:srcRect t="10482"/>
          <a:stretch/>
        </p:blipFill>
        <p:spPr>
          <a:xfrm>
            <a:off x="7370726" y="4694869"/>
            <a:ext cx="3739843" cy="1778525"/>
          </a:xfrm>
          <a:prstGeom prst="rect">
            <a:avLst/>
          </a:prstGeom>
          <a:ln>
            <a:solidFill>
              <a:schemeClr val="tx1"/>
            </a:solidFill>
          </a:ln>
        </p:spPr>
      </p:pic>
      <p:sp>
        <p:nvSpPr>
          <p:cNvPr id="46" name="テキスト ボックス 45">
            <a:extLst>
              <a:ext uri="{FF2B5EF4-FFF2-40B4-BE49-F238E27FC236}">
                <a16:creationId xmlns:a16="http://schemas.microsoft.com/office/drawing/2014/main" id="{069B8658-0590-49BE-8419-DC4FDA89E71F}"/>
              </a:ext>
            </a:extLst>
          </p:cNvPr>
          <p:cNvSpPr txBox="1"/>
          <p:nvPr/>
        </p:nvSpPr>
        <p:spPr>
          <a:xfrm>
            <a:off x="212034" y="1039757"/>
            <a:ext cx="6891131" cy="5281831"/>
          </a:xfrm>
          <a:prstGeom prst="rect">
            <a:avLst/>
          </a:prstGeom>
          <a:noFill/>
        </p:spPr>
        <p:txBody>
          <a:bodyPr wrap="square" rtlCol="0">
            <a:spAutoFit/>
          </a:bodyPr>
          <a:lstStyle/>
          <a:p>
            <a:pPr>
              <a:lnSpc>
                <a:spcPct val="120000"/>
              </a:lnSpc>
            </a:pPr>
            <a:r>
              <a:rPr lang="en-GB" altLang="ja-JP" sz="2300" b="1" dirty="0" err="1">
                <a:solidFill>
                  <a:srgbClr val="7030A0"/>
                </a:solidFill>
                <a:latin typeface="+mn-ea"/>
                <a:cs typeface="Calibri" panose="020F0502020204030204" pitchFamily="34" charset="0"/>
              </a:rPr>
              <a:t>グリーンウォッシュ、環境</a:t>
            </a:r>
            <a:r>
              <a:rPr lang="ja-JP" altLang="en-US" sz="2300" b="1" dirty="0">
                <a:solidFill>
                  <a:srgbClr val="7030A0"/>
                </a:solidFill>
                <a:latin typeface="+mn-ea"/>
                <a:cs typeface="Calibri" panose="020F0502020204030204" pitchFamily="34" charset="0"/>
              </a:rPr>
              <a:t>十全</a:t>
            </a:r>
            <a:r>
              <a:rPr lang="en-GB" altLang="ja-JP" sz="2300" b="1" dirty="0">
                <a:solidFill>
                  <a:srgbClr val="7030A0"/>
                </a:solidFill>
                <a:latin typeface="+mn-ea"/>
                <a:cs typeface="Calibri" panose="020F0502020204030204" pitchFamily="34" charset="0"/>
              </a:rPr>
              <a:t>性</a:t>
            </a:r>
            <a:r>
              <a:rPr lang="ja-JP" altLang="en-US" sz="2300" b="1" dirty="0">
                <a:solidFill>
                  <a:srgbClr val="7030A0"/>
                </a:solidFill>
                <a:latin typeface="+mn-ea"/>
                <a:cs typeface="Calibri" panose="020F0502020204030204" pitchFamily="34" charset="0"/>
              </a:rPr>
              <a:t>の低さ</a:t>
            </a:r>
            <a:r>
              <a:rPr lang="en-GB" altLang="ja-JP" sz="2300" b="1" dirty="0">
                <a:latin typeface="+mn-ea"/>
                <a:cs typeface="Calibri" panose="020F0502020204030204" pitchFamily="34" charset="0"/>
              </a:rPr>
              <a:t>、</a:t>
            </a:r>
            <a:r>
              <a:rPr lang="en-GB" altLang="ja-JP" sz="2300" b="1" dirty="0">
                <a:solidFill>
                  <a:srgbClr val="7030A0"/>
                </a:solidFill>
                <a:latin typeface="+mn-ea"/>
                <a:cs typeface="Calibri" panose="020F0502020204030204" pitchFamily="34" charset="0"/>
              </a:rPr>
              <a:t>パリ協定</a:t>
            </a:r>
            <a:r>
              <a:rPr lang="en-GB" altLang="ja-JP" sz="2300" dirty="0">
                <a:latin typeface="+mn-ea"/>
                <a:cs typeface="Calibri" panose="020F0502020204030204" pitchFamily="34" charset="0"/>
              </a:rPr>
              <a:t>の1.5</a:t>
            </a:r>
            <a:r>
              <a:rPr lang="ja-JP" altLang="en-US" sz="2300" dirty="0">
                <a:latin typeface="+mn-ea"/>
                <a:cs typeface="Calibri" panose="020F0502020204030204" pitchFamily="34" charset="0"/>
              </a:rPr>
              <a:t>℃</a:t>
            </a:r>
            <a:r>
              <a:rPr lang="en-GB" altLang="ja-JP" sz="2300" dirty="0" err="1">
                <a:latin typeface="+mn-ea"/>
                <a:cs typeface="Calibri" panose="020F0502020204030204" pitchFamily="34" charset="0"/>
              </a:rPr>
              <a:t>目標を損なう、</a:t>
            </a:r>
            <a:r>
              <a:rPr lang="en-GB" altLang="ja-JP" sz="2300" b="1" dirty="0" err="1">
                <a:solidFill>
                  <a:srgbClr val="7030A0"/>
                </a:solidFill>
                <a:latin typeface="+mn-ea"/>
                <a:cs typeface="Calibri" panose="020F0502020204030204" pitchFamily="34" charset="0"/>
              </a:rPr>
              <a:t>ビジネスの気候変動対策を低下させる</a:t>
            </a:r>
            <a:r>
              <a:rPr lang="ja-JP" altLang="en-US" sz="2300" dirty="0">
                <a:latin typeface="+mn-ea"/>
                <a:cs typeface="Calibri" panose="020F0502020204030204" pitchFamily="34" charset="0"/>
              </a:rPr>
              <a:t>といった記事が多くなっている</a:t>
            </a:r>
            <a:r>
              <a:rPr lang="ja-JP" altLang="en-US" sz="2300" b="1" dirty="0">
                <a:solidFill>
                  <a:srgbClr val="7030A0"/>
                </a:solidFill>
                <a:latin typeface="+mn-ea"/>
                <a:cs typeface="Calibri" panose="020F0502020204030204" pitchFamily="34" charset="0"/>
              </a:rPr>
              <a:t>。</a:t>
            </a:r>
            <a:endParaRPr lang="en-GB" altLang="ja-JP" sz="2300" b="1" dirty="0">
              <a:solidFill>
                <a:srgbClr val="7030A0"/>
              </a:solidFill>
              <a:latin typeface="+mn-ea"/>
              <a:cs typeface="Calibri" panose="020F0502020204030204" pitchFamily="34" charset="0"/>
            </a:endParaRPr>
          </a:p>
          <a:p>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r>
              <a:rPr lang="en-GB" altLang="ja-JP" dirty="0" err="1">
                <a:latin typeface="+mn-ea"/>
                <a:cs typeface="Calibri" panose="020F0502020204030204" pitchFamily="34" charset="0"/>
              </a:rPr>
              <a:t>森林プロジェクトの方法論は十分ではない</a:t>
            </a:r>
            <a:endParaRPr lang="en-GB" altLang="ja-JP" dirty="0">
              <a:latin typeface="+mn-ea"/>
              <a:cs typeface="Calibri" panose="020F0502020204030204" pitchFamily="34" charset="0"/>
            </a:endParaRPr>
          </a:p>
          <a:p>
            <a:pPr lvl="1">
              <a:lnSpc>
                <a:spcPct val="120000"/>
              </a:lnSpc>
            </a:pPr>
            <a:r>
              <a:rPr lang="en-GB" altLang="ja-JP" dirty="0">
                <a:latin typeface="+mn-ea"/>
                <a:cs typeface="Calibri" panose="020F0502020204030204" pitchFamily="34" charset="0"/>
              </a:rPr>
              <a:t>（英</a:t>
            </a:r>
            <a:r>
              <a:rPr lang="ja-JP" altLang="en-US" dirty="0">
                <a:latin typeface="+mn-ea"/>
                <a:cs typeface="Calibri" panose="020F0502020204030204" pitchFamily="34" charset="0"/>
              </a:rPr>
              <a:t>・</a:t>
            </a:r>
            <a:r>
              <a:rPr lang="en-GB" altLang="ja-JP" dirty="0" err="1">
                <a:latin typeface="+mn-ea"/>
                <a:cs typeface="Calibri" panose="020F0502020204030204" pitchFamily="34" charset="0"/>
              </a:rPr>
              <a:t>ガーディアン</a:t>
            </a:r>
            <a:r>
              <a:rPr lang="ja-JP" altLang="en-US" dirty="0">
                <a:latin typeface="+mn-ea"/>
                <a:cs typeface="Calibri" panose="020F0502020204030204" pitchFamily="34" charset="0"/>
              </a:rPr>
              <a:t>）</a:t>
            </a: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r>
              <a:rPr lang="ja-JP" altLang="en-US" dirty="0">
                <a:latin typeface="+mn-ea"/>
                <a:cs typeface="Calibri" panose="020F0502020204030204" pitchFamily="34" charset="0"/>
              </a:rPr>
              <a:t>しっかり</a:t>
            </a:r>
            <a:r>
              <a:rPr lang="en-GB" altLang="ja-JP" dirty="0" err="1">
                <a:latin typeface="+mn-ea"/>
                <a:cs typeface="Calibri" panose="020F0502020204030204" pitchFamily="34" charset="0"/>
              </a:rPr>
              <a:t>保護された</a:t>
            </a:r>
            <a:r>
              <a:rPr lang="ja-JP" altLang="en-US" dirty="0">
                <a:latin typeface="+mn-ea"/>
                <a:cs typeface="Calibri" panose="020F0502020204030204" pitchFamily="34" charset="0"/>
              </a:rPr>
              <a:t>森林</a:t>
            </a:r>
            <a:r>
              <a:rPr lang="en-GB" altLang="ja-JP" dirty="0" err="1">
                <a:latin typeface="+mn-ea"/>
                <a:cs typeface="Calibri" panose="020F0502020204030204" pitchFamily="34" charset="0"/>
              </a:rPr>
              <a:t>クレジットを販売することは</a:t>
            </a:r>
            <a:r>
              <a:rPr lang="en-GB" altLang="ja-JP" dirty="0">
                <a:latin typeface="+mn-ea"/>
                <a:cs typeface="Calibri" panose="020F0502020204030204" pitchFamily="34" charset="0"/>
              </a:rPr>
              <a:t>、</a:t>
            </a:r>
          </a:p>
          <a:p>
            <a:pPr lvl="1">
              <a:lnSpc>
                <a:spcPct val="120000"/>
              </a:lnSpc>
            </a:pPr>
            <a:r>
              <a:rPr lang="en-GB" altLang="ja-JP" dirty="0" err="1">
                <a:latin typeface="+mn-ea"/>
                <a:cs typeface="Calibri" panose="020F0502020204030204" pitchFamily="34" charset="0"/>
              </a:rPr>
              <a:t>持続可能性を損なうものである（米国・ブルームバーグ</a:t>
            </a:r>
            <a:r>
              <a:rPr lang="ja-JP" altLang="en-US" dirty="0">
                <a:latin typeface="+mn-ea"/>
                <a:cs typeface="Calibri" panose="020F0502020204030204" pitchFamily="34" charset="0"/>
              </a:rPr>
              <a:t>）</a:t>
            </a: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r>
              <a:rPr lang="en-GB" altLang="ja-JP" dirty="0" err="1">
                <a:latin typeface="+mn-ea"/>
                <a:cs typeface="Calibri" panose="020F0502020204030204" pitchFamily="34" charset="0"/>
              </a:rPr>
              <a:t>オフセット</a:t>
            </a:r>
            <a:r>
              <a:rPr lang="ja-JP" altLang="en-US" dirty="0">
                <a:latin typeface="+mn-ea"/>
                <a:cs typeface="Calibri" panose="020F0502020204030204" pitchFamily="34" charset="0"/>
              </a:rPr>
              <a:t>・</a:t>
            </a:r>
            <a:r>
              <a:rPr lang="en-GB" altLang="ja-JP" dirty="0" err="1">
                <a:latin typeface="+mn-ea"/>
                <a:cs typeface="Calibri" panose="020F0502020204030204" pitchFamily="34" charset="0"/>
              </a:rPr>
              <a:t>クレジットは、実際の気候変動対策の</a:t>
            </a:r>
            <a:endParaRPr lang="en-GB" altLang="ja-JP" dirty="0">
              <a:latin typeface="+mn-ea"/>
              <a:cs typeface="Calibri" panose="020F0502020204030204" pitchFamily="34" charset="0"/>
            </a:endParaRPr>
          </a:p>
          <a:p>
            <a:pPr lvl="1">
              <a:lnSpc>
                <a:spcPct val="120000"/>
              </a:lnSpc>
            </a:pPr>
            <a:r>
              <a:rPr lang="en-GB" altLang="ja-JP" dirty="0" err="1">
                <a:latin typeface="+mn-ea"/>
                <a:cs typeface="Calibri" panose="020F0502020204030204" pitchFamily="34" charset="0"/>
              </a:rPr>
              <a:t>代わりに使用</a:t>
            </a:r>
            <a:r>
              <a:rPr lang="ja-JP" altLang="en-US" dirty="0">
                <a:latin typeface="+mn-ea"/>
                <a:cs typeface="Calibri" panose="020F0502020204030204" pitchFamily="34" charset="0"/>
              </a:rPr>
              <a:t>される</a:t>
            </a:r>
            <a:r>
              <a:rPr lang="en-GB" altLang="ja-JP" dirty="0">
                <a:latin typeface="+mn-ea"/>
                <a:cs typeface="Calibri" panose="020F0502020204030204" pitchFamily="34" charset="0"/>
              </a:rPr>
              <a:t>（</a:t>
            </a:r>
            <a:r>
              <a:rPr lang="ja-JP" altLang="en-US" dirty="0">
                <a:latin typeface="+mn-ea"/>
                <a:cs typeface="Calibri" panose="020F0502020204030204" pitchFamily="34" charset="0"/>
              </a:rPr>
              <a:t>英・</a:t>
            </a:r>
            <a:r>
              <a:rPr lang="en-GB" altLang="ja-JP" dirty="0">
                <a:latin typeface="+mn-ea"/>
                <a:cs typeface="Calibri" panose="020F0502020204030204" pitchFamily="34" charset="0"/>
              </a:rPr>
              <a:t>Greenpeace</a:t>
            </a:r>
            <a:r>
              <a:rPr lang="ja-JP" altLang="en-US" dirty="0">
                <a:latin typeface="+mn-ea"/>
                <a:cs typeface="Calibri" panose="020F0502020204030204" pitchFamily="34" charset="0"/>
              </a:rPr>
              <a:t>）</a:t>
            </a: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endParaRPr lang="en-GB" altLang="ja-JP" dirty="0">
              <a:latin typeface="+mn-ea"/>
              <a:cs typeface="Calibri" panose="020F0502020204030204" pitchFamily="34" charset="0"/>
            </a:endParaRPr>
          </a:p>
          <a:p>
            <a:pPr marL="742950" lvl="1" indent="-285750">
              <a:lnSpc>
                <a:spcPct val="120000"/>
              </a:lnSpc>
              <a:buFont typeface="Arial" panose="020B0604020202020204" pitchFamily="34" charset="0"/>
              <a:buChar char="•"/>
            </a:pPr>
            <a:r>
              <a:rPr lang="en-GB" altLang="ja-JP" dirty="0" err="1">
                <a:latin typeface="+mn-ea"/>
                <a:cs typeface="Calibri" panose="020F0502020204030204" pitchFamily="34" charset="0"/>
              </a:rPr>
              <a:t>カーボンオフセットは、汚染者が何もしないためのフリーパスとして利用されてきた（UNEP</a:t>
            </a:r>
            <a:r>
              <a:rPr lang="ja-JP" altLang="en-US" dirty="0">
                <a:latin typeface="+mn-ea"/>
                <a:cs typeface="Calibri" panose="020F0502020204030204" pitchFamily="34" charset="0"/>
              </a:rPr>
              <a:t>）</a:t>
            </a:r>
            <a:endParaRPr kumimoji="1" lang="ja-JP" altLang="en-US" sz="2800" dirty="0"/>
          </a:p>
        </p:txBody>
      </p:sp>
      <p:sp>
        <p:nvSpPr>
          <p:cNvPr id="47" name="テキスト ボックス 46">
            <a:extLst>
              <a:ext uri="{FF2B5EF4-FFF2-40B4-BE49-F238E27FC236}">
                <a16:creationId xmlns:a16="http://schemas.microsoft.com/office/drawing/2014/main" id="{A49AE630-6F60-4467-9ADD-2BA24484ECB0}"/>
              </a:ext>
            </a:extLst>
          </p:cNvPr>
          <p:cNvSpPr txBox="1"/>
          <p:nvPr/>
        </p:nvSpPr>
        <p:spPr>
          <a:xfrm>
            <a:off x="208912" y="6328189"/>
            <a:ext cx="5723186" cy="261610"/>
          </a:xfrm>
          <a:prstGeom prst="rect">
            <a:avLst/>
          </a:prstGeom>
          <a:noFill/>
        </p:spPr>
        <p:txBody>
          <a:bodyPr wrap="square" rtlCol="0">
            <a:spAutoFit/>
          </a:bodyPr>
          <a:lstStyle/>
          <a:p>
            <a:r>
              <a:rPr lang="en-US" altLang="ja-JP" sz="1100" dirty="0">
                <a:latin typeface="+mn-ea"/>
                <a:cs typeface="Arial" panose="020B0604020202020204" pitchFamily="34" charset="0"/>
              </a:rPr>
              <a:t>UNEP: United Nations Environment </a:t>
            </a:r>
            <a:r>
              <a:rPr lang="en-US" altLang="ja-JP" sz="1100" dirty="0" err="1">
                <a:latin typeface="+mn-ea"/>
                <a:cs typeface="Arial" panose="020B0604020202020204" pitchFamily="34" charset="0"/>
              </a:rPr>
              <a:t>Programme（国連環境計画</a:t>
            </a:r>
            <a:r>
              <a:rPr lang="ja-JP" altLang="en-US" sz="1100" dirty="0">
                <a:latin typeface="+mn-ea"/>
                <a:cs typeface="Arial" panose="020B0604020202020204" pitchFamily="34" charset="0"/>
              </a:rPr>
              <a:t>）</a:t>
            </a:r>
            <a:endParaRPr lang="en-US" altLang="ja-JP" sz="1100" dirty="0">
              <a:latin typeface="+mn-ea"/>
              <a:cs typeface="Arial" panose="020B0604020202020204" pitchFamily="34" charset="0"/>
            </a:endParaRPr>
          </a:p>
        </p:txBody>
      </p:sp>
    </p:spTree>
    <p:extLst>
      <p:ext uri="{BB962C8B-B14F-4D97-AF65-F5344CB8AC3E}">
        <p14:creationId xmlns:p14="http://schemas.microsoft.com/office/powerpoint/2010/main" val="92048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1" y="351182"/>
            <a:ext cx="10972800" cy="562075"/>
          </a:xfrm>
        </p:spPr>
        <p:txBody>
          <a:bodyPr/>
          <a:lstStyle/>
          <a:p>
            <a:pPr algn="ctr"/>
            <a:r>
              <a:rPr lang="ja-JP" altLang="en-US" sz="3200" dirty="0">
                <a:solidFill>
                  <a:schemeClr val="tx1"/>
                </a:solidFill>
                <a:latin typeface="Arial" panose="020B0604020202020204" pitchFamily="34" charset="0"/>
                <a:ea typeface="+mn-ea"/>
                <a:cs typeface="Arial" panose="020B0604020202020204" pitchFamily="34" charset="0"/>
              </a:rPr>
              <a:t>高品質なカーボンクレジット </a:t>
            </a:r>
            <a:r>
              <a:rPr lang="en-US" altLang="ja-JP" sz="3200" dirty="0">
                <a:solidFill>
                  <a:schemeClr val="tx1"/>
                </a:solidFill>
                <a:latin typeface="Arial" panose="020B0604020202020204" pitchFamily="34" charset="0"/>
                <a:ea typeface="+mn-ea"/>
                <a:cs typeface="Arial" panose="020B0604020202020204" pitchFamily="34" charset="0"/>
              </a:rPr>
              <a:t>(</a:t>
            </a:r>
            <a:r>
              <a:rPr lang="ja-JP" altLang="en-US" sz="3200" dirty="0">
                <a:solidFill>
                  <a:schemeClr val="tx1"/>
                </a:solidFill>
                <a:latin typeface="Arial" panose="020B0604020202020204" pitchFamily="34" charset="0"/>
                <a:ea typeface="+mn-ea"/>
                <a:cs typeface="Arial" panose="020B0604020202020204" pitchFamily="34" charset="0"/>
              </a:rPr>
              <a:t>クレジットの信頼性</a:t>
            </a:r>
            <a:r>
              <a:rPr lang="en-US" altLang="ja-JP" sz="3200" dirty="0">
                <a:solidFill>
                  <a:schemeClr val="tx1"/>
                </a:solidFill>
                <a:latin typeface="Arial" panose="020B0604020202020204" pitchFamily="34" charset="0"/>
                <a:ea typeface="+mn-ea"/>
                <a:cs typeface="Arial" panose="020B0604020202020204" pitchFamily="34" charset="0"/>
              </a:rPr>
              <a:t>) </a:t>
            </a:r>
            <a:endParaRPr kumimoji="1" lang="en-GB" sz="3200"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252386" y="1110443"/>
            <a:ext cx="11759372" cy="21985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JP" altLang="en-US" sz="2000" b="1" dirty="0">
                <a:latin typeface="+mn-ea"/>
                <a:cs typeface="Calibri" panose="020F0502020204030204" pitchFamily="34" charset="0"/>
              </a:rPr>
              <a:t>高品質なカーボンクレジットに影響を与える要素とは？クレジットの信頼性とは？どのクレジットが信頼できるのか？</a:t>
            </a:r>
          </a:p>
          <a:p>
            <a:r>
              <a:rPr lang="ja-JP" altLang="en-US" sz="1800" dirty="0">
                <a:latin typeface="+mn-ea"/>
                <a:cs typeface="Calibri" panose="020F0502020204030204" pitchFamily="34" charset="0"/>
              </a:rPr>
              <a:t>温室効果ガス（</a:t>
            </a:r>
            <a:r>
              <a:rPr lang="en-US" altLang="ja-JP" sz="1800" dirty="0">
                <a:latin typeface="+mn-ea"/>
                <a:cs typeface="Calibri" panose="020F0502020204030204" pitchFamily="34" charset="0"/>
              </a:rPr>
              <a:t>GHG)</a:t>
            </a:r>
            <a:r>
              <a:rPr lang="ja-JP" altLang="en-US" sz="1800" dirty="0">
                <a:latin typeface="+mn-ea"/>
                <a:cs typeface="Calibri" panose="020F0502020204030204" pitchFamily="34" charset="0"/>
              </a:rPr>
              <a:t>の削減は、</a:t>
            </a:r>
            <a:r>
              <a:rPr lang="ja-JP" altLang="en-US" sz="1800" b="1" dirty="0">
                <a:solidFill>
                  <a:srgbClr val="800080"/>
                </a:solidFill>
                <a:latin typeface="+mn-ea"/>
                <a:cs typeface="Calibri" panose="020F0502020204030204" pitchFamily="34" charset="0"/>
              </a:rPr>
              <a:t>現実的で、定量的、検証可能なものでなければならない。</a:t>
            </a:r>
          </a:p>
          <a:p>
            <a:r>
              <a:rPr lang="en-US" altLang="ja-JP" sz="1800" dirty="0">
                <a:latin typeface="+mn-ea"/>
                <a:cs typeface="Calibri" panose="020F0502020204030204" pitchFamily="34" charset="0"/>
              </a:rPr>
              <a:t>CO</a:t>
            </a:r>
            <a:r>
              <a:rPr lang="en-US" altLang="ja-JP" sz="1800" baseline="-25000" dirty="0">
                <a:latin typeface="+mn-ea"/>
                <a:cs typeface="Calibri" panose="020F0502020204030204" pitchFamily="34" charset="0"/>
              </a:rPr>
              <a:t>2</a:t>
            </a:r>
            <a:r>
              <a:rPr lang="ja-JP" altLang="en-US" sz="1800" dirty="0">
                <a:latin typeface="+mn-ea"/>
                <a:cs typeface="Calibri" panose="020F0502020204030204" pitchFamily="34" charset="0"/>
              </a:rPr>
              <a:t>排出削減・除去は、</a:t>
            </a:r>
            <a:r>
              <a:rPr lang="ja-JP" altLang="en-US" sz="1800" b="1" dirty="0">
                <a:solidFill>
                  <a:srgbClr val="800080"/>
                </a:solidFill>
                <a:latin typeface="+mn-ea"/>
                <a:cs typeface="Calibri" panose="020F0502020204030204" pitchFamily="34" charset="0"/>
              </a:rPr>
              <a:t>追加的、永続的であるべき。</a:t>
            </a:r>
          </a:p>
          <a:p>
            <a:r>
              <a:rPr lang="ja-JP" altLang="en-US" sz="1800" dirty="0">
                <a:latin typeface="+mn-ea"/>
                <a:cs typeface="Calibri" panose="020F0502020204030204" pitchFamily="34" charset="0"/>
              </a:rPr>
              <a:t>温室効果ガスの削減は、 </a:t>
            </a:r>
            <a:r>
              <a:rPr lang="ja-JP" altLang="en-US" sz="1800" b="1" dirty="0">
                <a:solidFill>
                  <a:srgbClr val="800080"/>
                </a:solidFill>
                <a:latin typeface="+mn-ea"/>
                <a:cs typeface="Calibri" panose="020F0502020204030204" pitchFamily="34" charset="0"/>
              </a:rPr>
              <a:t>環境や社会に悪影響を与えない</a:t>
            </a:r>
            <a:r>
              <a:rPr lang="ja-JP" altLang="en-US" sz="1800" dirty="0">
                <a:latin typeface="+mn-ea"/>
                <a:cs typeface="Calibri" panose="020F0502020204030204" pitchFamily="34" charset="0"/>
              </a:rPr>
              <a:t>プロジェクトから得られるべき</a:t>
            </a:r>
            <a:endParaRPr lang="en-GB" sz="1800" dirty="0">
              <a:latin typeface="+mn-ea"/>
              <a:cs typeface="Calibri" panose="020F05020202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52104327"/>
              </p:ext>
            </p:extLst>
          </p:nvPr>
        </p:nvGraphicFramePr>
        <p:xfrm>
          <a:off x="252386" y="3100206"/>
          <a:ext cx="11469263" cy="3098800"/>
        </p:xfrm>
        <a:graphic>
          <a:graphicData uri="http://schemas.openxmlformats.org/drawingml/2006/table">
            <a:tbl>
              <a:tblPr firstRow="1" bandRow="1">
                <a:tableStyleId>{5C22544A-7EE6-4342-B048-85BDC9FD1C3A}</a:tableStyleId>
              </a:tblPr>
              <a:tblGrid>
                <a:gridCol w="4719664">
                  <a:extLst>
                    <a:ext uri="{9D8B030D-6E8A-4147-A177-3AD203B41FA5}">
                      <a16:colId xmlns:a16="http://schemas.microsoft.com/office/drawing/2014/main" val="1918153343"/>
                    </a:ext>
                  </a:extLst>
                </a:gridCol>
                <a:gridCol w="3362933">
                  <a:extLst>
                    <a:ext uri="{9D8B030D-6E8A-4147-A177-3AD203B41FA5}">
                      <a16:colId xmlns:a16="http://schemas.microsoft.com/office/drawing/2014/main" val="632147571"/>
                    </a:ext>
                  </a:extLst>
                </a:gridCol>
                <a:gridCol w="3386666">
                  <a:extLst>
                    <a:ext uri="{9D8B030D-6E8A-4147-A177-3AD203B41FA5}">
                      <a16:colId xmlns:a16="http://schemas.microsoft.com/office/drawing/2014/main" val="4216270455"/>
                    </a:ext>
                  </a:extLst>
                </a:gridCol>
              </a:tblGrid>
              <a:tr h="0">
                <a:tc>
                  <a:txBody>
                    <a:bodyPr/>
                    <a:lstStyle/>
                    <a:p>
                      <a:r>
                        <a:rPr kumimoji="1" lang="en-GB" sz="1600" dirty="0" err="1">
                          <a:solidFill>
                            <a:schemeClr val="bg1"/>
                          </a:solidFill>
                          <a:latin typeface="+mn-ea"/>
                          <a:ea typeface="+mn-ea"/>
                          <a:cs typeface="Calibri" panose="020F0502020204030204" pitchFamily="34" charset="0"/>
                        </a:rPr>
                        <a:t>EDF、WWF、Oeko</a:t>
                      </a:r>
                      <a:r>
                        <a:rPr kumimoji="1" lang="en-GB" sz="1600" dirty="0">
                          <a:solidFill>
                            <a:schemeClr val="bg1"/>
                          </a:solidFill>
                          <a:latin typeface="+mn-ea"/>
                          <a:ea typeface="+mn-ea"/>
                          <a:cs typeface="Calibri" panose="020F0502020204030204" pitchFamily="34" charset="0"/>
                        </a:rPr>
                        <a:t> </a:t>
                      </a:r>
                      <a:r>
                        <a:rPr kumimoji="1" lang="en-GB" sz="1600" dirty="0" err="1">
                          <a:solidFill>
                            <a:schemeClr val="bg1"/>
                          </a:solidFill>
                          <a:latin typeface="+mn-ea"/>
                          <a:ea typeface="+mn-ea"/>
                          <a:cs typeface="Calibri" panose="020F0502020204030204" pitchFamily="34" charset="0"/>
                        </a:rPr>
                        <a:t>institut</a:t>
                      </a:r>
                      <a:r>
                        <a:rPr kumimoji="1" lang="en-GB" sz="1600" dirty="0">
                          <a:solidFill>
                            <a:schemeClr val="bg1"/>
                          </a:solidFill>
                          <a:latin typeface="+mn-ea"/>
                          <a:ea typeface="+mn-ea"/>
                          <a:cs typeface="Calibri" panose="020F0502020204030204" pitchFamily="34" charset="0"/>
                        </a:rPr>
                        <a:t> </a:t>
                      </a:r>
                    </a:p>
                    <a:p>
                      <a:r>
                        <a:rPr kumimoji="1" lang="en-GB" sz="1600" dirty="0">
                          <a:solidFill>
                            <a:schemeClr val="bg1"/>
                          </a:solidFill>
                          <a:latin typeface="+mn-ea"/>
                          <a:ea typeface="+mn-ea"/>
                          <a:cs typeface="Calibri" panose="020F0502020204030204" pitchFamily="34" charset="0"/>
                        </a:rPr>
                        <a:t>(</a:t>
                      </a:r>
                      <a:r>
                        <a:rPr kumimoji="1" lang="ja-JP" altLang="en-US" sz="1600" dirty="0">
                          <a:solidFill>
                            <a:schemeClr val="bg1"/>
                          </a:solidFill>
                          <a:latin typeface="+mn-ea"/>
                          <a:ea typeface="+mn-ea"/>
                          <a:cs typeface="Calibri" panose="020F0502020204030204" pitchFamily="34" charset="0"/>
                        </a:rPr>
                        <a:t>目的と基準）（</a:t>
                      </a:r>
                      <a:r>
                        <a:rPr kumimoji="1" lang="en-US" altLang="ja-JP" sz="1600" dirty="0">
                          <a:solidFill>
                            <a:schemeClr val="bg1"/>
                          </a:solidFill>
                          <a:latin typeface="+mn-ea"/>
                          <a:ea typeface="+mn-ea"/>
                          <a:cs typeface="Calibri" panose="020F0502020204030204" pitchFamily="34" charset="0"/>
                        </a:rPr>
                        <a:t>2020</a:t>
                      </a:r>
                      <a:r>
                        <a:rPr kumimoji="1" lang="ja-JP" altLang="en-US" sz="1600" dirty="0">
                          <a:solidFill>
                            <a:schemeClr val="bg1"/>
                          </a:solidFill>
                          <a:latin typeface="+mn-ea"/>
                          <a:ea typeface="+mn-ea"/>
                          <a:cs typeface="Calibri" panose="020F0502020204030204" pitchFamily="34" charset="0"/>
                        </a:rPr>
                        <a:t>年</a:t>
                      </a:r>
                      <a:r>
                        <a:rPr kumimoji="1" lang="en-US" altLang="ja-JP" sz="1600" dirty="0">
                          <a:solidFill>
                            <a:schemeClr val="bg1"/>
                          </a:solidFill>
                          <a:latin typeface="+mn-ea"/>
                          <a:ea typeface="+mn-ea"/>
                          <a:cs typeface="Calibri" panose="020F0502020204030204" pitchFamily="34" charset="0"/>
                        </a:rPr>
                        <a:t>6</a:t>
                      </a:r>
                      <a:r>
                        <a:rPr kumimoji="1" lang="ja-JP" altLang="en-US" sz="1600" dirty="0">
                          <a:solidFill>
                            <a:schemeClr val="bg1"/>
                          </a:solidFill>
                          <a:latin typeface="+mn-ea"/>
                          <a:ea typeface="+mn-ea"/>
                          <a:cs typeface="Calibri" panose="020F0502020204030204" pitchFamily="34" charset="0"/>
                        </a:rPr>
                        <a:t>月）</a:t>
                      </a:r>
                      <a:endParaRPr kumimoji="1" lang="en-GB" sz="1600" dirty="0">
                        <a:solidFill>
                          <a:schemeClr val="bg1"/>
                        </a:solidFill>
                        <a:latin typeface="+mn-ea"/>
                        <a:ea typeface="+mn-ea"/>
                        <a:cs typeface="Calibri" panose="020F0502020204030204" pitchFamily="34" charset="0"/>
                      </a:endParaRPr>
                    </a:p>
                  </a:txBody>
                  <a:tcPr anchor="ctr"/>
                </a:tc>
                <a:tc>
                  <a:txBody>
                    <a:bodyPr/>
                    <a:lstStyle/>
                    <a:p>
                      <a:r>
                        <a:rPr lang="en-US" altLang="ja-JP" sz="1600" dirty="0">
                          <a:solidFill>
                            <a:schemeClr val="bg1"/>
                          </a:solidFill>
                          <a:latin typeface="+mn-ea"/>
                          <a:ea typeface="+mn-ea"/>
                          <a:cs typeface="Calibri" panose="020F0502020204030204" pitchFamily="34" charset="0"/>
                        </a:rPr>
                        <a:t>SEI</a:t>
                      </a:r>
                      <a:r>
                        <a:rPr lang="ja-JP" altLang="en-US" sz="1600" dirty="0">
                          <a:solidFill>
                            <a:schemeClr val="bg1"/>
                          </a:solidFill>
                          <a:latin typeface="+mn-ea"/>
                          <a:ea typeface="+mn-ea"/>
                          <a:cs typeface="Calibri" panose="020F0502020204030204" pitchFamily="34" charset="0"/>
                        </a:rPr>
                        <a:t>と</a:t>
                      </a:r>
                      <a:r>
                        <a:rPr lang="en-US" altLang="ja-JP" sz="1600" dirty="0">
                          <a:solidFill>
                            <a:schemeClr val="bg1"/>
                          </a:solidFill>
                          <a:latin typeface="+mn-ea"/>
                          <a:ea typeface="+mn-ea"/>
                          <a:cs typeface="Calibri" panose="020F0502020204030204" pitchFamily="34" charset="0"/>
                        </a:rPr>
                        <a:t>GHG</a:t>
                      </a:r>
                      <a:r>
                        <a:rPr lang="ja-JP" altLang="en-US" sz="1600" dirty="0">
                          <a:solidFill>
                            <a:schemeClr val="bg1"/>
                          </a:solidFill>
                          <a:latin typeface="+mn-ea"/>
                          <a:ea typeface="+mn-ea"/>
                          <a:cs typeface="Calibri" panose="020F0502020204030204" pitchFamily="34" charset="0"/>
                        </a:rPr>
                        <a:t>管理研究所</a:t>
                      </a:r>
                    </a:p>
                    <a:p>
                      <a:r>
                        <a:rPr lang="ja-JP" altLang="en-US" sz="1600" dirty="0">
                          <a:solidFill>
                            <a:schemeClr val="bg1"/>
                          </a:solidFill>
                          <a:latin typeface="+mn-ea"/>
                          <a:ea typeface="+mn-ea"/>
                          <a:cs typeface="Calibri" panose="020F0502020204030204" pitchFamily="34" charset="0"/>
                        </a:rPr>
                        <a:t>（基準）（</a:t>
                      </a:r>
                      <a:r>
                        <a:rPr lang="en-US" altLang="ja-JP" sz="1600" dirty="0">
                          <a:solidFill>
                            <a:schemeClr val="bg1"/>
                          </a:solidFill>
                          <a:latin typeface="+mn-ea"/>
                          <a:ea typeface="+mn-ea"/>
                          <a:cs typeface="Calibri" panose="020F0502020204030204" pitchFamily="34" charset="0"/>
                        </a:rPr>
                        <a:t>2019</a:t>
                      </a:r>
                      <a:r>
                        <a:rPr lang="ja-JP" altLang="en-US" sz="1600" dirty="0">
                          <a:solidFill>
                            <a:schemeClr val="bg1"/>
                          </a:solidFill>
                          <a:latin typeface="+mn-ea"/>
                          <a:ea typeface="+mn-ea"/>
                          <a:cs typeface="Calibri" panose="020F0502020204030204" pitchFamily="34" charset="0"/>
                        </a:rPr>
                        <a:t>年</a:t>
                      </a:r>
                      <a:r>
                        <a:rPr lang="en-US" altLang="ja-JP" sz="1600" dirty="0">
                          <a:solidFill>
                            <a:schemeClr val="bg1"/>
                          </a:solidFill>
                          <a:latin typeface="+mn-ea"/>
                          <a:ea typeface="+mn-ea"/>
                          <a:cs typeface="Calibri" panose="020F0502020204030204" pitchFamily="34" charset="0"/>
                        </a:rPr>
                        <a:t>11</a:t>
                      </a:r>
                      <a:r>
                        <a:rPr lang="ja-JP" altLang="en-US" sz="1600" dirty="0">
                          <a:solidFill>
                            <a:schemeClr val="bg1"/>
                          </a:solidFill>
                          <a:latin typeface="+mn-ea"/>
                          <a:ea typeface="+mn-ea"/>
                          <a:cs typeface="Calibri" panose="020F0502020204030204" pitchFamily="34" charset="0"/>
                        </a:rPr>
                        <a:t>月）</a:t>
                      </a:r>
                    </a:p>
                  </a:txBody>
                  <a:tcPr anchor="ctr"/>
                </a:tc>
                <a:tc>
                  <a:txBody>
                    <a:bodyPr/>
                    <a:lstStyle/>
                    <a:p>
                      <a:r>
                        <a:rPr lang="en-US" altLang="ja-JP" sz="1600" dirty="0">
                          <a:latin typeface="+mn-ea"/>
                          <a:ea typeface="+mn-ea"/>
                          <a:cs typeface="Calibri" panose="020F0502020204030204" pitchFamily="34" charset="0"/>
                        </a:rPr>
                        <a:t>WRI</a:t>
                      </a:r>
                      <a:r>
                        <a:rPr lang="ja-JP" altLang="en-US" sz="1600" dirty="0">
                          <a:latin typeface="+mn-ea"/>
                          <a:ea typeface="+mn-ea"/>
                          <a:cs typeface="Calibri" panose="020F0502020204030204" pitchFamily="34" charset="0"/>
                        </a:rPr>
                        <a:t>（供給側への懸念）</a:t>
                      </a:r>
                    </a:p>
                    <a:p>
                      <a:r>
                        <a:rPr lang="en-US" altLang="ja-JP" sz="1600" dirty="0">
                          <a:latin typeface="+mn-ea"/>
                          <a:ea typeface="+mn-ea"/>
                          <a:cs typeface="Calibri" panose="020F0502020204030204" pitchFamily="34" charset="0"/>
                        </a:rPr>
                        <a:t>(2021</a:t>
                      </a:r>
                      <a:r>
                        <a:rPr lang="ja-JP" altLang="en-US" sz="1600" dirty="0">
                          <a:latin typeface="+mn-ea"/>
                          <a:ea typeface="+mn-ea"/>
                          <a:cs typeface="Calibri" panose="020F0502020204030204" pitchFamily="34" charset="0"/>
                        </a:rPr>
                        <a:t>年</a:t>
                      </a:r>
                      <a:r>
                        <a:rPr lang="en-US" altLang="ja-JP" sz="1600" dirty="0">
                          <a:latin typeface="+mn-ea"/>
                          <a:ea typeface="+mn-ea"/>
                          <a:cs typeface="Calibri" panose="020F0502020204030204" pitchFamily="34" charset="0"/>
                        </a:rPr>
                        <a:t>2</a:t>
                      </a:r>
                      <a:r>
                        <a:rPr lang="ja-JP" altLang="en-US" sz="1600" dirty="0">
                          <a:latin typeface="+mn-ea"/>
                          <a:ea typeface="+mn-ea"/>
                          <a:cs typeface="Calibri" panose="020F0502020204030204" pitchFamily="34" charset="0"/>
                        </a:rPr>
                        <a:t>月</a:t>
                      </a:r>
                      <a:r>
                        <a:rPr lang="en-US" altLang="ja-JP" sz="1600" dirty="0">
                          <a:latin typeface="+mn-ea"/>
                          <a:ea typeface="+mn-ea"/>
                          <a:cs typeface="Calibri" panose="020F0502020204030204" pitchFamily="34" charset="0"/>
                        </a:rPr>
                        <a:t>)</a:t>
                      </a:r>
                      <a:endParaRPr lang="en-US" sz="1600" dirty="0">
                        <a:latin typeface="+mn-ea"/>
                        <a:ea typeface="+mn-ea"/>
                        <a:cs typeface="Calibri" panose="020F0502020204030204" pitchFamily="34" charset="0"/>
                      </a:endParaRPr>
                    </a:p>
                  </a:txBody>
                  <a:tcPr anchor="ctr"/>
                </a:tc>
                <a:extLst>
                  <a:ext uri="{0D108BD9-81ED-4DB2-BD59-A6C34878D82A}">
                    <a16:rowId xmlns:a16="http://schemas.microsoft.com/office/drawing/2014/main" val="2050503771"/>
                  </a:ext>
                </a:extLst>
              </a:tr>
              <a:tr h="370840">
                <a:tc>
                  <a:txBody>
                    <a:bodyPr/>
                    <a:lstStyle/>
                    <a:p>
                      <a:r>
                        <a:rPr lang="ja-JP" altLang="en-US" sz="1400" dirty="0">
                          <a:latin typeface="+mn-ea"/>
                          <a:ea typeface="+mn-ea"/>
                          <a:cs typeface="Calibri" panose="020F0502020204030204" pitchFamily="34" charset="0"/>
                        </a:rPr>
                        <a:t>緩和活動による</a:t>
                      </a:r>
                      <a:r>
                        <a:rPr lang="en-US" altLang="ja-JP" sz="1400" dirty="0">
                          <a:latin typeface="+mn-ea"/>
                          <a:ea typeface="+mn-ea"/>
                          <a:cs typeface="Calibri" panose="020F0502020204030204" pitchFamily="34" charset="0"/>
                        </a:rPr>
                        <a:t>GHG</a:t>
                      </a:r>
                      <a:r>
                        <a:rPr lang="ja-JP" altLang="en-US" sz="1400" dirty="0">
                          <a:latin typeface="+mn-ea"/>
                          <a:ea typeface="+mn-ea"/>
                          <a:cs typeface="Calibri" panose="020F0502020204030204" pitchFamily="34" charset="0"/>
                        </a:rPr>
                        <a:t>排出量の影響を確実に把握することができる </a:t>
                      </a:r>
                      <a:endParaRPr lang="en-US" sz="1400" dirty="0">
                        <a:latin typeface="+mn-ea"/>
                        <a:ea typeface="+mn-ea"/>
                        <a:cs typeface="Calibri" panose="020F0502020204030204" pitchFamily="34" charset="0"/>
                      </a:endParaRPr>
                    </a:p>
                  </a:txBody>
                  <a:tcPr anchor="ctr"/>
                </a:tc>
                <a:tc>
                  <a:txBody>
                    <a:bodyPr/>
                    <a:lstStyle/>
                    <a:p>
                      <a:r>
                        <a:rPr lang="ja-JP" altLang="en-US" sz="1400" dirty="0">
                          <a:latin typeface="+mn-ea"/>
                          <a:ea typeface="+mn-ea"/>
                          <a:cs typeface="Calibri" panose="020F0502020204030204" pitchFamily="34" charset="0"/>
                        </a:rPr>
                        <a:t>追加性</a:t>
                      </a:r>
                      <a:endParaRPr lang="en-GB" sz="1400" dirty="0">
                        <a:latin typeface="+mn-ea"/>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latin typeface="+mn-ea"/>
                          <a:ea typeface="+mn-ea"/>
                          <a:cs typeface="Calibri" panose="020F0502020204030204" pitchFamily="34" charset="0"/>
                        </a:rPr>
                        <a:t>追加性</a:t>
                      </a:r>
                      <a:endParaRPr lang="en-US" sz="1400" dirty="0" err="1">
                        <a:latin typeface="+mn-ea"/>
                        <a:ea typeface="+mn-ea"/>
                        <a:cs typeface="Calibri" panose="020F0502020204030204" pitchFamily="34" charset="0"/>
                      </a:endParaRPr>
                    </a:p>
                  </a:txBody>
                  <a:tcPr anchor="ctr"/>
                </a:tc>
                <a:extLst>
                  <a:ext uri="{0D108BD9-81ED-4DB2-BD59-A6C34878D82A}">
                    <a16:rowId xmlns:a16="http://schemas.microsoft.com/office/drawing/2014/main" val="9992044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ja-JP" sz="1400" dirty="0" err="1">
                          <a:latin typeface="+mn-ea"/>
                          <a:ea typeface="+mn-ea"/>
                          <a:cs typeface="Calibri" panose="020F0502020204030204" pitchFamily="34" charset="0"/>
                        </a:rPr>
                        <a:t>排出削減量</a:t>
                      </a:r>
                      <a:r>
                        <a:rPr lang="en-GB" altLang="ja-JP" sz="1400" dirty="0">
                          <a:latin typeface="+mn-ea"/>
                          <a:ea typeface="+mn-ea"/>
                          <a:cs typeface="Calibri" panose="020F0502020204030204" pitchFamily="34" charset="0"/>
                        </a:rPr>
                        <a:t>・</a:t>
                      </a:r>
                      <a:r>
                        <a:rPr lang="ja-JP" altLang="en-US" sz="1400" dirty="0">
                          <a:latin typeface="+mn-ea"/>
                          <a:ea typeface="+mn-ea"/>
                          <a:cs typeface="Calibri" panose="020F0502020204030204" pitchFamily="34" charset="0"/>
                        </a:rPr>
                        <a:t>除去</a:t>
                      </a:r>
                      <a:r>
                        <a:rPr lang="en-GB" altLang="ja-JP" sz="1400" dirty="0" err="1">
                          <a:latin typeface="+mn-ea"/>
                          <a:ea typeface="+mn-ea"/>
                          <a:cs typeface="Calibri" panose="020F0502020204030204" pitchFamily="34" charset="0"/>
                        </a:rPr>
                        <a:t>量の</a:t>
                      </a:r>
                      <a:r>
                        <a:rPr lang="ja-JP" altLang="en-US" sz="1400" dirty="0">
                          <a:latin typeface="+mn-ea"/>
                          <a:ea typeface="+mn-ea"/>
                          <a:cs typeface="Calibri" panose="020F0502020204030204" pitchFamily="34" charset="0"/>
                        </a:rPr>
                        <a:t>二重計上</a:t>
                      </a:r>
                      <a:r>
                        <a:rPr lang="en-GB" altLang="ja-JP" sz="1400" dirty="0" err="1">
                          <a:latin typeface="+mn-ea"/>
                          <a:ea typeface="+mn-ea"/>
                          <a:cs typeface="Calibri" panose="020F0502020204030204" pitchFamily="34" charset="0"/>
                        </a:rPr>
                        <a:t>の回避</a:t>
                      </a:r>
                      <a:endParaRPr lang="en-GB" altLang="ja-JP" sz="1400" dirty="0">
                        <a:latin typeface="+mn-ea"/>
                        <a:ea typeface="+mn-ea"/>
                        <a:cs typeface="Calibri" panose="020F0502020204030204" pitchFamily="34" charset="0"/>
                      </a:endParaRPr>
                    </a:p>
                  </a:txBody>
                  <a:tcPr anchor="ctr"/>
                </a:tc>
                <a:tc>
                  <a:txBody>
                    <a:bodyPr/>
                    <a:lstStyle/>
                    <a:p>
                      <a:r>
                        <a:rPr lang="en-US" altLang="ja-JP" sz="1400" baseline="0" dirty="0" err="1">
                          <a:latin typeface="+mn-ea"/>
                          <a:ea typeface="+mn-ea"/>
                          <a:cs typeface="Calibri" panose="020F0502020204030204" pitchFamily="34" charset="0"/>
                        </a:rPr>
                        <a:t>他の企業が</a:t>
                      </a:r>
                      <a:r>
                        <a:rPr lang="en-US" altLang="ja-JP" sz="1400" dirty="0" err="1">
                          <a:latin typeface="+mn-ea"/>
                          <a:ea typeface="+mn-ea"/>
                          <a:cs typeface="Calibri" panose="020F0502020204030204" pitchFamily="34" charset="0"/>
                        </a:rPr>
                        <a:t>主張していないこと</a:t>
                      </a:r>
                      <a:r>
                        <a:rPr lang="en-US" sz="1400" dirty="0">
                          <a:latin typeface="+mn-ea"/>
                          <a:ea typeface="+mn-ea"/>
                          <a:cs typeface="Calibri" panose="020F0502020204030204" pitchFamily="34" charset="0"/>
                        </a:rPr>
                        <a:t> </a:t>
                      </a:r>
                      <a:endParaRPr lang="en-GB" sz="1400" dirty="0">
                        <a:solidFill>
                          <a:srgbClr val="000000"/>
                        </a:solidFill>
                        <a:latin typeface="+mn-ea"/>
                        <a:ea typeface="+mn-ea"/>
                        <a:cs typeface="Calibri" panose="020F0502020204030204" pitchFamily="34" charset="0"/>
                      </a:endParaRPr>
                    </a:p>
                  </a:txBody>
                  <a:tcPr anchor="ctr"/>
                </a:tc>
                <a:tc>
                  <a:txBody>
                    <a:bodyPr/>
                    <a:lstStyle/>
                    <a:p>
                      <a:r>
                        <a:rPr lang="ja-JP" altLang="en-US" sz="1400" dirty="0">
                          <a:latin typeface="+mn-ea"/>
                          <a:ea typeface="+mn-ea"/>
                          <a:cs typeface="Calibri" panose="020F0502020204030204" pitchFamily="34" charset="0"/>
                        </a:rPr>
                        <a:t>測定と不確実性</a:t>
                      </a:r>
                      <a:endParaRPr lang="en-GB" sz="1400" dirty="0">
                        <a:latin typeface="+mn-ea"/>
                        <a:ea typeface="+mn-ea"/>
                        <a:cs typeface="Calibri" panose="020F0502020204030204" pitchFamily="34" charset="0"/>
                      </a:endParaRPr>
                    </a:p>
                  </a:txBody>
                  <a:tcPr anchor="ctr"/>
                </a:tc>
                <a:extLst>
                  <a:ext uri="{0D108BD9-81ED-4DB2-BD59-A6C34878D82A}">
                    <a16:rowId xmlns:a16="http://schemas.microsoft.com/office/drawing/2014/main" val="595900662"/>
                  </a:ext>
                </a:extLst>
              </a:tr>
              <a:tr h="370840">
                <a:tc>
                  <a:txBody>
                    <a:bodyPr/>
                    <a:lstStyle/>
                    <a:p>
                      <a:r>
                        <a:rPr lang="en-US" altLang="ja-JP" sz="1400" dirty="0" err="1">
                          <a:solidFill>
                            <a:srgbClr val="000000"/>
                          </a:solidFill>
                          <a:latin typeface="+mn-ea"/>
                          <a:ea typeface="+mn-ea"/>
                          <a:cs typeface="Calibri" panose="020F0502020204030204" pitchFamily="34" charset="0"/>
                        </a:rPr>
                        <a:t>非永続性への対応</a:t>
                      </a:r>
                      <a:r>
                        <a:rPr lang="en-US" altLang="ja-JP" sz="1400" dirty="0">
                          <a:solidFill>
                            <a:srgbClr val="000000"/>
                          </a:solidFill>
                          <a:latin typeface="+mn-ea"/>
                          <a:ea typeface="+mn-ea"/>
                          <a:cs typeface="Calibri" panose="020F0502020204030204" pitchFamily="34" charset="0"/>
                        </a:rPr>
                        <a:t> </a:t>
                      </a:r>
                      <a:endParaRPr lang="en-US" sz="1400" dirty="0">
                        <a:latin typeface="+mn-ea"/>
                        <a:ea typeface="+mn-ea"/>
                        <a:cs typeface="Calibri" panose="020F0502020204030204" pitchFamily="34" charset="0"/>
                      </a:endParaRPr>
                    </a:p>
                  </a:txBody>
                  <a:tcPr anchor="ctr"/>
                </a:tc>
                <a:tc>
                  <a:txBody>
                    <a:bodyPr/>
                    <a:lstStyle/>
                    <a:p>
                      <a:r>
                        <a:rPr lang="ja-JP" altLang="en-US" sz="1400" dirty="0">
                          <a:solidFill>
                            <a:srgbClr val="000000"/>
                          </a:solidFill>
                          <a:latin typeface="+mn-ea"/>
                          <a:ea typeface="+mn-ea"/>
                          <a:cs typeface="Calibri" panose="020F0502020204030204" pitchFamily="34" charset="0"/>
                        </a:rPr>
                        <a:t>永続性</a:t>
                      </a:r>
                      <a:endParaRPr lang="en-GB" sz="1400" dirty="0">
                        <a:latin typeface="+mn-ea"/>
                        <a:ea typeface="+mn-ea"/>
                        <a:cs typeface="Calibri" panose="020F0502020204030204" pitchFamily="34" charset="0"/>
                      </a:endParaRPr>
                    </a:p>
                  </a:txBody>
                  <a:tcPr anchor="ctr"/>
                </a:tc>
                <a:tc>
                  <a:txBody>
                    <a:bodyPr/>
                    <a:lstStyle/>
                    <a:p>
                      <a:r>
                        <a:rPr lang="ja-JP" altLang="en-US" sz="1400" dirty="0">
                          <a:solidFill>
                            <a:srgbClr val="000000"/>
                          </a:solidFill>
                          <a:latin typeface="+mn-ea"/>
                          <a:ea typeface="+mn-ea"/>
                          <a:cs typeface="Calibri" panose="020F0502020204030204" pitchFamily="34" charset="0"/>
                        </a:rPr>
                        <a:t>永続性</a:t>
                      </a:r>
                      <a:endParaRPr lang="en-GB" sz="1400" dirty="0">
                        <a:latin typeface="+mn-ea"/>
                        <a:ea typeface="+mn-ea"/>
                        <a:cs typeface="Calibri" panose="020F0502020204030204" pitchFamily="34" charset="0"/>
                      </a:endParaRPr>
                    </a:p>
                  </a:txBody>
                  <a:tcPr anchor="ctr"/>
                </a:tc>
                <a:extLst>
                  <a:ext uri="{0D108BD9-81ED-4DB2-BD59-A6C34878D82A}">
                    <a16:rowId xmlns:a16="http://schemas.microsoft.com/office/drawing/2014/main" val="3726252189"/>
                  </a:ext>
                </a:extLst>
              </a:tr>
              <a:tr h="370840">
                <a:tc>
                  <a:txBody>
                    <a:bodyPr/>
                    <a:lstStyle/>
                    <a:p>
                      <a:r>
                        <a:rPr lang="en-GB" altLang="ja-JP" sz="1400" dirty="0" err="1">
                          <a:solidFill>
                            <a:srgbClr val="000000"/>
                          </a:solidFill>
                          <a:latin typeface="+mn-ea"/>
                          <a:ea typeface="+mn-ea"/>
                          <a:cs typeface="Calibri" panose="020F0502020204030204" pitchFamily="34" charset="0"/>
                        </a:rPr>
                        <a:t>ネット・ゼロ・エミッションへの移行を促進</a:t>
                      </a:r>
                      <a:endParaRPr lang="en-US" sz="1400" dirty="0">
                        <a:latin typeface="+mn-ea"/>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mn-ea"/>
                          <a:ea typeface="+mn-ea"/>
                          <a:cs typeface="Calibri" panose="020F0502020204030204" pitchFamily="34" charset="0"/>
                        </a:rPr>
                        <a:t>過大評価されていないこと</a:t>
                      </a:r>
                      <a:endParaRPr lang="en-GB" sz="1400" dirty="0">
                        <a:solidFill>
                          <a:srgbClr val="000000"/>
                        </a:solidFill>
                        <a:latin typeface="+mn-ea"/>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srgbClr val="000000"/>
                          </a:solidFill>
                          <a:latin typeface="+mn-ea"/>
                          <a:ea typeface="+mn-ea"/>
                          <a:cs typeface="Calibri" panose="020F0502020204030204" pitchFamily="34" charset="0"/>
                        </a:rPr>
                        <a:t>リーケージ（漏れ）への対応</a:t>
                      </a:r>
                      <a:endParaRPr lang="en-GB" sz="1400" dirty="0">
                        <a:solidFill>
                          <a:srgbClr val="000000"/>
                        </a:solidFill>
                        <a:latin typeface="+mn-ea"/>
                        <a:ea typeface="+mn-ea"/>
                        <a:cs typeface="Calibri" panose="020F0502020204030204" pitchFamily="34" charset="0"/>
                      </a:endParaRPr>
                    </a:p>
                  </a:txBody>
                  <a:tcPr anchor="ctr"/>
                </a:tc>
                <a:extLst>
                  <a:ext uri="{0D108BD9-81ED-4DB2-BD59-A6C34878D82A}">
                    <a16:rowId xmlns:a16="http://schemas.microsoft.com/office/drawing/2014/main" val="527850015"/>
                  </a:ext>
                </a:extLst>
              </a:tr>
              <a:tr h="370840">
                <a:tc>
                  <a:txBody>
                    <a:bodyPr/>
                    <a:lstStyle/>
                    <a:p>
                      <a:r>
                        <a:rPr lang="en-GB" altLang="ja-JP" sz="1400" dirty="0" err="1">
                          <a:solidFill>
                            <a:srgbClr val="000000"/>
                          </a:solidFill>
                          <a:latin typeface="+mn-ea"/>
                          <a:ea typeface="+mn-ea"/>
                          <a:cs typeface="Calibri" panose="020F0502020204030204" pitchFamily="34" charset="0"/>
                        </a:rPr>
                        <a:t>クレ</a:t>
                      </a:r>
                      <a:r>
                        <a:rPr lang="ja-JP" altLang="en-US" sz="1400" dirty="0">
                          <a:solidFill>
                            <a:srgbClr val="000000"/>
                          </a:solidFill>
                          <a:latin typeface="+mn-ea"/>
                          <a:ea typeface="+mn-ea"/>
                          <a:cs typeface="Calibri" panose="020F0502020204030204" pitchFamily="34" charset="0"/>
                        </a:rPr>
                        <a:t>ジット制度</a:t>
                      </a:r>
                      <a:r>
                        <a:rPr lang="en-GB" altLang="ja-JP" sz="1400" dirty="0">
                          <a:solidFill>
                            <a:srgbClr val="000000"/>
                          </a:solidFill>
                          <a:latin typeface="+mn-ea"/>
                          <a:ea typeface="+mn-ea"/>
                          <a:cs typeface="Calibri" panose="020F0502020204030204" pitchFamily="34" charset="0"/>
                        </a:rPr>
                        <a:t>の</a:t>
                      </a:r>
                      <a:r>
                        <a:rPr lang="ja-JP" altLang="en-US" sz="1400" dirty="0">
                          <a:solidFill>
                            <a:srgbClr val="000000"/>
                          </a:solidFill>
                          <a:latin typeface="+mn-ea"/>
                          <a:ea typeface="+mn-ea"/>
                          <a:cs typeface="Calibri" panose="020F0502020204030204" pitchFamily="34" charset="0"/>
                        </a:rPr>
                        <a:t>運営と</a:t>
                      </a:r>
                      <a:r>
                        <a:rPr lang="en-GB" altLang="ja-JP" sz="1400" dirty="0" err="1">
                          <a:solidFill>
                            <a:srgbClr val="000000"/>
                          </a:solidFill>
                          <a:latin typeface="+mn-ea"/>
                          <a:ea typeface="+mn-ea"/>
                          <a:cs typeface="Calibri" panose="020F0502020204030204" pitchFamily="34" charset="0"/>
                        </a:rPr>
                        <a:t>制度</a:t>
                      </a:r>
                      <a:r>
                        <a:rPr lang="ja-JP" altLang="en-US" sz="1400" dirty="0">
                          <a:solidFill>
                            <a:srgbClr val="000000"/>
                          </a:solidFill>
                          <a:latin typeface="+mn-ea"/>
                          <a:ea typeface="+mn-ea"/>
                          <a:cs typeface="Calibri" panose="020F0502020204030204" pitchFamily="34" charset="0"/>
                        </a:rPr>
                        <a:t>の強化</a:t>
                      </a:r>
                      <a:r>
                        <a:rPr lang="en-GB" altLang="ja-JP" sz="1400" dirty="0">
                          <a:solidFill>
                            <a:srgbClr val="000000"/>
                          </a:solidFill>
                          <a:latin typeface="+mn-ea"/>
                          <a:ea typeface="+mn-ea"/>
                          <a:cs typeface="Calibri" panose="020F0502020204030204" pitchFamily="34" charset="0"/>
                        </a:rPr>
                        <a:t> </a:t>
                      </a:r>
                      <a:endParaRPr lang="en-US" sz="1400" dirty="0">
                        <a:latin typeface="+mn-ea"/>
                        <a:ea typeface="+mn-ea"/>
                        <a:cs typeface="Calibri" panose="020F0502020204030204" pitchFamily="34" charset="0"/>
                      </a:endParaRPr>
                    </a:p>
                  </a:txBody>
                  <a:tcPr anchor="ctr"/>
                </a:tc>
                <a:tc>
                  <a:txBody>
                    <a:bodyPr/>
                    <a:lstStyle/>
                    <a:p>
                      <a:endParaRPr lang="en-US" sz="1400" dirty="0">
                        <a:latin typeface="+mn-ea"/>
                        <a:ea typeface="+mn-ea"/>
                        <a:cs typeface="Calibri" panose="020F0502020204030204" pitchFamily="34" charset="0"/>
                      </a:endParaRPr>
                    </a:p>
                  </a:txBody>
                  <a:tcPr anchor="ctr"/>
                </a:tc>
                <a:tc>
                  <a:txBody>
                    <a:bodyPr/>
                    <a:lstStyle/>
                    <a:p>
                      <a:endParaRPr lang="en-US" sz="1400" dirty="0">
                        <a:latin typeface="+mn-ea"/>
                        <a:ea typeface="+mn-ea"/>
                        <a:cs typeface="Calibri" panose="020F0502020204030204" pitchFamily="34" charset="0"/>
                      </a:endParaRPr>
                    </a:p>
                  </a:txBody>
                  <a:tcPr anchor="ctr"/>
                </a:tc>
                <a:extLst>
                  <a:ext uri="{0D108BD9-81ED-4DB2-BD59-A6C34878D82A}">
                    <a16:rowId xmlns:a16="http://schemas.microsoft.com/office/drawing/2014/main" val="11731074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GB" altLang="ja-JP" sz="1400" b="0" i="0" u="none" strike="noStrike" kern="1200" baseline="0" dirty="0" err="1">
                          <a:solidFill>
                            <a:schemeClr val="dk1"/>
                          </a:solidFill>
                          <a:latin typeface="+mn-ea"/>
                          <a:ea typeface="+mn-ea"/>
                          <a:cs typeface="Calibri" panose="020F0502020204030204" pitchFamily="34" charset="0"/>
                        </a:rPr>
                        <a:t>環境・社会へのポジティブな影響の強化とネガティブな影響の防止</a:t>
                      </a:r>
                      <a:endParaRPr kumimoji="1" lang="en-GB" sz="1400" b="0" i="0" u="none" strike="noStrike" kern="1200" baseline="0" dirty="0">
                        <a:solidFill>
                          <a:schemeClr val="dk1"/>
                        </a:solidFill>
                        <a:latin typeface="+mn-ea"/>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baseline="0" dirty="0" err="1">
                          <a:latin typeface="+mn-ea"/>
                          <a:ea typeface="+mn-ea"/>
                          <a:cs typeface="Calibri" panose="020F0502020204030204" pitchFamily="34" charset="0"/>
                        </a:rPr>
                        <a:t>環境や社会に大きな</a:t>
                      </a:r>
                      <a:r>
                        <a:rPr lang="ja-JP" altLang="en-US" sz="1400" baseline="0" dirty="0">
                          <a:latin typeface="+mn-ea"/>
                          <a:ea typeface="+mn-ea"/>
                          <a:cs typeface="Calibri" panose="020F0502020204030204" pitchFamily="34" charset="0"/>
                        </a:rPr>
                        <a:t>負の</a:t>
                      </a:r>
                      <a:r>
                        <a:rPr lang="en-US" altLang="ja-JP" sz="1400" baseline="0" dirty="0" err="1">
                          <a:latin typeface="+mn-ea"/>
                          <a:ea typeface="+mn-ea"/>
                          <a:cs typeface="Calibri" panose="020F0502020204030204" pitchFamily="34" charset="0"/>
                        </a:rPr>
                        <a:t>影響を与え</a:t>
                      </a:r>
                      <a:r>
                        <a:rPr lang="en-US" altLang="ja-JP" sz="1400" dirty="0" err="1">
                          <a:latin typeface="+mn-ea"/>
                          <a:ea typeface="+mn-ea"/>
                          <a:cs typeface="Calibri" panose="020F0502020204030204" pitchFamily="34" charset="0"/>
                        </a:rPr>
                        <a:t>ない</a:t>
                      </a:r>
                      <a:r>
                        <a:rPr lang="ja-JP" altLang="en-US" sz="1400" dirty="0">
                          <a:latin typeface="+mn-ea"/>
                          <a:ea typeface="+mn-ea"/>
                          <a:cs typeface="Calibri" panose="020F0502020204030204" pitchFamily="34" charset="0"/>
                        </a:rPr>
                        <a:t>こと</a:t>
                      </a:r>
                      <a:endParaRPr lang="en-US" altLang="ja-JP" sz="1400" dirty="0">
                        <a:latin typeface="+mn-ea"/>
                        <a:ea typeface="+mn-ea"/>
                        <a:cs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400" dirty="0" err="1">
                          <a:latin typeface="+mn-ea"/>
                          <a:ea typeface="+mn-ea"/>
                          <a:cs typeface="Calibri" panose="020F0502020204030204" pitchFamily="34" charset="0"/>
                        </a:rPr>
                        <a:t>生態系や地域社会へ</a:t>
                      </a:r>
                      <a:r>
                        <a:rPr lang="ja-JP" altLang="en-US" sz="1400" baseline="0" dirty="0">
                          <a:latin typeface="+mn-ea"/>
                          <a:ea typeface="+mn-ea"/>
                          <a:cs typeface="Calibri" panose="020F0502020204030204" pitchFamily="34" charset="0"/>
                        </a:rPr>
                        <a:t>悪</a:t>
                      </a:r>
                      <a:r>
                        <a:rPr lang="en-US" altLang="ja-JP" sz="1400" baseline="0" dirty="0" err="1">
                          <a:latin typeface="+mn-ea"/>
                          <a:ea typeface="+mn-ea"/>
                          <a:cs typeface="Calibri" panose="020F0502020204030204" pitchFamily="34" charset="0"/>
                        </a:rPr>
                        <a:t>影響</a:t>
                      </a:r>
                      <a:r>
                        <a:rPr lang="ja-JP" altLang="en-US" sz="1400" baseline="0" dirty="0">
                          <a:latin typeface="+mn-ea"/>
                          <a:ea typeface="+mn-ea"/>
                          <a:cs typeface="Calibri" panose="020F0502020204030204" pitchFamily="34" charset="0"/>
                        </a:rPr>
                        <a:t>を回避</a:t>
                      </a:r>
                      <a:endParaRPr lang="en-US" sz="1400" dirty="0">
                        <a:latin typeface="+mn-ea"/>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latin typeface="+mn-ea"/>
                        <a:ea typeface="+mn-ea"/>
                        <a:cs typeface="Calibri" panose="020F0502020204030204" pitchFamily="34" charset="0"/>
                      </a:endParaRPr>
                    </a:p>
                  </a:txBody>
                  <a:tcPr anchor="ctr"/>
                </a:tc>
                <a:extLst>
                  <a:ext uri="{0D108BD9-81ED-4DB2-BD59-A6C34878D82A}">
                    <a16:rowId xmlns:a16="http://schemas.microsoft.com/office/drawing/2014/main" val="3462657309"/>
                  </a:ext>
                </a:extLst>
              </a:tr>
            </a:tbl>
          </a:graphicData>
        </a:graphic>
      </p:graphicFrame>
      <p:sp>
        <p:nvSpPr>
          <p:cNvPr id="4" name="Rectangle 3"/>
          <p:cNvSpPr/>
          <p:nvPr/>
        </p:nvSpPr>
        <p:spPr>
          <a:xfrm>
            <a:off x="252386" y="6380742"/>
            <a:ext cx="7553671" cy="276999"/>
          </a:xfrm>
          <a:prstGeom prst="rect">
            <a:avLst/>
          </a:prstGeom>
        </p:spPr>
        <p:txBody>
          <a:bodyPr wrap="none">
            <a:spAutoFit/>
          </a:bodyPr>
          <a:lstStyle/>
          <a:p>
            <a:r>
              <a:rPr lang="ja-JP" altLang="en-US" sz="1200" dirty="0">
                <a:latin typeface="+mn-ea"/>
              </a:rPr>
              <a:t>*</a:t>
            </a:r>
            <a:r>
              <a:rPr lang="en-US" altLang="ja-JP" sz="1200" dirty="0">
                <a:latin typeface="+mn-ea"/>
              </a:rPr>
              <a:t>EDF:</a:t>
            </a:r>
            <a:r>
              <a:rPr lang="ja-JP" altLang="en-US" sz="1200" dirty="0">
                <a:latin typeface="+mn-ea"/>
              </a:rPr>
              <a:t>環境防衛基金、</a:t>
            </a:r>
            <a:r>
              <a:rPr lang="en-US" altLang="ja-JP" sz="1200" dirty="0">
                <a:latin typeface="+mn-ea"/>
              </a:rPr>
              <a:t>WWF</a:t>
            </a:r>
            <a:r>
              <a:rPr lang="ja-JP" altLang="en-US" sz="1200" dirty="0">
                <a:latin typeface="+mn-ea"/>
              </a:rPr>
              <a:t>：世界自然保護基金、</a:t>
            </a:r>
            <a:r>
              <a:rPr lang="en-US" altLang="ja-JP" sz="1200" dirty="0">
                <a:latin typeface="+mn-ea"/>
              </a:rPr>
              <a:t>SEI</a:t>
            </a:r>
            <a:r>
              <a:rPr lang="ja-JP" altLang="en-US" sz="1200" dirty="0">
                <a:latin typeface="+mn-ea"/>
              </a:rPr>
              <a:t>：ストックホルム環境研究所、</a:t>
            </a:r>
            <a:r>
              <a:rPr lang="en-US" altLang="ja-JP" sz="1200" dirty="0">
                <a:latin typeface="+mn-ea"/>
              </a:rPr>
              <a:t>WRI</a:t>
            </a:r>
            <a:r>
              <a:rPr lang="ja-JP" altLang="en-US" sz="1200" dirty="0">
                <a:latin typeface="+mn-ea"/>
              </a:rPr>
              <a:t>：世界資源研究所 </a:t>
            </a:r>
            <a:endParaRPr lang="en-US" sz="1200" dirty="0">
              <a:latin typeface="+mn-ea"/>
            </a:endParaRPr>
          </a:p>
        </p:txBody>
      </p:sp>
    </p:spTree>
    <p:extLst>
      <p:ext uri="{BB962C8B-B14F-4D97-AF65-F5344CB8AC3E}">
        <p14:creationId xmlns:p14="http://schemas.microsoft.com/office/powerpoint/2010/main" val="323309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015" y="387258"/>
            <a:ext cx="10972800" cy="562075"/>
          </a:xfrm>
        </p:spPr>
        <p:txBody>
          <a:bodyPr/>
          <a:lstStyle/>
          <a:p>
            <a:pPr algn="ctr"/>
            <a:r>
              <a:rPr lang="ja-JP" altLang="en-US" dirty="0">
                <a:solidFill>
                  <a:schemeClr val="tx1"/>
                </a:solidFill>
                <a:latin typeface="Arial" panose="020B0604020202020204" pitchFamily="34" charset="0"/>
                <a:ea typeface="+mn-ea"/>
                <a:cs typeface="Arial" panose="020B0604020202020204" pitchFamily="34" charset="0"/>
              </a:rPr>
              <a:t>文献調査の結果 </a:t>
            </a:r>
            <a:endParaRPr lang="en-GB" dirty="0">
              <a:solidFill>
                <a:schemeClr val="tx1"/>
              </a:solidFill>
              <a:latin typeface="Arial" panose="020B0604020202020204" pitchFamily="34" charset="0"/>
              <a:ea typeface="+mn-ea"/>
              <a:cs typeface="Arial" panose="020B0604020202020204" pitchFamily="34" charset="0"/>
            </a:endParaRPr>
          </a:p>
        </p:txBody>
      </p:sp>
      <p:sp>
        <p:nvSpPr>
          <p:cNvPr id="3" name="Content Placeholder 2"/>
          <p:cNvSpPr txBox="1">
            <a:spLocks/>
          </p:cNvSpPr>
          <p:nvPr/>
        </p:nvSpPr>
        <p:spPr>
          <a:xfrm>
            <a:off x="352794" y="701371"/>
            <a:ext cx="11535044" cy="201295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altLang="ja-JP" sz="1800" b="1" dirty="0">
              <a:latin typeface="+mn-ea"/>
              <a:cs typeface="Calibri" panose="020F0502020204030204" pitchFamily="34" charset="0"/>
            </a:endParaRPr>
          </a:p>
          <a:p>
            <a:pPr algn="just"/>
            <a:r>
              <a:rPr lang="en-US" altLang="ja-JP" sz="1800" dirty="0">
                <a:latin typeface="+mn-ea"/>
                <a:cs typeface="Calibri" panose="020F0502020204030204" pitchFamily="34" charset="0"/>
              </a:rPr>
              <a:t>EDF</a:t>
            </a:r>
            <a:r>
              <a:rPr lang="ja-JP" altLang="en-US" sz="1800" dirty="0" err="1">
                <a:latin typeface="+mn-ea"/>
                <a:cs typeface="Calibri" panose="020F0502020204030204" pitchFamily="34" charset="0"/>
              </a:rPr>
              <a:t>、</a:t>
            </a:r>
            <a:r>
              <a:rPr lang="en-US" altLang="ja-JP" sz="1800" dirty="0">
                <a:latin typeface="+mn-ea"/>
                <a:cs typeface="Calibri" panose="020F0502020204030204" pitchFamily="34" charset="0"/>
              </a:rPr>
              <a:t>WWF</a:t>
            </a:r>
            <a:r>
              <a:rPr lang="ja-JP" altLang="en-US" sz="1800" dirty="0" err="1">
                <a:latin typeface="+mn-ea"/>
                <a:cs typeface="Calibri" panose="020F0502020204030204" pitchFamily="34" charset="0"/>
              </a:rPr>
              <a:t>、</a:t>
            </a:r>
            <a:r>
              <a:rPr lang="en-US" altLang="ja-JP" sz="1800" dirty="0" err="1">
                <a:latin typeface="+mn-ea"/>
                <a:cs typeface="Calibri" panose="020F0502020204030204" pitchFamily="34" charset="0"/>
              </a:rPr>
              <a:t>Oeko</a:t>
            </a:r>
            <a:r>
              <a:rPr lang="en-US" altLang="ja-JP" sz="1800" dirty="0">
                <a:latin typeface="+mn-ea"/>
                <a:cs typeface="Calibri" panose="020F0502020204030204" pitchFamily="34" charset="0"/>
              </a:rPr>
              <a:t> </a:t>
            </a:r>
            <a:r>
              <a:rPr lang="en-US" altLang="ja-JP" sz="1800" dirty="0" err="1">
                <a:latin typeface="+mn-ea"/>
                <a:cs typeface="Calibri" panose="020F0502020204030204" pitchFamily="34" charset="0"/>
              </a:rPr>
              <a:t>Institut</a:t>
            </a:r>
            <a:r>
              <a:rPr lang="ja-JP" altLang="en-US" sz="1800" dirty="0" err="1">
                <a:latin typeface="+mn-ea"/>
                <a:cs typeface="Calibri" panose="020F0502020204030204" pitchFamily="34" charset="0"/>
              </a:rPr>
              <a:t>、</a:t>
            </a:r>
            <a:r>
              <a:rPr lang="en-US" altLang="ja-JP" sz="1800" dirty="0">
                <a:latin typeface="+mn-ea"/>
                <a:cs typeface="Calibri" panose="020F0502020204030204" pitchFamily="34" charset="0"/>
              </a:rPr>
              <a:t>SEI</a:t>
            </a:r>
            <a:r>
              <a:rPr lang="ja-JP" altLang="en-US" sz="1800" dirty="0" err="1">
                <a:latin typeface="+mn-ea"/>
                <a:cs typeface="Calibri" panose="020F0502020204030204" pitchFamily="34" charset="0"/>
              </a:rPr>
              <a:t>、</a:t>
            </a:r>
            <a:r>
              <a:rPr lang="en-US" altLang="ja-JP" sz="1800" dirty="0">
                <a:latin typeface="+mn-ea"/>
                <a:cs typeface="Calibri" panose="020F0502020204030204" pitchFamily="34" charset="0"/>
              </a:rPr>
              <a:t>GHG</a:t>
            </a:r>
            <a:r>
              <a:rPr lang="ja-JP" altLang="en-US" sz="1800" dirty="0">
                <a:latin typeface="+mn-ea"/>
                <a:cs typeface="Calibri" panose="020F0502020204030204" pitchFamily="34" charset="0"/>
              </a:rPr>
              <a:t>管理研究所、</a:t>
            </a:r>
            <a:r>
              <a:rPr lang="en-US" altLang="ja-JP" sz="1800" dirty="0">
                <a:latin typeface="+mn-ea"/>
                <a:cs typeface="Calibri" panose="020F0502020204030204" pitchFamily="34" charset="0"/>
              </a:rPr>
              <a:t>WRI</a:t>
            </a:r>
            <a:r>
              <a:rPr lang="ja-JP" altLang="en-US" sz="1800" dirty="0" err="1">
                <a:latin typeface="+mn-ea"/>
                <a:cs typeface="Calibri" panose="020F0502020204030204" pitchFamily="34" charset="0"/>
              </a:rPr>
              <a:t>、</a:t>
            </a:r>
            <a:r>
              <a:rPr lang="ja-JP" altLang="en-US" sz="1800" dirty="0">
                <a:latin typeface="+mn-ea"/>
                <a:cs typeface="Calibri" panose="020F0502020204030204" pitchFamily="34" charset="0"/>
              </a:rPr>
              <a:t>国際的な制度（</a:t>
            </a:r>
            <a:r>
              <a:rPr lang="en-US" altLang="ja-JP" sz="1800" dirty="0">
                <a:latin typeface="+mn-ea"/>
                <a:cs typeface="Calibri" panose="020F0502020204030204" pitchFamily="34" charset="0"/>
              </a:rPr>
              <a:t>CORSIA</a:t>
            </a:r>
            <a:r>
              <a:rPr lang="ja-JP" altLang="en-US" sz="1800" dirty="0">
                <a:latin typeface="+mn-ea"/>
                <a:cs typeface="Calibri" panose="020F0502020204030204" pitchFamily="34" charset="0"/>
              </a:rPr>
              <a:t>）、その他の国際機関等の報告書（</a:t>
            </a:r>
            <a:r>
              <a:rPr lang="en-US" altLang="ja-JP" sz="1800" dirty="0">
                <a:latin typeface="+mn-ea"/>
                <a:cs typeface="Calibri" panose="020F0502020204030204" pitchFamily="34" charset="0"/>
              </a:rPr>
              <a:t>WB</a:t>
            </a:r>
            <a:r>
              <a:rPr lang="ja-JP" altLang="en-US" sz="1800" dirty="0" err="1">
                <a:latin typeface="+mn-ea"/>
                <a:cs typeface="Calibri" panose="020F0502020204030204" pitchFamily="34" charset="0"/>
              </a:rPr>
              <a:t>、</a:t>
            </a:r>
            <a:r>
              <a:rPr lang="en-US" altLang="ja-JP" sz="1800" dirty="0" err="1">
                <a:latin typeface="+mn-ea"/>
                <a:cs typeface="Calibri" panose="020F0502020204030204" pitchFamily="34" charset="0"/>
              </a:rPr>
              <a:t>SBTi</a:t>
            </a:r>
            <a:r>
              <a:rPr lang="en-US" altLang="ja-JP" sz="1800" dirty="0">
                <a:latin typeface="+mn-ea"/>
                <a:cs typeface="Calibri" panose="020F0502020204030204" pitchFamily="34" charset="0"/>
              </a:rPr>
              <a:t>/CDP</a:t>
            </a:r>
            <a:r>
              <a:rPr lang="ja-JP" altLang="en-US" sz="1800" dirty="0">
                <a:latin typeface="+mn-ea"/>
                <a:cs typeface="Calibri" panose="020F0502020204030204" pitchFamily="34" charset="0"/>
              </a:rPr>
              <a:t>）、国際的なイニシアティブ（</a:t>
            </a:r>
            <a:r>
              <a:rPr lang="en-US" altLang="ja-JP" sz="1800" dirty="0">
                <a:latin typeface="+mn-ea"/>
                <a:cs typeface="Calibri" panose="020F0502020204030204" pitchFamily="34" charset="0"/>
              </a:rPr>
              <a:t>TSVCM</a:t>
            </a:r>
            <a:r>
              <a:rPr lang="ja-JP" altLang="en-US" sz="1800" dirty="0" err="1">
                <a:latin typeface="+mn-ea"/>
                <a:cs typeface="Calibri" panose="020F0502020204030204" pitchFamily="34" charset="0"/>
              </a:rPr>
              <a:t>、</a:t>
            </a:r>
            <a:r>
              <a:rPr lang="en-US" altLang="ja-JP" sz="1800" dirty="0">
                <a:latin typeface="+mn-ea"/>
                <a:cs typeface="Calibri" panose="020F0502020204030204" pitchFamily="34" charset="0"/>
              </a:rPr>
              <a:t>VCMI</a:t>
            </a:r>
            <a:r>
              <a:rPr lang="ja-JP" altLang="en-US" sz="1800" dirty="0">
                <a:latin typeface="+mn-ea"/>
                <a:cs typeface="Calibri" panose="020F0502020204030204" pitchFamily="34" charset="0"/>
              </a:rPr>
              <a:t>）によるクレジットの信頼性に関する分析をレビュー</a:t>
            </a:r>
          </a:p>
          <a:p>
            <a:pPr algn="just"/>
            <a:r>
              <a:rPr lang="ja-JP" altLang="en-US" sz="1800" dirty="0">
                <a:latin typeface="+mn-ea"/>
                <a:cs typeface="Calibri" panose="020F0502020204030204" pitchFamily="34" charset="0"/>
              </a:rPr>
              <a:t>調査の背景：クレジット需要の高まりとともに、</a:t>
            </a:r>
            <a:r>
              <a:rPr lang="ja-JP" altLang="en-US" sz="1800" b="1" dirty="0">
                <a:solidFill>
                  <a:srgbClr val="800080"/>
                </a:solidFill>
                <a:latin typeface="+mn-ea"/>
                <a:cs typeface="Calibri" panose="020F0502020204030204" pitchFamily="34" charset="0"/>
              </a:rPr>
              <a:t>低品質なカーボンクレジットに伴うリスク。クレジットのバイヤーにとって、オフセットに使用可能な信頼できるクレジット（高品質なカーボンクレジット）を特定することが重要</a:t>
            </a:r>
          </a:p>
          <a:p>
            <a:pPr marL="0" indent="0" algn="just">
              <a:buNone/>
            </a:pPr>
            <a:endParaRPr lang="en-US" altLang="ja-JP" sz="1800" b="1" dirty="0">
              <a:latin typeface="+mn-ea"/>
              <a:cs typeface="Calibri" panose="020F0502020204030204" pitchFamily="34" charset="0"/>
            </a:endParaRPr>
          </a:p>
          <a:p>
            <a:pPr marL="0" indent="0" algn="just">
              <a:buNone/>
            </a:pPr>
            <a:endParaRPr lang="en-US" altLang="ja-JP" sz="1800" b="1" dirty="0">
              <a:latin typeface="+mn-ea"/>
              <a:cs typeface="Calibri" panose="020F0502020204030204" pitchFamily="34" charset="0"/>
            </a:endParaRPr>
          </a:p>
          <a:p>
            <a:pPr marL="0" indent="0" algn="just">
              <a:buNone/>
            </a:pPr>
            <a:r>
              <a:rPr lang="ja-JP" altLang="en-US" sz="1800" b="1" dirty="0">
                <a:latin typeface="+mn-ea"/>
                <a:cs typeface="Calibri" panose="020F0502020204030204" pitchFamily="34" charset="0"/>
              </a:rPr>
              <a:t>信頼性に関わる要素に関する文献調査の結果： </a:t>
            </a:r>
          </a:p>
          <a:p>
            <a:pPr marL="0" indent="0" algn="just">
              <a:buNone/>
            </a:pPr>
            <a:endParaRPr kumimoji="1" lang="en-GB" sz="1800" b="1" dirty="0">
              <a:latin typeface="+mn-ea"/>
              <a:cs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0222695"/>
              </p:ext>
            </p:extLst>
          </p:nvPr>
        </p:nvGraphicFramePr>
        <p:xfrm>
          <a:off x="366310" y="2816476"/>
          <a:ext cx="11459380" cy="3181697"/>
        </p:xfrm>
        <a:graphic>
          <a:graphicData uri="http://schemas.openxmlformats.org/drawingml/2006/table">
            <a:tbl>
              <a:tblPr firstRow="1" firstCol="1" bandRow="1">
                <a:tableStyleId>{21E4AEA4-8DFA-4A89-87EB-49C32662AFE0}</a:tableStyleId>
              </a:tblPr>
              <a:tblGrid>
                <a:gridCol w="4072823">
                  <a:extLst>
                    <a:ext uri="{9D8B030D-6E8A-4147-A177-3AD203B41FA5}">
                      <a16:colId xmlns:a16="http://schemas.microsoft.com/office/drawing/2014/main" val="1771066154"/>
                    </a:ext>
                  </a:extLst>
                </a:gridCol>
                <a:gridCol w="7386557">
                  <a:extLst>
                    <a:ext uri="{9D8B030D-6E8A-4147-A177-3AD203B41FA5}">
                      <a16:colId xmlns:a16="http://schemas.microsoft.com/office/drawing/2014/main" val="1274389802"/>
                    </a:ext>
                  </a:extLst>
                </a:gridCol>
              </a:tblGrid>
              <a:tr h="305958">
                <a:tc>
                  <a:txBody>
                    <a:bodyPr/>
                    <a:lstStyle/>
                    <a:p>
                      <a:pPr marL="0" marR="0" algn="ctr">
                        <a:lnSpc>
                          <a:spcPct val="107000"/>
                        </a:lnSpc>
                        <a:spcBef>
                          <a:spcPts val="0"/>
                        </a:spcBef>
                        <a:spcAft>
                          <a:spcPts val="0"/>
                        </a:spcAft>
                      </a:pPr>
                      <a:r>
                        <a:rPr lang="ja-JP" altLang="en-US" sz="1400" dirty="0">
                          <a:effectLst/>
                          <a:latin typeface="+mn-ea"/>
                          <a:ea typeface="+mn-ea"/>
                          <a:cs typeface="Calibri" panose="020F0502020204030204" pitchFamily="34" charset="0"/>
                        </a:rPr>
                        <a:t>要素</a:t>
                      </a:r>
                      <a:r>
                        <a:rPr lang="en-US" sz="1400" dirty="0">
                          <a:effectLst/>
                          <a:latin typeface="+mn-ea"/>
                          <a:ea typeface="+mn-ea"/>
                          <a:cs typeface="Calibri" panose="020F0502020204030204" pitchFamily="34" charset="0"/>
                        </a:rPr>
                        <a:t> </a:t>
                      </a:r>
                    </a:p>
                  </a:txBody>
                  <a:tcPr marL="68580" marR="68580" marT="0" marB="0"/>
                </a:tc>
                <a:tc>
                  <a:txBody>
                    <a:bodyPr/>
                    <a:lstStyle/>
                    <a:p>
                      <a:pPr marL="0" marR="0" algn="ctr">
                        <a:lnSpc>
                          <a:spcPct val="107000"/>
                        </a:lnSpc>
                        <a:spcBef>
                          <a:spcPts val="0"/>
                        </a:spcBef>
                        <a:spcAft>
                          <a:spcPts val="0"/>
                        </a:spcAft>
                      </a:pPr>
                      <a:r>
                        <a:rPr lang="ja-JP" altLang="en-US" sz="1400" dirty="0">
                          <a:effectLst/>
                          <a:latin typeface="+mn-ea"/>
                          <a:ea typeface="+mn-ea"/>
                          <a:cs typeface="Calibri" panose="020F0502020204030204" pitchFamily="34" charset="0"/>
                        </a:rPr>
                        <a:t>説明</a:t>
                      </a:r>
                      <a:endParaRPr lang="en-US" sz="1400" dirty="0">
                        <a:effectLst/>
                        <a:latin typeface="+mn-ea"/>
                        <a:ea typeface="+mn-ea"/>
                        <a:cs typeface="Calibri" panose="020F0502020204030204" pitchFamily="34" charset="0"/>
                      </a:endParaRPr>
                    </a:p>
                  </a:txBody>
                  <a:tcPr marL="68580" marR="68580" marT="0" marB="0"/>
                </a:tc>
                <a:extLst>
                  <a:ext uri="{0D108BD9-81ED-4DB2-BD59-A6C34878D82A}">
                    <a16:rowId xmlns:a16="http://schemas.microsoft.com/office/drawing/2014/main" val="2263644774"/>
                  </a:ext>
                </a:extLst>
              </a:tr>
              <a:tr h="267723">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1.</a:t>
                      </a:r>
                      <a:r>
                        <a:rPr lang="ja-JP" altLang="en-US" sz="1400" dirty="0">
                          <a:solidFill>
                            <a:srgbClr val="7030A0"/>
                          </a:solidFill>
                          <a:effectLst/>
                          <a:latin typeface="+mn-ea"/>
                          <a:ea typeface="+mn-ea"/>
                          <a:cs typeface="Calibri" panose="020F0502020204030204" pitchFamily="34" charset="0"/>
                        </a:rPr>
                        <a:t>　追加性</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GB" altLang="ja-JP" sz="1400" dirty="0" err="1">
                          <a:latin typeface="+mn-ea"/>
                          <a:ea typeface="+mn-ea"/>
                          <a:cs typeface="Calibri" panose="020F0502020204030204" pitchFamily="34" charset="0"/>
                        </a:rPr>
                        <a:t>品質を判断するための不可欠な基準</a:t>
                      </a:r>
                      <a:r>
                        <a:rPr lang="en-GB" altLang="ja-JP" sz="1400" dirty="0">
                          <a:latin typeface="+mn-ea"/>
                          <a:ea typeface="+mn-ea"/>
                          <a:cs typeface="Calibri" panose="020F0502020204030204" pitchFamily="34" charset="0"/>
                        </a:rPr>
                        <a:t>。</a:t>
                      </a:r>
                      <a:r>
                        <a:rPr lang="ja-JP" altLang="en-US" sz="1400" dirty="0">
                          <a:latin typeface="+mn-ea"/>
                          <a:ea typeface="+mn-ea"/>
                          <a:cs typeface="Calibri" panose="020F0502020204030204" pitchFamily="34" charset="0"/>
                        </a:rPr>
                        <a:t>追加性</a:t>
                      </a:r>
                      <a:r>
                        <a:rPr lang="en-US" altLang="ja-JP" sz="1400" baseline="0" dirty="0">
                          <a:latin typeface="+mn-ea"/>
                          <a:ea typeface="+mn-ea"/>
                          <a:cs typeface="Calibri" panose="020F0502020204030204" pitchFamily="34" charset="0"/>
                        </a:rPr>
                        <a:t>を</a:t>
                      </a:r>
                      <a:r>
                        <a:rPr lang="ja-JP" altLang="en-US" sz="1400" baseline="0" dirty="0">
                          <a:latin typeface="+mn-ea"/>
                          <a:ea typeface="+mn-ea"/>
                          <a:cs typeface="Calibri" panose="020F0502020204030204" pitchFamily="34" charset="0"/>
                        </a:rPr>
                        <a:t>どう</a:t>
                      </a:r>
                      <a:r>
                        <a:rPr lang="en-US" altLang="ja-JP" sz="1400" baseline="0" dirty="0" err="1">
                          <a:latin typeface="+mn-ea"/>
                          <a:ea typeface="+mn-ea"/>
                          <a:cs typeface="Calibri" panose="020F0502020204030204" pitchFamily="34" charset="0"/>
                        </a:rPr>
                        <a:t>評価</a:t>
                      </a:r>
                      <a:r>
                        <a:rPr lang="en-US" altLang="ja-JP" sz="1400" dirty="0" err="1">
                          <a:latin typeface="+mn-ea"/>
                          <a:ea typeface="+mn-ea"/>
                          <a:cs typeface="Calibri" panose="020F0502020204030204" pitchFamily="34" charset="0"/>
                        </a:rPr>
                        <a:t>する</a:t>
                      </a:r>
                      <a:r>
                        <a:rPr lang="ja-JP" altLang="en-US" sz="1400" dirty="0">
                          <a:latin typeface="+mn-ea"/>
                          <a:ea typeface="+mn-ea"/>
                          <a:cs typeface="Calibri" panose="020F0502020204030204" pitchFamily="34" charset="0"/>
                        </a:rPr>
                        <a:t>か</a:t>
                      </a:r>
                      <a:r>
                        <a:rPr lang="en-US" altLang="ja-JP" sz="1400" dirty="0">
                          <a:latin typeface="+mn-ea"/>
                          <a:ea typeface="+mn-ea"/>
                          <a:cs typeface="Calibri" panose="020F0502020204030204" pitchFamily="34" charset="0"/>
                        </a:rPr>
                        <a:t>？ </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4098605815"/>
                  </a:ext>
                </a:extLst>
              </a:tr>
              <a:tr h="288471">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solidFill>
                            <a:srgbClr val="7030A0"/>
                          </a:solidFill>
                          <a:effectLst/>
                          <a:latin typeface="+mn-ea"/>
                          <a:ea typeface="+mn-ea"/>
                          <a:cs typeface="Calibri" panose="020F0502020204030204" pitchFamily="34" charset="0"/>
                        </a:rPr>
                        <a:t>2.</a:t>
                      </a:r>
                      <a:r>
                        <a:rPr lang="ja-JP" altLang="en-US" sz="1400" dirty="0">
                          <a:solidFill>
                            <a:srgbClr val="7030A0"/>
                          </a:solidFill>
                          <a:effectLst/>
                          <a:latin typeface="+mn-ea"/>
                          <a:ea typeface="+mn-ea"/>
                          <a:cs typeface="Calibri" panose="020F0502020204030204" pitchFamily="34" charset="0"/>
                        </a:rPr>
                        <a:t>　方法論におけるベースライン</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altLang="ja-JP" sz="1400" baseline="0" dirty="0" err="1">
                          <a:effectLst/>
                          <a:latin typeface="+mn-ea"/>
                          <a:ea typeface="+mn-ea"/>
                          <a:cs typeface="Calibri" panose="020F0502020204030204" pitchFamily="34" charset="0"/>
                        </a:rPr>
                        <a:t>GHG排出削減量を</a:t>
                      </a:r>
                      <a:r>
                        <a:rPr lang="ja-JP" altLang="en-US" sz="1400" baseline="0" dirty="0">
                          <a:effectLst/>
                          <a:latin typeface="+mn-ea"/>
                          <a:ea typeface="+mn-ea"/>
                          <a:cs typeface="Calibri" panose="020F0502020204030204" pitchFamily="34" charset="0"/>
                        </a:rPr>
                        <a:t>算定</a:t>
                      </a:r>
                      <a:r>
                        <a:rPr lang="en-US" altLang="ja-JP" sz="1400" baseline="0" dirty="0" err="1">
                          <a:effectLst/>
                          <a:latin typeface="+mn-ea"/>
                          <a:ea typeface="+mn-ea"/>
                          <a:cs typeface="Calibri" panose="020F0502020204030204" pitchFamily="34" charset="0"/>
                        </a:rPr>
                        <a:t>するための方法論</a:t>
                      </a:r>
                      <a:r>
                        <a:rPr lang="en-US" altLang="ja-JP" sz="1400" dirty="0" err="1">
                          <a:effectLst/>
                          <a:latin typeface="+mn-ea"/>
                          <a:ea typeface="+mn-ea"/>
                          <a:cs typeface="Calibri" panose="020F0502020204030204" pitchFamily="34" charset="0"/>
                        </a:rPr>
                        <a:t>として、保守的かつ現実的なベースラインの</a:t>
                      </a:r>
                      <a:r>
                        <a:rPr lang="ja-JP" altLang="en-US" sz="1400" dirty="0">
                          <a:effectLst/>
                          <a:latin typeface="+mn-ea"/>
                          <a:ea typeface="+mn-ea"/>
                          <a:cs typeface="Calibri" panose="020F0502020204030204" pitchFamily="34" charset="0"/>
                        </a:rPr>
                        <a:t>特定</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1140053273"/>
                  </a:ext>
                </a:extLst>
              </a:tr>
              <a:tr h="268266">
                <a:tc>
                  <a:txBody>
                    <a:bodyPr/>
                    <a:lstStyle/>
                    <a:p>
                      <a:pPr marL="0" marR="0" algn="just">
                        <a:lnSpc>
                          <a:spcPct val="107000"/>
                        </a:lnSpc>
                        <a:spcBef>
                          <a:spcPts val="0"/>
                        </a:spcBef>
                        <a:spcAft>
                          <a:spcPts val="0"/>
                        </a:spcAft>
                      </a:pPr>
                      <a:r>
                        <a:rPr lang="en-US" sz="1400" b="0" dirty="0">
                          <a:solidFill>
                            <a:schemeClr val="tx1"/>
                          </a:solidFill>
                          <a:effectLst/>
                          <a:latin typeface="+mn-ea"/>
                          <a:ea typeface="+mn-ea"/>
                          <a:cs typeface="Calibri" panose="020F0502020204030204" pitchFamily="34" charset="0"/>
                        </a:rPr>
                        <a:t>3.</a:t>
                      </a:r>
                      <a:r>
                        <a:rPr lang="ja-JP" altLang="en-US" sz="1400" b="0" dirty="0">
                          <a:solidFill>
                            <a:schemeClr val="tx1"/>
                          </a:solidFill>
                          <a:effectLst/>
                          <a:latin typeface="+mn-ea"/>
                          <a:ea typeface="+mn-ea"/>
                          <a:cs typeface="Calibri" panose="020F0502020204030204" pitchFamily="34" charset="0"/>
                        </a:rPr>
                        <a:t>　強固な</a:t>
                      </a:r>
                      <a:r>
                        <a:rPr lang="en-US" altLang="ja-JP" sz="1400" b="0" dirty="0">
                          <a:solidFill>
                            <a:schemeClr val="tx1"/>
                          </a:solidFill>
                          <a:effectLst/>
                          <a:latin typeface="+mn-ea"/>
                          <a:ea typeface="+mn-ea"/>
                          <a:cs typeface="Calibri" panose="020F0502020204030204" pitchFamily="34" charset="0"/>
                        </a:rPr>
                        <a:t>MRV</a:t>
                      </a:r>
                      <a:r>
                        <a:rPr lang="ja-JP" altLang="en-US" sz="1400" b="0" dirty="0">
                          <a:solidFill>
                            <a:schemeClr val="tx1"/>
                          </a:solidFill>
                          <a:effectLst/>
                          <a:latin typeface="+mn-ea"/>
                          <a:ea typeface="+mn-ea"/>
                          <a:cs typeface="Calibri" panose="020F0502020204030204" pitchFamily="34" charset="0"/>
                        </a:rPr>
                        <a:t>システム</a:t>
                      </a:r>
                      <a:endParaRPr lang="en-US" sz="1400" b="0" dirty="0">
                        <a:solidFill>
                          <a:schemeClr val="tx1"/>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altLang="ja-JP" sz="1400" b="0" baseline="0" dirty="0" err="1">
                          <a:solidFill>
                            <a:schemeClr val="tx1"/>
                          </a:solidFill>
                          <a:effectLst/>
                          <a:latin typeface="+mn-ea"/>
                          <a:ea typeface="+mn-ea"/>
                          <a:cs typeface="Calibri" panose="020F0502020204030204" pitchFamily="34" charset="0"/>
                        </a:rPr>
                        <a:t>バリデーションと検証のための第三者機関の関与</a:t>
                      </a:r>
                      <a:endParaRPr lang="en-US" sz="1400" b="0" dirty="0">
                        <a:solidFill>
                          <a:schemeClr val="tx1"/>
                        </a:solidFill>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3260429163"/>
                  </a:ext>
                </a:extLst>
              </a:tr>
              <a:tr h="469466">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4.</a:t>
                      </a:r>
                      <a:r>
                        <a:rPr lang="ja-JP" altLang="en-US" sz="1400" dirty="0">
                          <a:solidFill>
                            <a:srgbClr val="7030A0"/>
                          </a:solidFill>
                          <a:effectLst/>
                          <a:latin typeface="+mn-ea"/>
                          <a:ea typeface="+mn-ea"/>
                          <a:cs typeface="Calibri" panose="020F0502020204030204" pitchFamily="34" charset="0"/>
                        </a:rPr>
                        <a:t>　二重計上の回避</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altLang="ja-JP" sz="1400" baseline="0" dirty="0">
                          <a:effectLst/>
                          <a:latin typeface="+mn-ea"/>
                          <a:ea typeface="+mn-ea"/>
                          <a:cs typeface="Calibri" panose="020F0502020204030204" pitchFamily="34" charset="0"/>
                        </a:rPr>
                        <a:t>パリ協定第6条の</a:t>
                      </a:r>
                      <a:r>
                        <a:rPr lang="ja-JP" altLang="en-US" sz="1400" baseline="0" dirty="0">
                          <a:effectLst/>
                          <a:latin typeface="+mn-ea"/>
                          <a:ea typeface="+mn-ea"/>
                          <a:cs typeface="Calibri" panose="020F0502020204030204" pitchFamily="34" charset="0"/>
                        </a:rPr>
                        <a:t>ルール</a:t>
                      </a:r>
                      <a:r>
                        <a:rPr lang="en-US" altLang="ja-JP" sz="1400" baseline="0" dirty="0" err="1">
                          <a:effectLst/>
                          <a:latin typeface="+mn-ea"/>
                          <a:ea typeface="+mn-ea"/>
                          <a:cs typeface="Calibri" panose="020F0502020204030204" pitchFamily="34" charset="0"/>
                        </a:rPr>
                        <a:t>に</a:t>
                      </a:r>
                      <a:r>
                        <a:rPr lang="en-US" altLang="ja-JP" sz="1400" dirty="0" err="1">
                          <a:effectLst/>
                          <a:latin typeface="+mn-ea"/>
                          <a:ea typeface="+mn-ea"/>
                          <a:cs typeface="Calibri" panose="020F0502020204030204" pitchFamily="34" charset="0"/>
                        </a:rPr>
                        <a:t>関わる二重発行</a:t>
                      </a:r>
                      <a:r>
                        <a:rPr lang="en-US" altLang="ja-JP" sz="1400" dirty="0">
                          <a:effectLst/>
                          <a:latin typeface="+mn-ea"/>
                          <a:ea typeface="+mn-ea"/>
                          <a:cs typeface="Calibri" panose="020F0502020204030204" pitchFamily="34" charset="0"/>
                        </a:rPr>
                        <a:t>、</a:t>
                      </a:r>
                      <a:r>
                        <a:rPr lang="ja-JP" altLang="en-US" sz="1400" dirty="0">
                          <a:effectLst/>
                          <a:latin typeface="+mn-ea"/>
                          <a:ea typeface="+mn-ea"/>
                          <a:cs typeface="Calibri" panose="020F0502020204030204" pitchFamily="34" charset="0"/>
                        </a:rPr>
                        <a:t>二重</a:t>
                      </a:r>
                      <a:r>
                        <a:rPr lang="en-US" altLang="ja-JP" sz="1400" dirty="0" err="1">
                          <a:effectLst/>
                          <a:latin typeface="+mn-ea"/>
                          <a:ea typeface="+mn-ea"/>
                          <a:cs typeface="Calibri" panose="020F0502020204030204" pitchFamily="34" charset="0"/>
                        </a:rPr>
                        <a:t>使用</a:t>
                      </a:r>
                      <a:r>
                        <a:rPr lang="en-US" altLang="ja-JP" sz="1400" dirty="0">
                          <a:effectLst/>
                          <a:latin typeface="+mn-ea"/>
                          <a:ea typeface="+mn-ea"/>
                          <a:cs typeface="Calibri" panose="020F0502020204030204" pitchFamily="34" charset="0"/>
                        </a:rPr>
                        <a:t>、</a:t>
                      </a:r>
                      <a:r>
                        <a:rPr lang="ja-JP" altLang="en-US" sz="1400" dirty="0">
                          <a:effectLst/>
                          <a:latin typeface="+mn-ea"/>
                          <a:ea typeface="+mn-ea"/>
                          <a:cs typeface="Calibri" panose="020F0502020204030204" pitchFamily="34" charset="0"/>
                        </a:rPr>
                        <a:t>二重</a:t>
                      </a:r>
                      <a:r>
                        <a:rPr lang="en-US" altLang="ja-JP" sz="1400" dirty="0" err="1">
                          <a:effectLst/>
                          <a:latin typeface="+mn-ea"/>
                          <a:ea typeface="+mn-ea"/>
                          <a:cs typeface="Calibri" panose="020F0502020204030204" pitchFamily="34" charset="0"/>
                        </a:rPr>
                        <a:t>請求</a:t>
                      </a:r>
                      <a:r>
                        <a:rPr lang="en-US" altLang="ja-JP" sz="1400" baseline="0" dirty="0" err="1">
                          <a:effectLst/>
                          <a:latin typeface="+mn-ea"/>
                          <a:ea typeface="+mn-ea"/>
                          <a:cs typeface="Calibri" panose="020F0502020204030204" pitchFamily="34" charset="0"/>
                        </a:rPr>
                        <a:t>の回避</a:t>
                      </a:r>
                      <a:r>
                        <a:rPr lang="en-US" altLang="ja-JP" sz="1400" baseline="0" dirty="0">
                          <a:effectLst/>
                          <a:latin typeface="+mn-ea"/>
                          <a:ea typeface="+mn-ea"/>
                          <a:cs typeface="Calibri" panose="020F0502020204030204" pitchFamily="34" charset="0"/>
                        </a:rPr>
                        <a:t>（</a:t>
                      </a:r>
                      <a:r>
                        <a:rPr lang="ja-JP" altLang="en-US" sz="1400" dirty="0">
                          <a:latin typeface="+mn-ea"/>
                          <a:cs typeface="Calibri" panose="020F0502020204030204" pitchFamily="34" charset="0"/>
                        </a:rPr>
                        <a:t>相当調整</a:t>
                      </a:r>
                      <a:r>
                        <a:rPr lang="en-US" altLang="ja-JP" sz="1400" baseline="0" dirty="0" err="1">
                          <a:effectLst/>
                          <a:latin typeface="+mn-ea"/>
                          <a:ea typeface="+mn-ea"/>
                          <a:cs typeface="Calibri" panose="020F0502020204030204" pitchFamily="34" charset="0"/>
                        </a:rPr>
                        <a:t>の適用：Corresponding</a:t>
                      </a:r>
                      <a:r>
                        <a:rPr lang="en-US" altLang="ja-JP" sz="1400" baseline="0" dirty="0">
                          <a:effectLst/>
                          <a:latin typeface="+mn-ea"/>
                          <a:ea typeface="+mn-ea"/>
                          <a:cs typeface="Calibri" panose="020F0502020204030204" pitchFamily="34" charset="0"/>
                        </a:rPr>
                        <a:t> Adjustment</a:t>
                      </a:r>
                      <a:r>
                        <a:rPr lang="ja-JP" altLang="en-US" sz="1400" baseline="0" dirty="0">
                          <a:effectLst/>
                          <a:latin typeface="+mn-ea"/>
                          <a:ea typeface="+mn-ea"/>
                          <a:cs typeface="Calibri" panose="020F0502020204030204" pitchFamily="34" charset="0"/>
                        </a:rPr>
                        <a:t>）</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2598787277"/>
                  </a:ext>
                </a:extLst>
              </a:tr>
              <a:tr h="281301">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5.</a:t>
                      </a:r>
                      <a:r>
                        <a:rPr lang="ja-JP" altLang="en-US" sz="1400" dirty="0">
                          <a:solidFill>
                            <a:srgbClr val="7030A0"/>
                          </a:solidFill>
                          <a:effectLst/>
                          <a:latin typeface="+mn-ea"/>
                          <a:ea typeface="+mn-ea"/>
                          <a:cs typeface="Calibri" panose="020F0502020204030204" pitchFamily="34" charset="0"/>
                        </a:rPr>
                        <a:t>　永続性</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ja-JP" altLang="en-US" sz="1400" baseline="0" dirty="0">
                          <a:effectLst/>
                          <a:latin typeface="+mn-ea"/>
                          <a:ea typeface="+mn-ea"/>
                          <a:cs typeface="Calibri" panose="020F0502020204030204" pitchFamily="34" charset="0"/>
                        </a:rPr>
                        <a:t>自然を活用した解決策</a:t>
                      </a:r>
                      <a:r>
                        <a:rPr lang="en-US" altLang="ja-JP" sz="1400" baseline="0" dirty="0">
                          <a:effectLst/>
                          <a:latin typeface="+mn-ea"/>
                          <a:ea typeface="+mn-ea"/>
                          <a:cs typeface="Calibri" panose="020F0502020204030204" pitchFamily="34" charset="0"/>
                        </a:rPr>
                        <a:t>（Nature-based Solutions）</a:t>
                      </a:r>
                      <a:r>
                        <a:rPr lang="ja-JP" altLang="en-US" sz="1400" baseline="0" dirty="0">
                          <a:effectLst/>
                          <a:latin typeface="+mn-ea"/>
                          <a:ea typeface="+mn-ea"/>
                          <a:cs typeface="Calibri" panose="020F0502020204030204" pitchFamily="34" charset="0"/>
                        </a:rPr>
                        <a:t>で貯留された</a:t>
                      </a:r>
                      <a:r>
                        <a:rPr lang="en-US" altLang="ja-JP" sz="1400" baseline="0" dirty="0" err="1">
                          <a:effectLst/>
                          <a:latin typeface="+mn-ea"/>
                          <a:ea typeface="+mn-ea"/>
                          <a:cs typeface="Calibri" panose="020F0502020204030204" pitchFamily="34" charset="0"/>
                        </a:rPr>
                        <a:t>炭素の</a:t>
                      </a:r>
                      <a:r>
                        <a:rPr lang="ja-JP" altLang="en-US" sz="1400" baseline="0" dirty="0">
                          <a:effectLst/>
                          <a:latin typeface="+mn-ea"/>
                          <a:ea typeface="+mn-ea"/>
                          <a:cs typeface="Calibri" panose="020F0502020204030204" pitchFamily="34" charset="0"/>
                        </a:rPr>
                        <a:t>反転リス</a:t>
                      </a:r>
                      <a:r>
                        <a:rPr lang="en-US" altLang="ja-JP" sz="1400" dirty="0">
                          <a:effectLst/>
                          <a:latin typeface="+mn-ea"/>
                          <a:ea typeface="+mn-ea"/>
                          <a:cs typeface="Calibri" panose="020F0502020204030204" pitchFamily="34" charset="0"/>
                        </a:rPr>
                        <a:t>ク</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3250688525"/>
                  </a:ext>
                </a:extLst>
              </a:tr>
              <a:tr h="415523">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6.</a:t>
                      </a:r>
                      <a:r>
                        <a:rPr lang="ja-JP" altLang="en-US" sz="1400" dirty="0">
                          <a:solidFill>
                            <a:srgbClr val="7030A0"/>
                          </a:solidFill>
                          <a:effectLst/>
                          <a:latin typeface="+mn-ea"/>
                          <a:ea typeface="+mn-ea"/>
                          <a:cs typeface="Calibri" panose="020F0502020204030204" pitchFamily="34" charset="0"/>
                        </a:rPr>
                        <a:t>　社会・環境に対するセーフガード</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ja-JP" altLang="en-US" sz="1400" dirty="0">
                          <a:effectLst/>
                          <a:latin typeface="+mn-ea"/>
                          <a:ea typeface="+mn-ea"/>
                          <a:cs typeface="Calibri" panose="020F0502020204030204" pitchFamily="34" charset="0"/>
                        </a:rPr>
                        <a:t>社会（地域社会、先住民）や環境（自然環境の変化）への悪影響の回避 </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2951783755"/>
                  </a:ext>
                </a:extLst>
              </a:tr>
              <a:tr h="469466">
                <a:tc>
                  <a:txBody>
                    <a:bodyPr/>
                    <a:lstStyle/>
                    <a:p>
                      <a:pPr marL="0" marR="0" algn="just">
                        <a:lnSpc>
                          <a:spcPct val="107000"/>
                        </a:lnSpc>
                        <a:spcBef>
                          <a:spcPts val="0"/>
                        </a:spcBef>
                        <a:spcAft>
                          <a:spcPts val="0"/>
                        </a:spcAft>
                      </a:pPr>
                      <a:r>
                        <a:rPr lang="en-US" sz="1400" dirty="0">
                          <a:solidFill>
                            <a:srgbClr val="7030A0"/>
                          </a:solidFill>
                          <a:effectLst/>
                          <a:latin typeface="+mn-ea"/>
                          <a:ea typeface="+mn-ea"/>
                          <a:cs typeface="Calibri" panose="020F0502020204030204" pitchFamily="34" charset="0"/>
                        </a:rPr>
                        <a:t>7.</a:t>
                      </a:r>
                      <a:r>
                        <a:rPr lang="ja-JP" altLang="en-US" sz="1400" dirty="0">
                          <a:solidFill>
                            <a:srgbClr val="7030A0"/>
                          </a:solidFill>
                          <a:effectLst/>
                          <a:latin typeface="+mn-ea"/>
                          <a:ea typeface="+mn-ea"/>
                          <a:cs typeface="Calibri" panose="020F0502020204030204" pitchFamily="34" charset="0"/>
                        </a:rPr>
                        <a:t>　</a:t>
                      </a:r>
                      <a:r>
                        <a:rPr lang="en-US" altLang="ja-JP" sz="1400" dirty="0">
                          <a:solidFill>
                            <a:srgbClr val="7030A0"/>
                          </a:solidFill>
                          <a:effectLst/>
                          <a:latin typeface="+mn-ea"/>
                          <a:ea typeface="+mn-ea"/>
                          <a:cs typeface="Calibri" panose="020F0502020204030204" pitchFamily="34" charset="0"/>
                        </a:rPr>
                        <a:t>SDGs</a:t>
                      </a:r>
                      <a:r>
                        <a:rPr lang="ja-JP" altLang="en-US" sz="1400" dirty="0" err="1">
                          <a:solidFill>
                            <a:srgbClr val="7030A0"/>
                          </a:solidFill>
                          <a:effectLst/>
                          <a:latin typeface="+mn-ea"/>
                          <a:ea typeface="+mn-ea"/>
                          <a:cs typeface="Calibri" panose="020F0502020204030204" pitchFamily="34" charset="0"/>
                        </a:rPr>
                        <a:t>への</a:t>
                      </a:r>
                      <a:r>
                        <a:rPr lang="ja-JP" altLang="en-US" sz="1400" dirty="0">
                          <a:solidFill>
                            <a:srgbClr val="7030A0"/>
                          </a:solidFill>
                          <a:effectLst/>
                          <a:latin typeface="+mn-ea"/>
                          <a:ea typeface="+mn-ea"/>
                          <a:cs typeface="Calibri" panose="020F0502020204030204" pitchFamily="34" charset="0"/>
                        </a:rPr>
                        <a:t>貢献</a:t>
                      </a:r>
                      <a:endParaRPr lang="en-US" sz="1400" dirty="0">
                        <a:solidFill>
                          <a:srgbClr val="7030A0"/>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altLang="ja-JP" sz="1400" dirty="0">
                          <a:effectLst/>
                          <a:latin typeface="+mn-ea"/>
                          <a:ea typeface="+mn-ea"/>
                          <a:cs typeface="Calibri" panose="020F0502020204030204" pitchFamily="34" charset="0"/>
                        </a:rPr>
                        <a:t>SDGs</a:t>
                      </a:r>
                      <a:r>
                        <a:rPr lang="ja-JP" altLang="en-US" sz="1400" dirty="0">
                          <a:effectLst/>
                          <a:latin typeface="+mn-ea"/>
                          <a:ea typeface="+mn-ea"/>
                          <a:cs typeface="Calibri" panose="020F0502020204030204" pitchFamily="34" charset="0"/>
                        </a:rPr>
                        <a:t>と</a:t>
                      </a:r>
                      <a:r>
                        <a:rPr lang="en-US" altLang="ja-JP" sz="1400" dirty="0" err="1">
                          <a:effectLst/>
                          <a:latin typeface="+mn-ea"/>
                          <a:ea typeface="+mn-ea"/>
                          <a:cs typeface="Calibri" panose="020F0502020204030204" pitchFamily="34" charset="0"/>
                        </a:rPr>
                        <a:t>NbS</a:t>
                      </a:r>
                      <a:r>
                        <a:rPr lang="ja-JP" altLang="en-US" sz="1400" dirty="0">
                          <a:effectLst/>
                          <a:latin typeface="+mn-ea"/>
                          <a:ea typeface="+mn-ea"/>
                          <a:cs typeface="Calibri" panose="020F0502020204030204" pitchFamily="34" charset="0"/>
                        </a:rPr>
                        <a:t>は、</a:t>
                      </a:r>
                      <a:r>
                        <a:rPr lang="en-US" altLang="ja-JP" sz="1400" dirty="0">
                          <a:effectLst/>
                          <a:latin typeface="+mn-ea"/>
                          <a:ea typeface="+mn-ea"/>
                          <a:cs typeface="Calibri" panose="020F0502020204030204" pitchFamily="34" charset="0"/>
                        </a:rPr>
                        <a:t>GHG</a:t>
                      </a:r>
                      <a:r>
                        <a:rPr lang="ja-JP" altLang="en-US" sz="1400" dirty="0">
                          <a:effectLst/>
                          <a:latin typeface="+mn-ea"/>
                          <a:ea typeface="+mn-ea"/>
                          <a:cs typeface="Calibri" panose="020F0502020204030204" pitchFamily="34" charset="0"/>
                        </a:rPr>
                        <a:t>排出削減以上のベネフィットをもたらし、緩和と適応プロジェクトの両方をカバーすることが可能</a:t>
                      </a:r>
                      <a:endParaRPr lang="en-US" sz="1400" dirty="0">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1293839300"/>
                  </a:ext>
                </a:extLst>
              </a:tr>
              <a:tr h="415523">
                <a:tc>
                  <a:txBody>
                    <a:bodyPr/>
                    <a:lstStyle/>
                    <a:p>
                      <a:pPr marL="0" marR="0" algn="just">
                        <a:lnSpc>
                          <a:spcPct val="107000"/>
                        </a:lnSpc>
                        <a:spcBef>
                          <a:spcPts val="0"/>
                        </a:spcBef>
                        <a:spcAft>
                          <a:spcPts val="0"/>
                        </a:spcAft>
                      </a:pPr>
                      <a:r>
                        <a:rPr lang="en-US" sz="1400" b="0" dirty="0">
                          <a:solidFill>
                            <a:schemeClr val="tx1"/>
                          </a:solidFill>
                          <a:effectLst/>
                          <a:latin typeface="+mn-ea"/>
                          <a:ea typeface="+mn-ea"/>
                          <a:cs typeface="Calibri" panose="020F0502020204030204" pitchFamily="34" charset="0"/>
                        </a:rPr>
                        <a:t>8.</a:t>
                      </a:r>
                      <a:r>
                        <a:rPr lang="ja-JP" altLang="en-US" sz="1400" b="0" dirty="0">
                          <a:solidFill>
                            <a:schemeClr val="tx1"/>
                          </a:solidFill>
                          <a:effectLst/>
                          <a:latin typeface="+mn-ea"/>
                          <a:ea typeface="+mn-ea"/>
                          <a:cs typeface="Calibri" panose="020F0502020204030204" pitchFamily="34" charset="0"/>
                        </a:rPr>
                        <a:t>　ガバナンスと透明性</a:t>
                      </a:r>
                      <a:endParaRPr lang="en-US" sz="1400" b="0" dirty="0">
                        <a:solidFill>
                          <a:schemeClr val="tx1"/>
                        </a:solidFill>
                        <a:effectLst/>
                        <a:latin typeface="+mn-ea"/>
                        <a:ea typeface="+mn-ea"/>
                        <a:cs typeface="Calibri" panose="020F0502020204030204" pitchFamily="34" charset="0"/>
                      </a:endParaRPr>
                    </a:p>
                  </a:txBody>
                  <a:tcPr marL="68580" marR="68580" marT="0" marB="0" anchor="ctr"/>
                </a:tc>
                <a:tc>
                  <a:txBody>
                    <a:bodyPr/>
                    <a:lstStyle/>
                    <a:p>
                      <a:pPr marL="0" marR="0" algn="just">
                        <a:lnSpc>
                          <a:spcPct val="107000"/>
                        </a:lnSpc>
                        <a:spcBef>
                          <a:spcPts val="0"/>
                        </a:spcBef>
                        <a:spcAft>
                          <a:spcPts val="0"/>
                        </a:spcAft>
                      </a:pPr>
                      <a:r>
                        <a:rPr lang="en-US" altLang="ja-JP" sz="1400" b="0" baseline="0" dirty="0" err="1">
                          <a:solidFill>
                            <a:schemeClr val="tx1"/>
                          </a:solidFill>
                          <a:effectLst/>
                          <a:latin typeface="+mn-ea"/>
                          <a:ea typeface="+mn-ea"/>
                          <a:cs typeface="Calibri" panose="020F0502020204030204" pitchFamily="34" charset="0"/>
                        </a:rPr>
                        <a:t>一般市民の参加や専門家</a:t>
                      </a:r>
                      <a:r>
                        <a:rPr lang="ja-JP" altLang="en-US" sz="1400" b="0" baseline="0" dirty="0">
                          <a:solidFill>
                            <a:schemeClr val="tx1"/>
                          </a:solidFill>
                          <a:effectLst/>
                          <a:latin typeface="+mn-ea"/>
                          <a:ea typeface="+mn-ea"/>
                          <a:cs typeface="Calibri" panose="020F0502020204030204" pitchFamily="34" charset="0"/>
                        </a:rPr>
                        <a:t>で構成された</a:t>
                      </a:r>
                      <a:r>
                        <a:rPr lang="en-US" altLang="ja-JP" sz="1400" b="0" baseline="0" dirty="0" err="1">
                          <a:solidFill>
                            <a:schemeClr val="tx1"/>
                          </a:solidFill>
                          <a:effectLst/>
                          <a:latin typeface="+mn-ea"/>
                          <a:ea typeface="+mn-ea"/>
                          <a:cs typeface="Calibri" panose="020F0502020204030204" pitchFamily="34" charset="0"/>
                        </a:rPr>
                        <a:t>委員会など</a:t>
                      </a:r>
                      <a:r>
                        <a:rPr lang="ja-JP" altLang="en-US" sz="1400" b="0" baseline="0" dirty="0" err="1">
                          <a:solidFill>
                            <a:schemeClr val="tx1"/>
                          </a:solidFill>
                          <a:effectLst/>
                          <a:latin typeface="+mn-ea"/>
                          <a:ea typeface="+mn-ea"/>
                          <a:cs typeface="Calibri" panose="020F0502020204030204" pitchFamily="34" charset="0"/>
                        </a:rPr>
                        <a:t>が関</a:t>
                      </a:r>
                      <a:r>
                        <a:rPr lang="ja-JP" altLang="en-US" sz="1400" b="0" baseline="0" dirty="0">
                          <a:solidFill>
                            <a:schemeClr val="tx1"/>
                          </a:solidFill>
                          <a:effectLst/>
                          <a:latin typeface="+mn-ea"/>
                          <a:ea typeface="+mn-ea"/>
                          <a:cs typeface="Calibri" panose="020F0502020204030204" pitchFamily="34" charset="0"/>
                        </a:rPr>
                        <a:t>与する</a:t>
                      </a:r>
                      <a:r>
                        <a:rPr lang="en-US" altLang="ja-JP" sz="1400" b="0" baseline="0" dirty="0" err="1">
                          <a:solidFill>
                            <a:schemeClr val="tx1"/>
                          </a:solidFill>
                          <a:effectLst/>
                          <a:latin typeface="+mn-ea"/>
                          <a:ea typeface="+mn-ea"/>
                          <a:cs typeface="Calibri" panose="020F0502020204030204" pitchFamily="34" charset="0"/>
                        </a:rPr>
                        <a:t>透明性の高い</a:t>
                      </a:r>
                      <a:r>
                        <a:rPr lang="ja-JP" altLang="en-US" sz="1400" b="0" baseline="0" dirty="0">
                          <a:solidFill>
                            <a:schemeClr val="tx1"/>
                          </a:solidFill>
                          <a:effectLst/>
                          <a:latin typeface="+mn-ea"/>
                          <a:ea typeface="+mn-ea"/>
                          <a:cs typeface="Calibri" panose="020F0502020204030204" pitchFamily="34" charset="0"/>
                        </a:rPr>
                        <a:t>ガバナンス</a:t>
                      </a:r>
                      <a:r>
                        <a:rPr lang="en-US" altLang="ja-JP" sz="1400" b="0" baseline="0" dirty="0">
                          <a:solidFill>
                            <a:schemeClr val="tx1"/>
                          </a:solidFill>
                          <a:effectLst/>
                          <a:latin typeface="+mn-ea"/>
                          <a:ea typeface="+mn-ea"/>
                          <a:cs typeface="Calibri" panose="020F0502020204030204" pitchFamily="34" charset="0"/>
                        </a:rPr>
                        <a:t> </a:t>
                      </a:r>
                      <a:endParaRPr lang="en-US" sz="1400" b="0" dirty="0">
                        <a:solidFill>
                          <a:schemeClr val="tx1"/>
                        </a:solidFill>
                        <a:effectLst/>
                        <a:latin typeface="+mn-ea"/>
                        <a:ea typeface="+mn-ea"/>
                        <a:cs typeface="Calibri" panose="020F0502020204030204" pitchFamily="34" charset="0"/>
                      </a:endParaRPr>
                    </a:p>
                  </a:txBody>
                  <a:tcPr marL="68580" marR="68580" marT="0" marB="0" anchor="ctr"/>
                </a:tc>
                <a:extLst>
                  <a:ext uri="{0D108BD9-81ED-4DB2-BD59-A6C34878D82A}">
                    <a16:rowId xmlns:a16="http://schemas.microsoft.com/office/drawing/2014/main" val="2224578845"/>
                  </a:ext>
                </a:extLst>
              </a:tr>
            </a:tbl>
          </a:graphicData>
        </a:graphic>
      </p:graphicFrame>
      <p:sp>
        <p:nvSpPr>
          <p:cNvPr id="4" name="Rectangle 3"/>
          <p:cNvSpPr/>
          <p:nvPr/>
        </p:nvSpPr>
        <p:spPr>
          <a:xfrm>
            <a:off x="352794" y="5998173"/>
            <a:ext cx="11253659" cy="646331"/>
          </a:xfrm>
          <a:prstGeom prst="rect">
            <a:avLst/>
          </a:prstGeom>
        </p:spPr>
        <p:txBody>
          <a:bodyPr wrap="square">
            <a:spAutoFit/>
          </a:bodyPr>
          <a:lstStyle/>
          <a:p>
            <a:r>
              <a:rPr lang="en-US" altLang="ja-JP" sz="1200" dirty="0">
                <a:latin typeface="+mn-ea"/>
                <a:cs typeface="Arial" panose="020B0604020202020204" pitchFamily="34" charset="0"/>
              </a:rPr>
              <a:t>*</a:t>
            </a:r>
            <a:r>
              <a:rPr lang="en-GB" altLang="ja-JP" sz="1200" dirty="0">
                <a:latin typeface="+mn-ea"/>
                <a:cs typeface="Arial" panose="020B0604020202020204" pitchFamily="34" charset="0"/>
              </a:rPr>
              <a:t>CORSIA:</a:t>
            </a:r>
            <a:r>
              <a:rPr lang="ja-JP" altLang="en-US" sz="1200" dirty="0">
                <a:latin typeface="+mn-ea"/>
                <a:cs typeface="Arial" panose="020B0604020202020204" pitchFamily="34" charset="0"/>
              </a:rPr>
              <a:t>国際民間航空のためのカーボン・オフセットおよび削減スキーム（</a:t>
            </a:r>
            <a:r>
              <a:rPr lang="en-US" altLang="ja-JP" sz="1200" dirty="0">
                <a:latin typeface="+mn-ea"/>
                <a:cs typeface="Arial" panose="020B0604020202020204" pitchFamily="34" charset="0"/>
              </a:rPr>
              <a:t>Carbon Offsetting and Reduction Scheme for International Aviation</a:t>
            </a:r>
            <a:r>
              <a:rPr lang="ja-JP" altLang="en-US" sz="1200" dirty="0">
                <a:latin typeface="+mn-ea"/>
                <a:cs typeface="Arial" panose="020B0604020202020204" pitchFamily="34" charset="0"/>
              </a:rPr>
              <a:t>）、</a:t>
            </a:r>
            <a:endParaRPr lang="en-US" altLang="ja-JP" sz="1200" dirty="0">
              <a:latin typeface="+mn-ea"/>
              <a:cs typeface="Arial" panose="020B0604020202020204" pitchFamily="34" charset="0"/>
            </a:endParaRPr>
          </a:p>
          <a:p>
            <a:r>
              <a:rPr lang="en-GB" altLang="ja-JP" sz="1200" dirty="0">
                <a:latin typeface="+mn-ea"/>
                <a:cs typeface="Arial" panose="020B0604020202020204" pitchFamily="34" charset="0"/>
              </a:rPr>
              <a:t>WB: </a:t>
            </a:r>
            <a:r>
              <a:rPr lang="en-GB" altLang="ja-JP" sz="1200" dirty="0" err="1">
                <a:latin typeface="+mn-ea"/>
                <a:cs typeface="Arial" panose="020B0604020202020204" pitchFamily="34" charset="0"/>
              </a:rPr>
              <a:t>世界銀行</a:t>
            </a:r>
            <a:r>
              <a:rPr lang="ja-JP" altLang="en-US" sz="1200" dirty="0" err="1">
                <a:latin typeface="+mn-ea"/>
                <a:cs typeface="Arial" panose="020B0604020202020204" pitchFamily="34" charset="0"/>
              </a:rPr>
              <a:t>、</a:t>
            </a:r>
            <a:r>
              <a:rPr lang="en-GB" altLang="ja-JP" sz="1200" dirty="0" err="1">
                <a:latin typeface="+mn-ea"/>
                <a:cs typeface="Arial" panose="020B0604020202020204" pitchFamily="34" charset="0"/>
              </a:rPr>
              <a:t>SBTi</a:t>
            </a:r>
            <a:r>
              <a:rPr lang="en-GB" altLang="ja-JP" sz="1200" dirty="0">
                <a:latin typeface="+mn-ea"/>
                <a:cs typeface="Arial" panose="020B0604020202020204" pitchFamily="34" charset="0"/>
              </a:rPr>
              <a:t>: Science Based Target Initiative</a:t>
            </a:r>
            <a:r>
              <a:rPr lang="ja-JP" altLang="en-US" sz="1200" dirty="0" err="1">
                <a:latin typeface="+mn-ea"/>
                <a:cs typeface="Arial" panose="020B0604020202020204" pitchFamily="34" charset="0"/>
              </a:rPr>
              <a:t>、</a:t>
            </a:r>
            <a:r>
              <a:rPr lang="en-GB" altLang="ja-JP" sz="1200" dirty="0">
                <a:latin typeface="+mn-ea"/>
                <a:cs typeface="Arial" panose="020B0604020202020204" pitchFamily="34" charset="0"/>
              </a:rPr>
              <a:t>CDP: </a:t>
            </a:r>
            <a:r>
              <a:rPr lang="en-GB" altLang="ja-JP" sz="1200" dirty="0" err="1">
                <a:latin typeface="+mn-ea"/>
                <a:cs typeface="Arial" panose="020B0604020202020204" pitchFamily="34" charset="0"/>
              </a:rPr>
              <a:t>カーボン・ディスクロージャ</a:t>
            </a:r>
            <a:r>
              <a:rPr lang="en-GB" altLang="ja-JP" sz="1200" dirty="0">
                <a:latin typeface="+mn-ea"/>
                <a:cs typeface="Arial" panose="020B0604020202020204" pitchFamily="34" charset="0"/>
              </a:rPr>
              <a:t>ー・</a:t>
            </a:r>
            <a:r>
              <a:rPr lang="en-GB" altLang="ja-JP" sz="1200" dirty="0" err="1">
                <a:latin typeface="+mn-ea"/>
                <a:cs typeface="Arial" panose="020B0604020202020204" pitchFamily="34" charset="0"/>
              </a:rPr>
              <a:t>プロジェクト</a:t>
            </a:r>
            <a:r>
              <a:rPr lang="ja-JP" altLang="en-US" sz="1200" dirty="0" err="1">
                <a:latin typeface="+mn-ea"/>
                <a:cs typeface="Arial" panose="020B0604020202020204" pitchFamily="34" charset="0"/>
              </a:rPr>
              <a:t>、</a:t>
            </a:r>
            <a:r>
              <a:rPr lang="en-GB" altLang="ja-JP" sz="1200" dirty="0">
                <a:latin typeface="+mn-ea"/>
                <a:cs typeface="Arial" panose="020B0604020202020204" pitchFamily="34" charset="0"/>
              </a:rPr>
              <a:t>TSVCM:</a:t>
            </a:r>
            <a:r>
              <a:rPr lang="ja-JP" altLang="en-US" sz="1200" dirty="0">
                <a:latin typeface="+mn-ea"/>
                <a:cs typeface="Arial" panose="020B0604020202020204" pitchFamily="34" charset="0"/>
              </a:rPr>
              <a:t>自主的炭素市場拡大に関するタスクフォース（</a:t>
            </a:r>
            <a:r>
              <a:rPr lang="en-US" altLang="ja-JP" sz="1200" dirty="0">
                <a:latin typeface="+mn-ea"/>
                <a:cs typeface="Arial" panose="020B0604020202020204" pitchFamily="34" charset="0"/>
              </a:rPr>
              <a:t>Taskforce on Scaling Voluntary Carbon Markets</a:t>
            </a:r>
            <a:r>
              <a:rPr lang="ja-JP" altLang="en-US" sz="1200" dirty="0">
                <a:latin typeface="+mn-ea"/>
                <a:cs typeface="Arial" panose="020B0604020202020204" pitchFamily="34" charset="0"/>
              </a:rPr>
              <a:t>）</a:t>
            </a:r>
            <a:r>
              <a:rPr lang="en-GB" altLang="ja-JP" sz="1200" dirty="0">
                <a:latin typeface="+mn-ea"/>
                <a:cs typeface="Arial" panose="020B0604020202020204" pitchFamily="34" charset="0"/>
              </a:rPr>
              <a:t>、VCMI: </a:t>
            </a:r>
            <a:r>
              <a:rPr lang="ja-JP" altLang="en-US" sz="1200" dirty="0">
                <a:latin typeface="+mn-ea"/>
                <a:cs typeface="Arial" panose="020B0604020202020204" pitchFamily="34" charset="0"/>
              </a:rPr>
              <a:t>自主的炭素市場十全性イニシアティブ（</a:t>
            </a:r>
            <a:r>
              <a:rPr lang="en-US" altLang="ja-JP" sz="1200" dirty="0">
                <a:latin typeface="+mn-ea"/>
                <a:cs typeface="Arial" panose="020B0604020202020204" pitchFamily="34" charset="0"/>
              </a:rPr>
              <a:t>Voluntary Carbon Markets Integrity Initiative</a:t>
            </a:r>
            <a:r>
              <a:rPr lang="ja-JP" altLang="en-US" sz="1200" dirty="0">
                <a:latin typeface="+mn-ea"/>
                <a:cs typeface="Arial" panose="020B0604020202020204" pitchFamily="34" charset="0"/>
              </a:rPr>
              <a:t>）</a:t>
            </a:r>
            <a:endParaRPr lang="en-US" sz="1200" dirty="0">
              <a:latin typeface="+mn-ea"/>
              <a:cs typeface="Arial" panose="020B0604020202020204" pitchFamily="34" charset="0"/>
            </a:endParaRPr>
          </a:p>
        </p:txBody>
      </p:sp>
    </p:spTree>
    <p:extLst>
      <p:ext uri="{BB962C8B-B14F-4D97-AF65-F5344CB8AC3E}">
        <p14:creationId xmlns:p14="http://schemas.microsoft.com/office/powerpoint/2010/main" val="274481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37836"/>
            <a:ext cx="10972800" cy="562075"/>
          </a:xfrm>
        </p:spPr>
        <p:txBody>
          <a:bodyPr/>
          <a:lstStyle/>
          <a:p>
            <a:pPr algn="ctr"/>
            <a:r>
              <a:rPr lang="ja-JP" altLang="en-US" dirty="0">
                <a:solidFill>
                  <a:schemeClr val="tx1"/>
                </a:solidFill>
                <a:latin typeface="+mn-ea"/>
                <a:ea typeface="+mn-ea"/>
              </a:rPr>
              <a:t>１．追加性</a:t>
            </a:r>
            <a:endParaRPr lang="en-US" dirty="0">
              <a:solidFill>
                <a:schemeClr val="tx1"/>
              </a:solidFill>
              <a:latin typeface="+mn-ea"/>
              <a:ea typeface="+mn-ea"/>
            </a:endParaRPr>
          </a:p>
        </p:txBody>
      </p:sp>
      <p:sp>
        <p:nvSpPr>
          <p:cNvPr id="3" name="Rectangle 2"/>
          <p:cNvSpPr/>
          <p:nvPr/>
        </p:nvSpPr>
        <p:spPr>
          <a:xfrm>
            <a:off x="363505" y="1085634"/>
            <a:ext cx="9067488" cy="5509200"/>
          </a:xfrm>
          <a:prstGeom prst="rect">
            <a:avLst/>
          </a:prstGeom>
        </p:spPr>
        <p:txBody>
          <a:bodyPr wrap="square">
            <a:spAutoFit/>
          </a:bodyPr>
          <a:lstStyle/>
          <a:p>
            <a:r>
              <a:rPr lang="ja-JP" altLang="en-US" sz="2200" b="1" dirty="0">
                <a:latin typeface="+mn-ea"/>
              </a:rPr>
              <a:t>追加性とは？</a:t>
            </a:r>
            <a:endParaRPr lang="en-US" sz="2200" b="1" dirty="0">
              <a:latin typeface="+mn-ea"/>
            </a:endParaRPr>
          </a:p>
          <a:p>
            <a:pPr marL="342900" indent="-342900">
              <a:buFont typeface="Arial" panose="020B0604020202020204" pitchFamily="34" charset="0"/>
              <a:buChar char="•"/>
            </a:pPr>
            <a:r>
              <a:rPr lang="ja-JP" altLang="en-US" sz="2200" dirty="0">
                <a:latin typeface="+mn-ea"/>
              </a:rPr>
              <a:t>プロジェクトを実施することで、プロジェクトが実施されなかった場合よりも排出削減量が確保されることを保証する概念。</a:t>
            </a:r>
            <a:endParaRPr lang="en-US" altLang="ja-JP" sz="2200" dirty="0">
              <a:latin typeface="+mn-ea"/>
            </a:endParaRPr>
          </a:p>
          <a:p>
            <a:pPr marL="342900" indent="-342900">
              <a:buFont typeface="Wingdings" panose="05000000000000000000" pitchFamily="2" charset="2"/>
              <a:buChar char="l"/>
            </a:pPr>
            <a:endParaRPr lang="en-US" sz="2200" dirty="0">
              <a:latin typeface="+mn-ea"/>
            </a:endParaRPr>
          </a:p>
          <a:p>
            <a:r>
              <a:rPr lang="ja-JP" altLang="en-US" sz="2200" b="1" dirty="0">
                <a:latin typeface="+mn-ea"/>
              </a:rPr>
              <a:t>追加性</a:t>
            </a:r>
            <a:r>
              <a:rPr lang="ja-JP" altLang="en-US" sz="2200" b="1" dirty="0">
                <a:latin typeface="+mn-ea"/>
                <a:cs typeface="Arial" panose="020B0604020202020204" pitchFamily="34" charset="0"/>
              </a:rPr>
              <a:t>に関する</a:t>
            </a:r>
            <a:r>
              <a:rPr lang="ja-JP" altLang="en-US" sz="2200" b="1" dirty="0">
                <a:latin typeface="+mn-ea"/>
              </a:rPr>
              <a:t>リスクは？</a:t>
            </a:r>
            <a:endParaRPr lang="en-US" altLang="ja-JP" sz="2200" b="1" dirty="0">
              <a:latin typeface="+mn-ea"/>
            </a:endParaRPr>
          </a:p>
          <a:p>
            <a:pPr marL="342900" indent="-342900">
              <a:buFont typeface="Arial" panose="020B0604020202020204" pitchFamily="34" charset="0"/>
              <a:buChar char="•"/>
            </a:pPr>
            <a:r>
              <a:rPr lang="ja-JP" altLang="en-US" sz="2200" b="1" dirty="0">
                <a:solidFill>
                  <a:srgbClr val="800080"/>
                </a:solidFill>
                <a:latin typeface="+mn-ea"/>
                <a:cs typeface="Arial" panose="020B0604020202020204" pitchFamily="34" charset="0"/>
              </a:rPr>
              <a:t>プロジェクトの追加性が不十分な場合、排出削減量が本当は発生していなかったのではないかと疑われるリスクが生じる。</a:t>
            </a:r>
            <a:endParaRPr lang="en-US" sz="2200" b="1" dirty="0">
              <a:solidFill>
                <a:srgbClr val="800080"/>
              </a:solidFill>
              <a:latin typeface="+mn-ea"/>
              <a:cs typeface="Arial" panose="020B0604020202020204" pitchFamily="34" charset="0"/>
            </a:endParaRPr>
          </a:p>
          <a:p>
            <a:endParaRPr lang="en-US" altLang="ja-JP" sz="2200" dirty="0">
              <a:latin typeface="+mn-ea"/>
            </a:endParaRPr>
          </a:p>
          <a:p>
            <a:r>
              <a:rPr lang="ja-JP" altLang="en-US" sz="2200" b="1" dirty="0">
                <a:latin typeface="+mn-ea"/>
              </a:rPr>
              <a:t>追加性を確保する方法とは？</a:t>
            </a:r>
            <a:endParaRPr lang="en-US" altLang="ja-JP" sz="2200" b="1" dirty="0">
              <a:latin typeface="+mn-ea"/>
            </a:endParaRPr>
          </a:p>
          <a:p>
            <a:pPr marL="342900" indent="-342900">
              <a:buFont typeface="Arial" panose="020B0604020202020204" pitchFamily="34" charset="0"/>
              <a:buChar char="•"/>
            </a:pPr>
            <a:r>
              <a:rPr lang="ja-JP" altLang="en-US" sz="2200" b="1" dirty="0">
                <a:latin typeface="+mn-ea"/>
              </a:rPr>
              <a:t>障壁分析：</a:t>
            </a:r>
            <a:r>
              <a:rPr lang="ja-JP" altLang="en-US" sz="2200" dirty="0">
                <a:latin typeface="+mn-ea"/>
              </a:rPr>
              <a:t>プロジェクトが法的に必要とされているかどうかを分析</a:t>
            </a:r>
          </a:p>
          <a:p>
            <a:pPr marL="342900" indent="-342900">
              <a:buFont typeface="Arial" panose="020B0604020202020204" pitchFamily="34" charset="0"/>
              <a:buChar char="•"/>
            </a:pPr>
            <a:r>
              <a:rPr lang="ja-JP" altLang="en-US" sz="2200" b="1" dirty="0">
                <a:latin typeface="+mn-ea"/>
              </a:rPr>
              <a:t>財務または投資分析：</a:t>
            </a:r>
            <a:r>
              <a:rPr lang="ja-JP" altLang="en-US" sz="2200" dirty="0">
                <a:latin typeface="+mn-ea"/>
              </a:rPr>
              <a:t>クレジットの収入がない場合に、提案するプロジェクトが経済的に魅力的であるかどうかを分析  </a:t>
            </a:r>
          </a:p>
          <a:p>
            <a:pPr marL="342900" indent="-342900">
              <a:buFont typeface="Arial" panose="020B0604020202020204" pitchFamily="34" charset="0"/>
              <a:buChar char="•"/>
            </a:pPr>
            <a:r>
              <a:rPr lang="ja-JP" altLang="en-US" sz="2200" b="1" dirty="0">
                <a:latin typeface="+mn-ea"/>
              </a:rPr>
              <a:t>普及度分析：</a:t>
            </a:r>
            <a:r>
              <a:rPr lang="ja-JP" altLang="en-US" sz="2200" dirty="0">
                <a:latin typeface="+mn-ea"/>
              </a:rPr>
              <a:t>プロジェクトが同種の活動とどのように異なるか分析</a:t>
            </a:r>
            <a:endParaRPr lang="en-US" altLang="ja-JP" sz="2200" b="1" dirty="0">
              <a:solidFill>
                <a:srgbClr val="660066"/>
              </a:solidFill>
              <a:latin typeface="+mn-ea"/>
              <a:cs typeface="Arial" panose="020B0604020202020204" pitchFamily="34" charset="0"/>
            </a:endParaRPr>
          </a:p>
          <a:p>
            <a:endParaRPr lang="en-US" altLang="ja-JP" sz="2200" b="1" dirty="0">
              <a:solidFill>
                <a:srgbClr val="660066"/>
              </a:solidFill>
              <a:latin typeface="+mn-ea"/>
            </a:endParaRPr>
          </a:p>
          <a:p>
            <a:r>
              <a:rPr lang="en-US" altLang="ja-JP" b="1" dirty="0">
                <a:solidFill>
                  <a:srgbClr val="660066"/>
                </a:solidFill>
                <a:latin typeface="+mn-ea"/>
              </a:rPr>
              <a:t>※CDM</a:t>
            </a:r>
            <a:r>
              <a:rPr lang="ja-JP" altLang="en-US" b="1" dirty="0">
                <a:solidFill>
                  <a:srgbClr val="660066"/>
                </a:solidFill>
                <a:latin typeface="+mn-ea"/>
              </a:rPr>
              <a:t>では、一部、小規模</a:t>
            </a:r>
            <a:r>
              <a:rPr lang="en-US" altLang="ja-JP" b="1" dirty="0">
                <a:solidFill>
                  <a:srgbClr val="660066"/>
                </a:solidFill>
                <a:latin typeface="+mn-ea"/>
              </a:rPr>
              <a:t>/</a:t>
            </a:r>
            <a:r>
              <a:rPr lang="ja-JP" altLang="en-US" b="1" dirty="0">
                <a:solidFill>
                  <a:srgbClr val="660066"/>
                </a:solidFill>
                <a:latin typeface="+mn-ea"/>
              </a:rPr>
              <a:t>マイクロスケールのプロジェクトは追加性の説明を免除されていた。</a:t>
            </a:r>
            <a:endParaRPr lang="en-US" altLang="ja-JP" b="1" dirty="0">
              <a:solidFill>
                <a:srgbClr val="660066"/>
              </a:solidFill>
              <a:latin typeface="+mn-ea"/>
            </a:endParaRPr>
          </a:p>
        </p:txBody>
      </p:sp>
      <p:sp>
        <p:nvSpPr>
          <p:cNvPr id="13" name="テキスト ボックス 12">
            <a:extLst>
              <a:ext uri="{FF2B5EF4-FFF2-40B4-BE49-F238E27FC236}">
                <a16:creationId xmlns:a16="http://schemas.microsoft.com/office/drawing/2014/main" id="{AF4A8E66-6176-4424-991A-AEFD3011F297}"/>
              </a:ext>
            </a:extLst>
          </p:cNvPr>
          <p:cNvSpPr txBox="1"/>
          <p:nvPr/>
        </p:nvSpPr>
        <p:spPr>
          <a:xfrm>
            <a:off x="9757007" y="4153348"/>
            <a:ext cx="2362175" cy="2246769"/>
          </a:xfrm>
          <a:prstGeom prst="rect">
            <a:avLst/>
          </a:prstGeom>
          <a:noFill/>
        </p:spPr>
        <p:txBody>
          <a:bodyPr wrap="square" rtlCol="0">
            <a:spAutoFit/>
          </a:bodyPr>
          <a:lstStyle/>
          <a:p>
            <a:pPr algn="ctr"/>
            <a:r>
              <a:rPr kumimoji="1" lang="en-US" altLang="ja-JP" sz="1200" dirty="0"/>
              <a:t>CDM</a:t>
            </a:r>
            <a:r>
              <a:rPr kumimoji="1" lang="ja-JP" altLang="en-US" sz="1200" dirty="0"/>
              <a:t>では、登録済プロジェクト（</a:t>
            </a:r>
            <a:r>
              <a:rPr kumimoji="1" lang="en-US" altLang="ja-JP" sz="1200" dirty="0"/>
              <a:t>n=7,857)</a:t>
            </a:r>
            <a:r>
              <a:rPr kumimoji="1" lang="ja-JP" altLang="en-US" sz="1200" dirty="0"/>
              <a:t>のうち</a:t>
            </a:r>
            <a:endParaRPr kumimoji="1" lang="en-US" altLang="ja-JP" sz="1200" dirty="0"/>
          </a:p>
          <a:p>
            <a:pPr algn="ctr"/>
            <a:endParaRPr kumimoji="1" lang="en-US" altLang="ja-JP" sz="1200" dirty="0"/>
          </a:p>
          <a:p>
            <a:pPr algn="ctr"/>
            <a:r>
              <a:rPr kumimoji="1" lang="ja-JP" altLang="en-US" sz="1600" b="1" dirty="0">
                <a:solidFill>
                  <a:srgbClr val="0070C0"/>
                </a:solidFill>
              </a:rPr>
              <a:t>投資分析を活用し、</a:t>
            </a:r>
            <a:endParaRPr kumimoji="1" lang="en-US" altLang="ja-JP" sz="1600" b="1" dirty="0">
              <a:solidFill>
                <a:srgbClr val="0070C0"/>
              </a:solidFill>
            </a:endParaRPr>
          </a:p>
          <a:p>
            <a:pPr algn="ctr"/>
            <a:r>
              <a:rPr kumimoji="1" lang="ja-JP" altLang="en-US" sz="1600" b="1" dirty="0">
                <a:solidFill>
                  <a:srgbClr val="0070C0"/>
                </a:solidFill>
              </a:rPr>
              <a:t>追加性を証明していたプロジェクトは</a:t>
            </a:r>
            <a:endParaRPr kumimoji="1" lang="en-US" altLang="ja-JP" sz="1600" b="1" dirty="0">
              <a:solidFill>
                <a:srgbClr val="0070C0"/>
              </a:solidFill>
            </a:endParaRPr>
          </a:p>
          <a:p>
            <a:pPr algn="ctr"/>
            <a:endParaRPr lang="en-US" altLang="ja-JP" sz="1200" dirty="0"/>
          </a:p>
          <a:p>
            <a:pPr algn="ctr"/>
            <a:r>
              <a:rPr kumimoji="1" lang="en-US" altLang="ja-JP" sz="4400" b="1" dirty="0">
                <a:solidFill>
                  <a:srgbClr val="0070C0"/>
                </a:solidFill>
              </a:rPr>
              <a:t>6,286</a:t>
            </a:r>
            <a:r>
              <a:rPr lang="ja-JP" altLang="en-US" sz="4400" b="1" dirty="0">
                <a:solidFill>
                  <a:srgbClr val="0070C0"/>
                </a:solidFill>
              </a:rPr>
              <a:t>件</a:t>
            </a:r>
            <a:endParaRPr kumimoji="1" lang="ja-JP" altLang="en-US" sz="4400" b="1" dirty="0">
              <a:solidFill>
                <a:srgbClr val="0070C0"/>
              </a:solidFill>
            </a:endParaRPr>
          </a:p>
        </p:txBody>
      </p:sp>
      <p:sp>
        <p:nvSpPr>
          <p:cNvPr id="17" name="テキスト ボックス 16">
            <a:extLst>
              <a:ext uri="{FF2B5EF4-FFF2-40B4-BE49-F238E27FC236}">
                <a16:creationId xmlns:a16="http://schemas.microsoft.com/office/drawing/2014/main" id="{F748D804-1345-4BE5-86D9-F06849F136F1}"/>
              </a:ext>
            </a:extLst>
          </p:cNvPr>
          <p:cNvSpPr txBox="1"/>
          <p:nvPr/>
        </p:nvSpPr>
        <p:spPr>
          <a:xfrm>
            <a:off x="9205245" y="2526092"/>
            <a:ext cx="3465702" cy="261610"/>
          </a:xfrm>
          <a:prstGeom prst="rect">
            <a:avLst/>
          </a:prstGeom>
          <a:noFill/>
        </p:spPr>
        <p:txBody>
          <a:bodyPr wrap="square" rtlCol="0">
            <a:spAutoFit/>
          </a:bodyPr>
          <a:lstStyle/>
          <a:p>
            <a:pPr algn="ctr"/>
            <a:r>
              <a:rPr kumimoji="1" lang="en-US" altLang="ja-JP" sz="1050" dirty="0"/>
              <a:t>CDM</a:t>
            </a:r>
            <a:r>
              <a:rPr kumimoji="1" lang="ja-JP" altLang="en-US" sz="1050" dirty="0"/>
              <a:t>における追加性実証のためのツール</a:t>
            </a:r>
          </a:p>
        </p:txBody>
      </p:sp>
      <p:pic>
        <p:nvPicPr>
          <p:cNvPr id="4" name="図 3">
            <a:extLst>
              <a:ext uri="{FF2B5EF4-FFF2-40B4-BE49-F238E27FC236}">
                <a16:creationId xmlns:a16="http://schemas.microsoft.com/office/drawing/2014/main" id="{DE98107B-0A6A-4D2F-A2B6-84F16DD2A97D}"/>
              </a:ext>
            </a:extLst>
          </p:cNvPr>
          <p:cNvPicPr>
            <a:picLocks noChangeAspect="1"/>
          </p:cNvPicPr>
          <p:nvPr/>
        </p:nvPicPr>
        <p:blipFill>
          <a:blip r:embed="rId3"/>
          <a:stretch>
            <a:fillRect/>
          </a:stretch>
        </p:blipFill>
        <p:spPr>
          <a:xfrm>
            <a:off x="10342908" y="685353"/>
            <a:ext cx="1190375" cy="1736846"/>
          </a:xfrm>
          <a:prstGeom prst="rect">
            <a:avLst/>
          </a:prstGeom>
          <a:ln>
            <a:solidFill>
              <a:schemeClr val="tx1"/>
            </a:solidFill>
          </a:ln>
        </p:spPr>
      </p:pic>
      <p:pic>
        <p:nvPicPr>
          <p:cNvPr id="12" name="図 11">
            <a:extLst>
              <a:ext uri="{FF2B5EF4-FFF2-40B4-BE49-F238E27FC236}">
                <a16:creationId xmlns:a16="http://schemas.microsoft.com/office/drawing/2014/main" id="{A76D6875-D62F-406F-8083-E21A39672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1095" y="3100816"/>
            <a:ext cx="934002" cy="739418"/>
          </a:xfrm>
          <a:prstGeom prst="rect">
            <a:avLst/>
          </a:prstGeom>
        </p:spPr>
      </p:pic>
    </p:spTree>
    <p:extLst>
      <p:ext uri="{BB962C8B-B14F-4D97-AF65-F5344CB8AC3E}">
        <p14:creationId xmlns:p14="http://schemas.microsoft.com/office/powerpoint/2010/main" val="382565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348722"/>
            <a:ext cx="10972800" cy="562075"/>
          </a:xfrm>
        </p:spPr>
        <p:txBody>
          <a:bodyPr/>
          <a:lstStyle/>
          <a:p>
            <a:pPr algn="ctr"/>
            <a:r>
              <a:rPr lang="ja-JP" altLang="en-US" dirty="0">
                <a:solidFill>
                  <a:schemeClr val="tx1"/>
                </a:solidFill>
                <a:latin typeface="+mn-ea"/>
                <a:ea typeface="+mn-ea"/>
              </a:rPr>
              <a:t>２．ベースラインの設定</a:t>
            </a:r>
            <a:endParaRPr lang="en-US" dirty="0">
              <a:solidFill>
                <a:schemeClr val="tx1"/>
              </a:solidFill>
              <a:latin typeface="+mn-ea"/>
              <a:ea typeface="+mn-ea"/>
            </a:endParaRPr>
          </a:p>
        </p:txBody>
      </p:sp>
      <p:sp>
        <p:nvSpPr>
          <p:cNvPr id="3" name="Rectangle 2"/>
          <p:cNvSpPr/>
          <p:nvPr/>
        </p:nvSpPr>
        <p:spPr>
          <a:xfrm>
            <a:off x="342683" y="1149369"/>
            <a:ext cx="7674184" cy="4401205"/>
          </a:xfrm>
          <a:prstGeom prst="rect">
            <a:avLst/>
          </a:prstGeom>
        </p:spPr>
        <p:txBody>
          <a:bodyPr wrap="square">
            <a:spAutoFit/>
          </a:bodyPr>
          <a:lstStyle/>
          <a:p>
            <a:r>
              <a:rPr lang="ja-JP" altLang="en-US" sz="2400" b="1" dirty="0"/>
              <a:t>ベースラインとは？</a:t>
            </a:r>
            <a:endParaRPr lang="en-US" sz="2400" b="1" dirty="0"/>
          </a:p>
          <a:p>
            <a:pPr marL="342900" indent="-342900">
              <a:buFont typeface="Arial" panose="020B0604020202020204" pitchFamily="34" charset="0"/>
              <a:buChar char="•"/>
            </a:pPr>
            <a:r>
              <a:rPr lang="ja-JP" altLang="en-US" sz="2000" dirty="0">
                <a:latin typeface="+mn-ea"/>
                <a:cs typeface="Arial" panose="020B0604020202020204" pitchFamily="34" charset="0"/>
              </a:rPr>
              <a:t>提案するプロジェクトがなかった場合に排出されていたであろう温室効果ガス排出量</a:t>
            </a:r>
            <a:endParaRPr lang="en-US" altLang="ja-JP" sz="2000" dirty="0">
              <a:latin typeface="+mn-ea"/>
              <a:cs typeface="Arial" panose="020B0604020202020204" pitchFamily="34" charset="0"/>
            </a:endParaRPr>
          </a:p>
          <a:p>
            <a:pPr marL="342900" indent="-342900">
              <a:buFont typeface="Arial" panose="020B0604020202020204" pitchFamily="34" charset="0"/>
              <a:buChar char="•"/>
            </a:pPr>
            <a:r>
              <a:rPr lang="ja-JP" altLang="en-US" sz="2000" dirty="0">
                <a:latin typeface="+mn-ea"/>
                <a:cs typeface="Arial" panose="020B0604020202020204" pitchFamily="34" charset="0"/>
              </a:rPr>
              <a:t>プロジェクトの排出削減量＝ベースライン排出量</a:t>
            </a:r>
            <a:r>
              <a:rPr lang="en-US" altLang="ja-JP" sz="2000" dirty="0">
                <a:latin typeface="+mn-ea"/>
                <a:cs typeface="Arial" panose="020B0604020202020204" pitchFamily="34" charset="0"/>
              </a:rPr>
              <a:t>-</a:t>
            </a:r>
            <a:r>
              <a:rPr lang="ja-JP" altLang="en-US" sz="2000" dirty="0">
                <a:latin typeface="+mn-ea"/>
                <a:cs typeface="Arial" panose="020B0604020202020204" pitchFamily="34" charset="0"/>
              </a:rPr>
              <a:t>プロジェクトの排出量</a:t>
            </a:r>
          </a:p>
          <a:p>
            <a:pPr marL="342900" indent="-342900">
              <a:buFont typeface="Wingdings" panose="05000000000000000000" pitchFamily="2" charset="2"/>
              <a:buChar char="l"/>
            </a:pPr>
            <a:endParaRPr lang="en-US" sz="2400" dirty="0"/>
          </a:p>
          <a:p>
            <a:r>
              <a:rPr lang="ja-JP" altLang="en-US" sz="2400" b="1" dirty="0"/>
              <a:t>ベースラインに関するリスクは？</a:t>
            </a:r>
            <a:endParaRPr lang="en-US" altLang="ja-JP" sz="2400" b="1" dirty="0"/>
          </a:p>
          <a:p>
            <a:pPr marL="342900" indent="-342900">
              <a:buFont typeface="Arial" panose="020B0604020202020204" pitchFamily="34" charset="0"/>
              <a:buChar char="•"/>
            </a:pPr>
            <a:r>
              <a:rPr lang="ja-JP" altLang="en-US" sz="2000" b="1" dirty="0">
                <a:solidFill>
                  <a:srgbClr val="7030A0"/>
                </a:solidFill>
              </a:rPr>
              <a:t>過剰な温室効果ガス削減量の推定（過剰</a:t>
            </a:r>
            <a:r>
              <a:rPr lang="en-US" altLang="ja-JP" sz="2000" b="1" dirty="0" err="1">
                <a:solidFill>
                  <a:srgbClr val="7030A0"/>
                </a:solidFill>
                <a:latin typeface="Arial" panose="020B0604020202020204" pitchFamily="34" charset="0"/>
                <a:cs typeface="Arial" panose="020B0604020202020204" pitchFamily="34" charset="0"/>
              </a:rPr>
              <a:t>なクレジット</a:t>
            </a:r>
            <a:r>
              <a:rPr lang="ja-JP" altLang="en-US" sz="2000" b="1" dirty="0">
                <a:solidFill>
                  <a:srgbClr val="7030A0"/>
                </a:solidFill>
                <a:latin typeface="Arial" panose="020B0604020202020204" pitchFamily="34" charset="0"/>
                <a:cs typeface="Arial" panose="020B0604020202020204" pitchFamily="34" charset="0"/>
              </a:rPr>
              <a:t>の発行）</a:t>
            </a:r>
            <a:endParaRPr lang="en-US" altLang="ja-JP" sz="2000" b="1" dirty="0">
              <a:solidFill>
                <a:srgbClr val="7030A0"/>
              </a:solidFill>
              <a:latin typeface="Arial" panose="020B0604020202020204" pitchFamily="34" charset="0"/>
              <a:cs typeface="Arial" panose="020B0604020202020204" pitchFamily="34" charset="0"/>
            </a:endParaRPr>
          </a:p>
          <a:p>
            <a:endParaRPr lang="en-US" sz="2400" dirty="0"/>
          </a:p>
          <a:p>
            <a:r>
              <a:rPr lang="ja-JP" altLang="en-US" sz="2400" b="1" dirty="0"/>
              <a:t>リスクをどのように回避するか？</a:t>
            </a:r>
            <a:endParaRPr lang="en-US" altLang="ja-JP" sz="2400" b="1" dirty="0"/>
          </a:p>
          <a:p>
            <a:pPr marL="342900" indent="-342900">
              <a:buFont typeface="Arial" panose="020B0604020202020204" pitchFamily="34" charset="0"/>
              <a:buChar char="•"/>
            </a:pPr>
            <a:r>
              <a:rPr lang="ja-JP" altLang="en-US" sz="2000" b="1" dirty="0">
                <a:solidFill>
                  <a:srgbClr val="7030A0"/>
                </a:solidFill>
              </a:rPr>
              <a:t>保守的な算定方法であること</a:t>
            </a:r>
            <a:endParaRPr lang="en-US" altLang="ja-JP" sz="2000" b="1" dirty="0">
              <a:solidFill>
                <a:srgbClr val="7030A0"/>
              </a:solidFill>
            </a:endParaRPr>
          </a:p>
          <a:p>
            <a:pPr marL="342900" indent="-342900">
              <a:buFont typeface="Arial" panose="020B0604020202020204" pitchFamily="34" charset="0"/>
              <a:buChar char="•"/>
            </a:pPr>
            <a:r>
              <a:rPr lang="ja-JP" altLang="en-US" sz="2000" dirty="0"/>
              <a:t>ベースラインの見直しを適切に行うこと</a:t>
            </a:r>
            <a:endParaRPr lang="en-US" altLang="ja-JP" sz="2000" dirty="0"/>
          </a:p>
          <a:p>
            <a:r>
              <a:rPr lang="ja-JP" altLang="en-US" sz="2000" dirty="0"/>
              <a:t>（参考資料を参照）</a:t>
            </a:r>
            <a:endParaRPr lang="en-US" sz="2000" dirty="0"/>
          </a:p>
        </p:txBody>
      </p:sp>
      <p:pic>
        <p:nvPicPr>
          <p:cNvPr id="4" name="図 3">
            <a:extLst>
              <a:ext uri="{FF2B5EF4-FFF2-40B4-BE49-F238E27FC236}">
                <a16:creationId xmlns:a16="http://schemas.microsoft.com/office/drawing/2014/main" id="{37829211-3975-49FA-BEB7-13802F6C2F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8826" y="4137654"/>
            <a:ext cx="882759" cy="323679"/>
          </a:xfrm>
          <a:prstGeom prst="rect">
            <a:avLst/>
          </a:prstGeom>
        </p:spPr>
      </p:pic>
      <p:pic>
        <p:nvPicPr>
          <p:cNvPr id="5" name="図 4">
            <a:extLst>
              <a:ext uri="{FF2B5EF4-FFF2-40B4-BE49-F238E27FC236}">
                <a16:creationId xmlns:a16="http://schemas.microsoft.com/office/drawing/2014/main" id="{799B91F3-93A2-42DF-9317-DAEB6F72E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205" y="3022089"/>
            <a:ext cx="934002" cy="739418"/>
          </a:xfrm>
          <a:prstGeom prst="rect">
            <a:avLst/>
          </a:prstGeom>
        </p:spPr>
      </p:pic>
      <p:pic>
        <p:nvPicPr>
          <p:cNvPr id="6" name="図 5">
            <a:extLst>
              <a:ext uri="{FF2B5EF4-FFF2-40B4-BE49-F238E27FC236}">
                <a16:creationId xmlns:a16="http://schemas.microsoft.com/office/drawing/2014/main" id="{14BBDED2-5573-4C17-BF8C-1CDE076C5E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8753" y="4678345"/>
            <a:ext cx="1382906" cy="743573"/>
          </a:xfrm>
          <a:prstGeom prst="rect">
            <a:avLst/>
          </a:prstGeom>
        </p:spPr>
      </p:pic>
      <p:pic>
        <p:nvPicPr>
          <p:cNvPr id="7" name="図 6">
            <a:extLst>
              <a:ext uri="{FF2B5EF4-FFF2-40B4-BE49-F238E27FC236}">
                <a16:creationId xmlns:a16="http://schemas.microsoft.com/office/drawing/2014/main" id="{F2751D35-7FEC-486E-8CD2-85E61BD4E5B8}"/>
              </a:ext>
            </a:extLst>
          </p:cNvPr>
          <p:cNvPicPr>
            <a:picLocks noChangeAspect="1"/>
          </p:cNvPicPr>
          <p:nvPr/>
        </p:nvPicPr>
        <p:blipFill>
          <a:blip r:embed="rId6"/>
          <a:stretch>
            <a:fillRect/>
          </a:stretch>
        </p:blipFill>
        <p:spPr>
          <a:xfrm>
            <a:off x="9368826" y="5536797"/>
            <a:ext cx="844504" cy="903252"/>
          </a:xfrm>
          <a:prstGeom prst="rect">
            <a:avLst/>
          </a:prstGeom>
        </p:spPr>
      </p:pic>
      <p:sp>
        <p:nvSpPr>
          <p:cNvPr id="8" name="テキスト ボックス 7">
            <a:extLst>
              <a:ext uri="{FF2B5EF4-FFF2-40B4-BE49-F238E27FC236}">
                <a16:creationId xmlns:a16="http://schemas.microsoft.com/office/drawing/2014/main" id="{173CB764-A578-49E4-85C0-EAEB2F412284}"/>
              </a:ext>
            </a:extLst>
          </p:cNvPr>
          <p:cNvSpPr txBox="1"/>
          <p:nvPr/>
        </p:nvSpPr>
        <p:spPr>
          <a:xfrm>
            <a:off x="10192819" y="3022089"/>
            <a:ext cx="1597984" cy="707886"/>
          </a:xfrm>
          <a:prstGeom prst="rect">
            <a:avLst/>
          </a:prstGeom>
          <a:noFill/>
        </p:spPr>
        <p:txBody>
          <a:bodyPr wrap="square" rtlCol="0">
            <a:spAutoFit/>
          </a:bodyPr>
          <a:lstStyle/>
          <a:p>
            <a:pPr algn="r"/>
            <a:r>
              <a:rPr lang="en-US" altLang="ja-JP" sz="4000" b="1" dirty="0">
                <a:solidFill>
                  <a:srgbClr val="0070C0"/>
                </a:solidFill>
              </a:rPr>
              <a:t>219</a:t>
            </a:r>
            <a:endParaRPr kumimoji="1" lang="ja-JP" altLang="en-US" sz="4000" b="1" dirty="0">
              <a:solidFill>
                <a:srgbClr val="0070C0"/>
              </a:solidFill>
            </a:endParaRPr>
          </a:p>
        </p:txBody>
      </p:sp>
      <p:sp>
        <p:nvSpPr>
          <p:cNvPr id="9" name="テキスト ボックス 8">
            <a:extLst>
              <a:ext uri="{FF2B5EF4-FFF2-40B4-BE49-F238E27FC236}">
                <a16:creationId xmlns:a16="http://schemas.microsoft.com/office/drawing/2014/main" id="{F3C04E8B-410C-4E26-B63E-99A7E1A17C39}"/>
              </a:ext>
            </a:extLst>
          </p:cNvPr>
          <p:cNvSpPr txBox="1"/>
          <p:nvPr/>
        </p:nvSpPr>
        <p:spPr>
          <a:xfrm>
            <a:off x="10192819" y="3850217"/>
            <a:ext cx="1597984" cy="707886"/>
          </a:xfrm>
          <a:prstGeom prst="rect">
            <a:avLst/>
          </a:prstGeom>
          <a:noFill/>
        </p:spPr>
        <p:txBody>
          <a:bodyPr wrap="square" rtlCol="0">
            <a:spAutoFit/>
          </a:bodyPr>
          <a:lstStyle/>
          <a:p>
            <a:pPr algn="r"/>
            <a:r>
              <a:rPr kumimoji="1" lang="en-US" altLang="ja-JP" sz="4000" b="1" dirty="0">
                <a:solidFill>
                  <a:srgbClr val="0070C0"/>
                </a:solidFill>
              </a:rPr>
              <a:t>43</a:t>
            </a:r>
            <a:endParaRPr kumimoji="1" lang="ja-JP" altLang="en-US" sz="4000" b="1" dirty="0">
              <a:solidFill>
                <a:srgbClr val="0070C0"/>
              </a:solidFill>
            </a:endParaRPr>
          </a:p>
        </p:txBody>
      </p:sp>
      <p:sp>
        <p:nvSpPr>
          <p:cNvPr id="10" name="テキスト ボックス 9">
            <a:extLst>
              <a:ext uri="{FF2B5EF4-FFF2-40B4-BE49-F238E27FC236}">
                <a16:creationId xmlns:a16="http://schemas.microsoft.com/office/drawing/2014/main" id="{DEB8CC93-42E9-44D9-8E47-5AEFC60A0E79}"/>
              </a:ext>
            </a:extLst>
          </p:cNvPr>
          <p:cNvSpPr txBox="1"/>
          <p:nvPr/>
        </p:nvSpPr>
        <p:spPr>
          <a:xfrm>
            <a:off x="10218441" y="4745912"/>
            <a:ext cx="1597984" cy="707886"/>
          </a:xfrm>
          <a:prstGeom prst="rect">
            <a:avLst/>
          </a:prstGeom>
          <a:noFill/>
        </p:spPr>
        <p:txBody>
          <a:bodyPr wrap="square" rtlCol="0">
            <a:spAutoFit/>
          </a:bodyPr>
          <a:lstStyle/>
          <a:p>
            <a:pPr algn="r"/>
            <a:r>
              <a:rPr lang="en-US" altLang="ja-JP" sz="4000" b="1" dirty="0">
                <a:solidFill>
                  <a:srgbClr val="0070C0"/>
                </a:solidFill>
              </a:rPr>
              <a:t>16</a:t>
            </a:r>
            <a:endParaRPr kumimoji="1" lang="ja-JP" altLang="en-US" sz="4000" b="1" dirty="0">
              <a:solidFill>
                <a:srgbClr val="0070C0"/>
              </a:solidFill>
            </a:endParaRPr>
          </a:p>
        </p:txBody>
      </p:sp>
      <p:sp>
        <p:nvSpPr>
          <p:cNvPr id="11" name="テキスト ボックス 10">
            <a:extLst>
              <a:ext uri="{FF2B5EF4-FFF2-40B4-BE49-F238E27FC236}">
                <a16:creationId xmlns:a16="http://schemas.microsoft.com/office/drawing/2014/main" id="{05C69242-96DC-4A91-902E-08E43802C2B4}"/>
              </a:ext>
            </a:extLst>
          </p:cNvPr>
          <p:cNvSpPr txBox="1"/>
          <p:nvPr/>
        </p:nvSpPr>
        <p:spPr>
          <a:xfrm>
            <a:off x="10173691" y="5732163"/>
            <a:ext cx="1597984" cy="707886"/>
          </a:xfrm>
          <a:prstGeom prst="rect">
            <a:avLst/>
          </a:prstGeom>
          <a:noFill/>
        </p:spPr>
        <p:txBody>
          <a:bodyPr wrap="square" rtlCol="0">
            <a:spAutoFit/>
          </a:bodyPr>
          <a:lstStyle/>
          <a:p>
            <a:pPr algn="r"/>
            <a:r>
              <a:rPr lang="en-US" altLang="ja-JP" sz="4000" b="1" dirty="0">
                <a:solidFill>
                  <a:srgbClr val="0070C0"/>
                </a:solidFill>
              </a:rPr>
              <a:t>3</a:t>
            </a:r>
            <a:endParaRPr kumimoji="1" lang="ja-JP" altLang="en-US" sz="4000" b="1" dirty="0">
              <a:solidFill>
                <a:srgbClr val="0070C0"/>
              </a:solidFill>
            </a:endParaRPr>
          </a:p>
        </p:txBody>
      </p:sp>
      <p:sp>
        <p:nvSpPr>
          <p:cNvPr id="13" name="テキスト ボックス 12">
            <a:extLst>
              <a:ext uri="{FF2B5EF4-FFF2-40B4-BE49-F238E27FC236}">
                <a16:creationId xmlns:a16="http://schemas.microsoft.com/office/drawing/2014/main" id="{AF4A8E66-6176-4424-991A-AEFD3011F297}"/>
              </a:ext>
            </a:extLst>
          </p:cNvPr>
          <p:cNvSpPr txBox="1"/>
          <p:nvPr/>
        </p:nvSpPr>
        <p:spPr>
          <a:xfrm>
            <a:off x="8768808" y="2723328"/>
            <a:ext cx="3465702" cy="276999"/>
          </a:xfrm>
          <a:prstGeom prst="rect">
            <a:avLst/>
          </a:prstGeom>
          <a:noFill/>
        </p:spPr>
        <p:txBody>
          <a:bodyPr wrap="square" rtlCol="0">
            <a:spAutoFit/>
          </a:bodyPr>
          <a:lstStyle/>
          <a:p>
            <a:pPr algn="ctr"/>
            <a:r>
              <a:rPr kumimoji="1" lang="ja-JP" altLang="en-US" sz="1200" dirty="0"/>
              <a:t>方法論承認数 </a:t>
            </a:r>
            <a:r>
              <a:rPr lang="en-US" altLang="ja-JP" sz="1200" dirty="0"/>
              <a:t>(2021/8/18</a:t>
            </a:r>
            <a:r>
              <a:rPr lang="ja-JP" altLang="en-US" sz="1200" dirty="0"/>
              <a:t>時点）</a:t>
            </a:r>
            <a:endParaRPr kumimoji="1" lang="ja-JP" altLang="en-US" sz="1200" dirty="0"/>
          </a:p>
        </p:txBody>
      </p:sp>
      <p:sp>
        <p:nvSpPr>
          <p:cNvPr id="14" name="テキスト ボックス 13">
            <a:extLst>
              <a:ext uri="{FF2B5EF4-FFF2-40B4-BE49-F238E27FC236}">
                <a16:creationId xmlns:a16="http://schemas.microsoft.com/office/drawing/2014/main" id="{F234BB4B-029F-4D8D-B06C-D301E6109BEC}"/>
              </a:ext>
            </a:extLst>
          </p:cNvPr>
          <p:cNvSpPr txBox="1"/>
          <p:nvPr/>
        </p:nvSpPr>
        <p:spPr>
          <a:xfrm>
            <a:off x="342683" y="5617862"/>
            <a:ext cx="8335576" cy="1015663"/>
          </a:xfrm>
          <a:prstGeom prst="rect">
            <a:avLst/>
          </a:prstGeom>
          <a:solidFill>
            <a:schemeClr val="accent6">
              <a:lumMod val="20000"/>
              <a:lumOff val="80000"/>
            </a:schemeClr>
          </a:solidFill>
        </p:spPr>
        <p:txBody>
          <a:bodyPr wrap="square" rtlCol="0">
            <a:spAutoFit/>
          </a:bodyPr>
          <a:lstStyle/>
          <a:p>
            <a:r>
              <a:rPr kumimoji="1" lang="ja-JP" altLang="en-US" sz="2000" dirty="0"/>
              <a:t>十全性が高いベースラインの設定方法は、パリ協定第</a:t>
            </a:r>
            <a:r>
              <a:rPr kumimoji="1" lang="en-US" altLang="ja-JP" sz="2000" dirty="0"/>
              <a:t>6</a:t>
            </a:r>
            <a:r>
              <a:rPr kumimoji="1" lang="ja-JP" altLang="en-US" sz="2000" dirty="0"/>
              <a:t>条の交渉でも議論されている。特に</a:t>
            </a:r>
            <a:r>
              <a:rPr kumimoji="1" lang="en-US" altLang="ja-JP" sz="2000" dirty="0"/>
              <a:t>CDM</a:t>
            </a:r>
            <a:r>
              <a:rPr kumimoji="1" lang="ja-JP" altLang="en-US" sz="2000" dirty="0"/>
              <a:t>後継版のメカニズムであるパリ協定第</a:t>
            </a:r>
            <a:r>
              <a:rPr kumimoji="1" lang="en-US" altLang="ja-JP" sz="2000" dirty="0"/>
              <a:t>6</a:t>
            </a:r>
            <a:r>
              <a:rPr kumimoji="1" lang="ja-JP" altLang="en-US" sz="2000" dirty="0"/>
              <a:t>条</a:t>
            </a:r>
            <a:r>
              <a:rPr kumimoji="1" lang="en-US" altLang="ja-JP" sz="2000" dirty="0"/>
              <a:t>4</a:t>
            </a:r>
            <a:r>
              <a:rPr kumimoji="1" lang="ja-JP" altLang="en-US" sz="2000" dirty="0"/>
              <a:t>項では、ベースラインについて、複数のアプローチが検討されている。</a:t>
            </a:r>
          </a:p>
        </p:txBody>
      </p:sp>
      <p:pic>
        <p:nvPicPr>
          <p:cNvPr id="15" name="図 14">
            <a:extLst>
              <a:ext uri="{FF2B5EF4-FFF2-40B4-BE49-F238E27FC236}">
                <a16:creationId xmlns:a16="http://schemas.microsoft.com/office/drawing/2014/main" id="{DE5E655D-5956-465B-8CC0-AD7EDA0627F7}"/>
              </a:ext>
            </a:extLst>
          </p:cNvPr>
          <p:cNvPicPr>
            <a:picLocks noChangeAspect="1"/>
          </p:cNvPicPr>
          <p:nvPr/>
        </p:nvPicPr>
        <p:blipFill>
          <a:blip r:embed="rId7"/>
          <a:stretch>
            <a:fillRect/>
          </a:stretch>
        </p:blipFill>
        <p:spPr>
          <a:xfrm>
            <a:off x="11018626" y="656474"/>
            <a:ext cx="977417" cy="1437046"/>
          </a:xfrm>
          <a:prstGeom prst="rect">
            <a:avLst/>
          </a:prstGeom>
          <a:ln>
            <a:solidFill>
              <a:schemeClr val="tx1"/>
            </a:solidFill>
          </a:ln>
        </p:spPr>
      </p:pic>
      <p:pic>
        <p:nvPicPr>
          <p:cNvPr id="16" name="図 15">
            <a:extLst>
              <a:ext uri="{FF2B5EF4-FFF2-40B4-BE49-F238E27FC236}">
                <a16:creationId xmlns:a16="http://schemas.microsoft.com/office/drawing/2014/main" id="{2A3F5FA3-C5ED-4254-B789-EF47EB813B67}"/>
              </a:ext>
            </a:extLst>
          </p:cNvPr>
          <p:cNvPicPr>
            <a:picLocks noChangeAspect="1"/>
          </p:cNvPicPr>
          <p:nvPr/>
        </p:nvPicPr>
        <p:blipFill>
          <a:blip r:embed="rId8"/>
          <a:stretch>
            <a:fillRect/>
          </a:stretch>
        </p:blipFill>
        <p:spPr>
          <a:xfrm>
            <a:off x="8016867" y="1134200"/>
            <a:ext cx="2703918" cy="949289"/>
          </a:xfrm>
          <a:prstGeom prst="rect">
            <a:avLst/>
          </a:prstGeom>
        </p:spPr>
      </p:pic>
      <p:sp>
        <p:nvSpPr>
          <p:cNvPr id="17" name="テキスト ボックス 16">
            <a:extLst>
              <a:ext uri="{FF2B5EF4-FFF2-40B4-BE49-F238E27FC236}">
                <a16:creationId xmlns:a16="http://schemas.microsoft.com/office/drawing/2014/main" id="{F748D804-1345-4BE5-86D9-F06849F136F1}"/>
              </a:ext>
            </a:extLst>
          </p:cNvPr>
          <p:cNvSpPr txBox="1"/>
          <p:nvPr/>
        </p:nvSpPr>
        <p:spPr>
          <a:xfrm>
            <a:off x="9072215" y="2110275"/>
            <a:ext cx="3465702" cy="415498"/>
          </a:xfrm>
          <a:prstGeom prst="rect">
            <a:avLst/>
          </a:prstGeom>
          <a:noFill/>
        </p:spPr>
        <p:txBody>
          <a:bodyPr wrap="square" rtlCol="0">
            <a:spAutoFit/>
          </a:bodyPr>
          <a:lstStyle/>
          <a:p>
            <a:pPr algn="ctr"/>
            <a:r>
              <a:rPr kumimoji="1" lang="en-US" altLang="ja-JP" sz="1050" dirty="0"/>
              <a:t>CDM</a:t>
            </a:r>
            <a:r>
              <a:rPr kumimoji="1" lang="ja-JP" altLang="en-US" sz="1050" dirty="0"/>
              <a:t>サンプル：</a:t>
            </a:r>
            <a:r>
              <a:rPr kumimoji="1" lang="en-US" altLang="ja-JP" sz="1050" dirty="0"/>
              <a:t>ACM0002</a:t>
            </a:r>
            <a:r>
              <a:rPr kumimoji="1" lang="ja-JP" altLang="en-US" sz="1050" dirty="0"/>
              <a:t>方法論</a:t>
            </a:r>
            <a:endParaRPr kumimoji="1" lang="en-US" altLang="ja-JP" sz="1050" dirty="0"/>
          </a:p>
          <a:p>
            <a:pPr algn="ctr"/>
            <a:r>
              <a:rPr kumimoji="1" lang="ja-JP" altLang="en-US" sz="1050" dirty="0"/>
              <a:t>（再生可能エネルギープロジェクト用）</a:t>
            </a:r>
          </a:p>
        </p:txBody>
      </p:sp>
    </p:spTree>
    <p:extLst>
      <p:ext uri="{BB962C8B-B14F-4D97-AF65-F5344CB8AC3E}">
        <p14:creationId xmlns:p14="http://schemas.microsoft.com/office/powerpoint/2010/main" val="3588735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63354" y="1114425"/>
            <a:ext cx="11640224" cy="5355312"/>
          </a:xfrm>
          <a:prstGeom prst="rect">
            <a:avLst/>
          </a:prstGeom>
        </p:spPr>
        <p:txBody>
          <a:bodyPr wrap="square">
            <a:spAutoFit/>
          </a:bodyPr>
          <a:lstStyle/>
          <a:p>
            <a:pPr algn="just"/>
            <a:r>
              <a:rPr lang="ja-JP" altLang="en-US" sz="2800" b="1" dirty="0">
                <a:latin typeface="+mn-ea"/>
                <a:cs typeface="Calibri" panose="020F0502020204030204" pitchFamily="34" charset="0"/>
              </a:rPr>
              <a:t>永続性とは？ </a:t>
            </a:r>
          </a:p>
          <a:p>
            <a:pPr marL="342900" indent="-342900" algn="just">
              <a:buFont typeface="Arial" panose="020B0604020202020204" pitchFamily="34" charset="0"/>
              <a:buChar char="•"/>
            </a:pPr>
            <a:r>
              <a:rPr lang="ja-JP" altLang="en-US" sz="2200" dirty="0">
                <a:latin typeface="+mn-ea"/>
                <a:cs typeface="Calibri" panose="020F0502020204030204" pitchFamily="34" charset="0"/>
              </a:rPr>
              <a:t>カーボン・クレジットは、実質的に永続的な排出削減量・除去量を示す必要がある。もし、排出削減量・除去量が大気中に戻ってしまうと、クレジットはその機能を果たさなくなってしまう。</a:t>
            </a:r>
          </a:p>
          <a:p>
            <a:pPr algn="just"/>
            <a:endParaRPr lang="ja-JP" altLang="en-US" sz="2000" dirty="0">
              <a:latin typeface="+mn-ea"/>
              <a:cs typeface="Calibri" panose="020F0502020204030204" pitchFamily="34" charset="0"/>
            </a:endParaRPr>
          </a:p>
          <a:p>
            <a:pPr algn="just"/>
            <a:r>
              <a:rPr lang="ja-JP" altLang="en-US" sz="2800" b="1" dirty="0">
                <a:latin typeface="+mn-ea"/>
                <a:cs typeface="Calibri" panose="020F0502020204030204" pitchFamily="34" charset="0"/>
              </a:rPr>
              <a:t>永続性に関するリスクは？ </a:t>
            </a:r>
          </a:p>
          <a:p>
            <a:pPr marL="342900" indent="-342900" algn="just">
              <a:buFont typeface="Arial" panose="020B0604020202020204" pitchFamily="34" charset="0"/>
              <a:buChar char="•"/>
            </a:pPr>
            <a:r>
              <a:rPr lang="ja-JP" altLang="en-US" sz="2200" dirty="0">
                <a:latin typeface="+mn-ea"/>
                <a:cs typeface="Calibri" panose="020F0502020204030204" pitchFamily="34" charset="0"/>
              </a:rPr>
              <a:t>非永続的なリスクは、炭素を貯留するプロジェクト（例：自然災害の影響を受けやすい森林プロジェクト）で発生する </a:t>
            </a:r>
          </a:p>
          <a:p>
            <a:pPr marL="342900" indent="-342900" algn="just">
              <a:buFont typeface="Arial" panose="020B0604020202020204" pitchFamily="34" charset="0"/>
              <a:buChar char="•"/>
            </a:pPr>
            <a:r>
              <a:rPr lang="ja-JP" altLang="en-US" sz="2200" b="1" dirty="0">
                <a:solidFill>
                  <a:srgbClr val="800080"/>
                </a:solidFill>
                <a:latin typeface="+mn-ea"/>
                <a:cs typeface="Calibri" panose="020F0502020204030204" pitchFamily="34" charset="0"/>
              </a:rPr>
              <a:t>蓄積された炭素がすべて大気中に再放出されてしまう場合は</a:t>
            </a:r>
            <a:r>
              <a:rPr lang="ja-JP" altLang="en-US" sz="2200" dirty="0">
                <a:latin typeface="+mn-ea"/>
                <a:cs typeface="Calibri" panose="020F0502020204030204" pitchFamily="34" charset="0"/>
              </a:rPr>
              <a:t>、</a:t>
            </a:r>
            <a:r>
              <a:rPr lang="en-US" altLang="ja-JP" sz="2200" dirty="0">
                <a:latin typeface="+mn-ea"/>
                <a:cs typeface="Calibri" panose="020F0502020204030204" pitchFamily="34" charset="0"/>
              </a:rPr>
              <a:t>GHG</a:t>
            </a:r>
            <a:r>
              <a:rPr lang="ja-JP" altLang="en-US" sz="2200" dirty="0">
                <a:latin typeface="+mn-ea"/>
                <a:cs typeface="Calibri" panose="020F0502020204030204" pitchFamily="34" charset="0"/>
              </a:rPr>
              <a:t>排出量の削減・除去を示す</a:t>
            </a:r>
            <a:r>
              <a:rPr lang="ja-JP" altLang="en-US" sz="2200" b="1" dirty="0">
                <a:solidFill>
                  <a:srgbClr val="800080"/>
                </a:solidFill>
                <a:latin typeface="+mn-ea"/>
                <a:cs typeface="Calibri" panose="020F0502020204030204" pitchFamily="34" charset="0"/>
              </a:rPr>
              <a:t>クレジットとして価値がない</a:t>
            </a:r>
          </a:p>
          <a:p>
            <a:pPr algn="just"/>
            <a:endParaRPr lang="ja-JP" altLang="en-US" sz="2000" dirty="0">
              <a:latin typeface="+mn-ea"/>
              <a:cs typeface="Calibri" panose="020F0502020204030204" pitchFamily="34" charset="0"/>
            </a:endParaRPr>
          </a:p>
          <a:p>
            <a:pPr algn="just"/>
            <a:r>
              <a:rPr lang="ja-JP" altLang="en-US" sz="2800" b="1" dirty="0">
                <a:latin typeface="+mn-ea"/>
                <a:cs typeface="Calibri" panose="020F0502020204030204" pitchFamily="34" charset="0"/>
              </a:rPr>
              <a:t>リスク</a:t>
            </a:r>
            <a:r>
              <a:rPr lang="ja-JP" altLang="en-US" sz="2800" b="1" dirty="0" smtClean="0">
                <a:latin typeface="+mn-ea"/>
                <a:cs typeface="Calibri" panose="020F0502020204030204" pitchFamily="34" charset="0"/>
              </a:rPr>
              <a:t>を</a:t>
            </a:r>
            <a:r>
              <a:rPr lang="ja-JP" altLang="en-US" sz="2800" b="1" dirty="0"/>
              <a:t>どのように</a:t>
            </a:r>
            <a:r>
              <a:rPr lang="ja-JP" altLang="en-US" sz="2800" b="1" dirty="0" smtClean="0">
                <a:latin typeface="+mn-ea"/>
                <a:cs typeface="Calibri" panose="020F0502020204030204" pitchFamily="34" charset="0"/>
              </a:rPr>
              <a:t>回</a:t>
            </a:r>
            <a:r>
              <a:rPr lang="ja-JP" altLang="en-US" sz="2800" b="1" dirty="0">
                <a:latin typeface="+mn-ea"/>
                <a:cs typeface="Calibri" panose="020F0502020204030204" pitchFamily="34" charset="0"/>
              </a:rPr>
              <a:t>避するか？</a:t>
            </a:r>
          </a:p>
          <a:p>
            <a:pPr marL="342900" indent="-342900" algn="just">
              <a:buFont typeface="Arial" panose="020B0604020202020204" pitchFamily="34" charset="0"/>
              <a:buChar char="•"/>
            </a:pPr>
            <a:r>
              <a:rPr lang="ja-JP" altLang="en-US" sz="2200" b="1" dirty="0">
                <a:solidFill>
                  <a:srgbClr val="800080"/>
                </a:solidFill>
                <a:latin typeface="+mn-ea"/>
                <a:cs typeface="Calibri" panose="020F0502020204030204" pitchFamily="34" charset="0"/>
              </a:rPr>
              <a:t>バッファ口座：</a:t>
            </a:r>
            <a:r>
              <a:rPr lang="ja-JP" altLang="en-US" sz="2200" dirty="0">
                <a:latin typeface="+mn-ea"/>
                <a:cs typeface="Calibri" panose="020F0502020204030204" pitchFamily="34" charset="0"/>
              </a:rPr>
              <a:t>個々のプロジェクトで発行されたカーボンクレジットの一部は、</a:t>
            </a:r>
            <a:r>
              <a:rPr lang="ja-JP" altLang="en-US" sz="2200" b="1" dirty="0">
                <a:solidFill>
                  <a:srgbClr val="800080"/>
                </a:solidFill>
                <a:latin typeface="+mn-ea"/>
                <a:cs typeface="Calibri" panose="020F0502020204030204" pitchFamily="34" charset="0"/>
              </a:rPr>
              <a:t>保険として機能する</a:t>
            </a:r>
            <a:r>
              <a:rPr lang="ja-JP" altLang="en-US" sz="2200" dirty="0">
                <a:latin typeface="+mn-ea"/>
                <a:cs typeface="Calibri" panose="020F0502020204030204" pitchFamily="34" charset="0"/>
              </a:rPr>
              <a:t>バッファ口座に預けられる。 </a:t>
            </a:r>
          </a:p>
          <a:p>
            <a:pPr algn="just"/>
            <a:endParaRPr lang="en-US" sz="2000" dirty="0">
              <a:latin typeface="+mn-ea"/>
              <a:cs typeface="Calibri" panose="020F0502020204030204" pitchFamily="34" charset="0"/>
            </a:endParaRPr>
          </a:p>
        </p:txBody>
      </p:sp>
      <p:sp>
        <p:nvSpPr>
          <p:cNvPr id="7" name="Title 1">
            <a:extLst>
              <a:ext uri="{FF2B5EF4-FFF2-40B4-BE49-F238E27FC236}">
                <a16:creationId xmlns:a16="http://schemas.microsoft.com/office/drawing/2014/main" id="{A37600A3-C9A5-4223-BE58-C6040222E377}"/>
              </a:ext>
            </a:extLst>
          </p:cNvPr>
          <p:cNvSpPr>
            <a:spLocks noGrp="1"/>
          </p:cNvSpPr>
          <p:nvPr>
            <p:ph type="title"/>
          </p:nvPr>
        </p:nvSpPr>
        <p:spPr>
          <a:xfrm>
            <a:off x="623392" y="348722"/>
            <a:ext cx="10972800" cy="562075"/>
          </a:xfrm>
        </p:spPr>
        <p:txBody>
          <a:bodyPr/>
          <a:lstStyle/>
          <a:p>
            <a:pPr algn="ctr"/>
            <a:r>
              <a:rPr lang="ja-JP" altLang="en-US" dirty="0">
                <a:solidFill>
                  <a:schemeClr val="tx1"/>
                </a:solidFill>
                <a:latin typeface="+mn-ea"/>
                <a:ea typeface="+mn-ea"/>
              </a:rPr>
              <a:t>３．永続性</a:t>
            </a:r>
            <a:endParaRPr lang="en-US" dirty="0">
              <a:solidFill>
                <a:schemeClr val="tx1"/>
              </a:solidFill>
              <a:latin typeface="+mn-ea"/>
              <a:ea typeface="+mn-ea"/>
            </a:endParaRPr>
          </a:p>
        </p:txBody>
      </p:sp>
    </p:spTree>
    <p:extLst>
      <p:ext uri="{BB962C8B-B14F-4D97-AF65-F5344CB8AC3E}">
        <p14:creationId xmlns:p14="http://schemas.microsoft.com/office/powerpoint/2010/main" val="122069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97023" y="877767"/>
            <a:ext cx="11825537" cy="591491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00"/>
              </a:lnSpc>
              <a:buNone/>
            </a:pPr>
            <a:r>
              <a:rPr lang="ja-JP" altLang="en-US" sz="2600" b="1" dirty="0">
                <a:latin typeface="+mn-ea"/>
                <a:cs typeface="Calibri" panose="020F0502020204030204" pitchFamily="34" charset="0"/>
              </a:rPr>
              <a:t>二重計上とは？ </a:t>
            </a:r>
          </a:p>
          <a:p>
            <a:pPr>
              <a:lnSpc>
                <a:spcPts val="1900"/>
              </a:lnSpc>
            </a:pPr>
            <a:r>
              <a:rPr lang="ja-JP" altLang="en-US" sz="2200" b="1" dirty="0">
                <a:latin typeface="+mn-ea"/>
                <a:cs typeface="Calibri" panose="020F0502020204030204" pitchFamily="34" charset="0"/>
              </a:rPr>
              <a:t>二重発行：</a:t>
            </a:r>
            <a:r>
              <a:rPr lang="ja-JP" altLang="en-US" sz="2200" dirty="0">
                <a:latin typeface="+mn-ea"/>
                <a:cs typeface="Calibri" panose="020F0502020204030204" pitchFamily="34" charset="0"/>
              </a:rPr>
              <a:t>同一の排出削減量に対して、カーボンクレジットが複数回発行されること。</a:t>
            </a:r>
          </a:p>
          <a:p>
            <a:pPr>
              <a:lnSpc>
                <a:spcPts val="1900"/>
              </a:lnSpc>
            </a:pPr>
            <a:r>
              <a:rPr lang="ja-JP" altLang="en-US" sz="2200" b="1" dirty="0">
                <a:latin typeface="+mn-ea"/>
                <a:cs typeface="Calibri" panose="020F0502020204030204" pitchFamily="34" charset="0"/>
              </a:rPr>
              <a:t>二重使用：</a:t>
            </a:r>
            <a:r>
              <a:rPr lang="ja-JP" altLang="en-US" sz="2200" dirty="0">
                <a:latin typeface="+mn-ea"/>
                <a:cs typeface="Calibri" panose="020F0502020204030204" pitchFamily="34" charset="0"/>
              </a:rPr>
              <a:t>気候変動目標を達成するために、同じクレジットが</a:t>
            </a:r>
            <a:r>
              <a:rPr lang="en-US" altLang="ja-JP" sz="2200" dirty="0">
                <a:latin typeface="+mn-ea"/>
                <a:cs typeface="Calibri" panose="020F0502020204030204" pitchFamily="34" charset="0"/>
              </a:rPr>
              <a:t>2</a:t>
            </a:r>
            <a:r>
              <a:rPr lang="ja-JP" altLang="en-US" sz="2200" dirty="0">
                <a:latin typeface="+mn-ea"/>
                <a:cs typeface="Calibri" panose="020F0502020204030204" pitchFamily="34" charset="0"/>
              </a:rPr>
              <a:t>回使用されること。</a:t>
            </a:r>
          </a:p>
          <a:p>
            <a:pPr>
              <a:lnSpc>
                <a:spcPts val="1900"/>
              </a:lnSpc>
            </a:pPr>
            <a:r>
              <a:rPr lang="ja-JP" altLang="en-US" sz="2200" b="1" dirty="0">
                <a:latin typeface="+mn-ea"/>
                <a:cs typeface="Calibri" panose="020F0502020204030204" pitchFamily="34" charset="0"/>
              </a:rPr>
              <a:t>二重請求：</a:t>
            </a:r>
            <a:r>
              <a:rPr lang="en-US" altLang="ja-JP" sz="2200" dirty="0">
                <a:latin typeface="+mn-ea"/>
                <a:cs typeface="Calibri" panose="020F0502020204030204" pitchFamily="34" charset="0"/>
              </a:rPr>
              <a:t>2</a:t>
            </a:r>
            <a:r>
              <a:rPr lang="ja-JP" altLang="en-US" sz="2200" dirty="0" err="1">
                <a:latin typeface="+mn-ea"/>
                <a:cs typeface="Calibri" panose="020F0502020204030204" pitchFamily="34" charset="0"/>
              </a:rPr>
              <a:t>つの</a:t>
            </a:r>
            <a:r>
              <a:rPr lang="ja-JP" altLang="en-US" sz="2200" dirty="0">
                <a:latin typeface="+mn-ea"/>
                <a:cs typeface="Calibri" panose="020F0502020204030204" pitchFamily="34" charset="0"/>
              </a:rPr>
              <a:t>異なる組織が同じ排出削減量を使用して、削減を主張すること。</a:t>
            </a:r>
          </a:p>
          <a:p>
            <a:pPr marL="0" indent="0">
              <a:lnSpc>
                <a:spcPts val="1900"/>
              </a:lnSpc>
              <a:buNone/>
            </a:pPr>
            <a:endParaRPr lang="ja-JP" altLang="en-US" sz="1800" dirty="0">
              <a:latin typeface="+mn-ea"/>
              <a:cs typeface="Calibri" panose="020F0502020204030204" pitchFamily="34" charset="0"/>
            </a:endParaRPr>
          </a:p>
          <a:p>
            <a:pPr marL="0" indent="0">
              <a:lnSpc>
                <a:spcPts val="1900"/>
              </a:lnSpc>
              <a:buNone/>
            </a:pPr>
            <a:r>
              <a:rPr lang="ja-JP" altLang="en-US" sz="2600" b="1" dirty="0">
                <a:latin typeface="+mn-ea"/>
                <a:cs typeface="Calibri" panose="020F0502020204030204" pitchFamily="34" charset="0"/>
              </a:rPr>
              <a:t>二重計上に関するリスクは？ </a:t>
            </a:r>
          </a:p>
          <a:p>
            <a:pPr>
              <a:lnSpc>
                <a:spcPts val="1900"/>
              </a:lnSpc>
            </a:pPr>
            <a:r>
              <a:rPr lang="ja-JP" altLang="en-US" sz="2200" dirty="0">
                <a:latin typeface="+mn-ea"/>
                <a:cs typeface="Calibri" panose="020F0502020204030204" pitchFamily="34" charset="0"/>
              </a:rPr>
              <a:t>クレジット制度やカーボンクレジットの</a:t>
            </a:r>
            <a:r>
              <a:rPr lang="ja-JP" altLang="en-US" sz="2200" b="1" dirty="0">
                <a:solidFill>
                  <a:srgbClr val="800080"/>
                </a:solidFill>
                <a:latin typeface="+mn-ea"/>
                <a:cs typeface="Calibri" panose="020F0502020204030204" pitchFamily="34" charset="0"/>
              </a:rPr>
              <a:t>十全性を損なう</a:t>
            </a:r>
            <a:r>
              <a:rPr lang="ja-JP" altLang="en-US" sz="2200" dirty="0">
                <a:latin typeface="+mn-ea"/>
                <a:cs typeface="Calibri" panose="020F0502020204030204" pitchFamily="34" charset="0"/>
              </a:rPr>
              <a:t>可能性がある。</a:t>
            </a:r>
          </a:p>
          <a:p>
            <a:pPr>
              <a:lnSpc>
                <a:spcPts val="1900"/>
              </a:lnSpc>
            </a:pPr>
            <a:r>
              <a:rPr lang="ja-JP" altLang="en-US" sz="2200" dirty="0">
                <a:latin typeface="+mn-ea"/>
                <a:cs typeface="Calibri" panose="020F0502020204030204" pitchFamily="34" charset="0"/>
              </a:rPr>
              <a:t>パリ協定の下で各国が報告する気候変動目標の達成と二重請求になるリスク（自主的な炭素市場に相当調整（</a:t>
            </a:r>
            <a:r>
              <a:rPr lang="en-US" altLang="ja-JP" sz="2200" dirty="0">
                <a:latin typeface="+mn-ea"/>
                <a:cs typeface="Calibri" panose="020F0502020204030204" pitchFamily="34" charset="0"/>
              </a:rPr>
              <a:t>Corresponding Adjustment</a:t>
            </a:r>
            <a:r>
              <a:rPr lang="ja-JP" altLang="en-US" sz="2200" dirty="0">
                <a:latin typeface="+mn-ea"/>
                <a:cs typeface="Calibri" panose="020F0502020204030204" pitchFamily="34" charset="0"/>
              </a:rPr>
              <a:t>）を適用するかどうか）</a:t>
            </a:r>
          </a:p>
          <a:p>
            <a:pPr marL="0" indent="0">
              <a:lnSpc>
                <a:spcPts val="1900"/>
              </a:lnSpc>
              <a:buNone/>
            </a:pPr>
            <a:endParaRPr lang="ja-JP" altLang="en-US" sz="1800" dirty="0">
              <a:latin typeface="+mn-ea"/>
              <a:cs typeface="Calibri" panose="020F0502020204030204" pitchFamily="34" charset="0"/>
            </a:endParaRPr>
          </a:p>
          <a:p>
            <a:pPr marL="0" indent="0">
              <a:lnSpc>
                <a:spcPts val="1900"/>
              </a:lnSpc>
              <a:buNone/>
            </a:pPr>
            <a:r>
              <a:rPr lang="ja-JP" altLang="en-US" sz="2600" b="1" dirty="0">
                <a:latin typeface="+mn-ea"/>
                <a:cs typeface="Calibri" panose="020F0502020204030204" pitchFamily="34" charset="0"/>
              </a:rPr>
              <a:t>リスク</a:t>
            </a:r>
            <a:r>
              <a:rPr lang="ja-JP" altLang="en-US" sz="2600" b="1" dirty="0" smtClean="0">
                <a:latin typeface="+mn-ea"/>
                <a:cs typeface="Calibri" panose="020F0502020204030204" pitchFamily="34" charset="0"/>
              </a:rPr>
              <a:t>を</a:t>
            </a:r>
            <a:r>
              <a:rPr lang="ja-JP" altLang="en-US" b="1" dirty="0"/>
              <a:t>どのように</a:t>
            </a:r>
            <a:r>
              <a:rPr lang="ja-JP" altLang="en-US" sz="2600" b="1" dirty="0" smtClean="0">
                <a:latin typeface="+mn-ea"/>
                <a:cs typeface="Calibri" panose="020F0502020204030204" pitchFamily="34" charset="0"/>
              </a:rPr>
              <a:t>回</a:t>
            </a:r>
            <a:r>
              <a:rPr lang="ja-JP" altLang="en-US" sz="2600" b="1" dirty="0">
                <a:latin typeface="+mn-ea"/>
                <a:cs typeface="Calibri" panose="020F0502020204030204" pitchFamily="34" charset="0"/>
              </a:rPr>
              <a:t>避するか？</a:t>
            </a:r>
          </a:p>
          <a:p>
            <a:pPr>
              <a:lnSpc>
                <a:spcPts val="1900"/>
              </a:lnSpc>
            </a:pPr>
            <a:r>
              <a:rPr lang="ja-JP" altLang="en-US" sz="2200" b="1" dirty="0">
                <a:solidFill>
                  <a:srgbClr val="7030A0"/>
                </a:solidFill>
                <a:latin typeface="+mn-ea"/>
                <a:cs typeface="Calibri" panose="020F0502020204030204" pitchFamily="34" charset="0"/>
              </a:rPr>
              <a:t>登録簿（クレジットを管理するシステムのこと）では、シリアル番号（</a:t>
            </a:r>
            <a:r>
              <a:rPr lang="en-US" altLang="ja-JP" sz="2200" b="1" dirty="0">
                <a:solidFill>
                  <a:srgbClr val="7030A0"/>
                </a:solidFill>
                <a:latin typeface="+mn-ea"/>
                <a:cs typeface="Calibri" panose="020F0502020204030204" pitchFamily="34" charset="0"/>
              </a:rPr>
              <a:t>1</a:t>
            </a:r>
            <a:r>
              <a:rPr lang="ja-JP" altLang="en-US" sz="2200" b="1" dirty="0">
                <a:solidFill>
                  <a:srgbClr val="7030A0"/>
                </a:solidFill>
                <a:latin typeface="+mn-ea"/>
                <a:cs typeface="Calibri" panose="020F0502020204030204" pitchFamily="34" charset="0"/>
              </a:rPr>
              <a:t>トンに対して番号を付与）を使用してカーボンクレジットを記録し、透明性を確保する</a:t>
            </a:r>
            <a:r>
              <a:rPr lang="ja-JP" altLang="en-US" sz="2200" dirty="0">
                <a:latin typeface="+mn-ea"/>
                <a:cs typeface="Calibri" panose="020F0502020204030204" pitchFamily="34" charset="0"/>
              </a:rPr>
              <a:t>。また、クレジットの取引を追跡することで、</a:t>
            </a:r>
            <a:r>
              <a:rPr lang="en-US" altLang="ja-JP" sz="2200" dirty="0">
                <a:latin typeface="+mn-ea"/>
                <a:cs typeface="Calibri" panose="020F0502020204030204" pitchFamily="34" charset="0"/>
              </a:rPr>
              <a:t>1</a:t>
            </a:r>
            <a:r>
              <a:rPr lang="ja-JP" altLang="en-US" sz="2200" dirty="0">
                <a:latin typeface="+mn-ea"/>
                <a:cs typeface="Calibri" panose="020F0502020204030204" pitchFamily="34" charset="0"/>
              </a:rPr>
              <a:t>回の排出削減につき、</a:t>
            </a:r>
            <a:r>
              <a:rPr lang="en-US" altLang="ja-JP" sz="2200" dirty="0">
                <a:latin typeface="+mn-ea"/>
                <a:cs typeface="Calibri" panose="020F0502020204030204" pitchFamily="34" charset="0"/>
              </a:rPr>
              <a:t>1</a:t>
            </a:r>
            <a:r>
              <a:rPr lang="ja-JP" altLang="en-US" sz="2200" dirty="0" err="1">
                <a:latin typeface="+mn-ea"/>
                <a:cs typeface="Calibri" panose="020F0502020204030204" pitchFamily="34" charset="0"/>
              </a:rPr>
              <a:t>つの</a:t>
            </a:r>
            <a:r>
              <a:rPr lang="ja-JP" altLang="en-US" sz="2200" dirty="0">
                <a:latin typeface="+mn-ea"/>
                <a:cs typeface="Calibri" panose="020F0502020204030204" pitchFamily="34" charset="0"/>
              </a:rPr>
              <a:t>クレジットしか発行されないようにする。</a:t>
            </a:r>
          </a:p>
          <a:p>
            <a:pPr>
              <a:lnSpc>
                <a:spcPts val="1900"/>
              </a:lnSpc>
            </a:pPr>
            <a:r>
              <a:rPr lang="ja-JP" altLang="en-US" sz="2200" dirty="0">
                <a:latin typeface="+mn-ea"/>
                <a:cs typeface="Calibri" panose="020F0502020204030204" pitchFamily="34" charset="0"/>
              </a:rPr>
              <a:t>例：クレディット制度における</a:t>
            </a:r>
            <a:r>
              <a:rPr lang="en-US" altLang="ja-JP" sz="2200" dirty="0">
                <a:latin typeface="+mn-ea"/>
                <a:cs typeface="Calibri" panose="020F0502020204030204" pitchFamily="34" charset="0"/>
              </a:rPr>
              <a:t>CA</a:t>
            </a:r>
            <a:r>
              <a:rPr lang="ja-JP" altLang="en-US" sz="2200" dirty="0">
                <a:latin typeface="+mn-ea"/>
                <a:cs typeface="Calibri" panose="020F0502020204030204" pitchFamily="34" charset="0"/>
              </a:rPr>
              <a:t>を考慮した 二重請求の回避：</a:t>
            </a:r>
          </a:p>
          <a:p>
            <a:pPr marL="531813" indent="-349250">
              <a:lnSpc>
                <a:spcPts val="1900"/>
              </a:lnSpc>
              <a:buFont typeface="Wingdings" panose="05000000000000000000" pitchFamily="2" charset="2"/>
              <a:buChar char="Ø"/>
            </a:pPr>
            <a:r>
              <a:rPr lang="ja-JP" altLang="en-US" sz="2200" b="1" dirty="0">
                <a:solidFill>
                  <a:srgbClr val="7030A0"/>
                </a:solidFill>
                <a:latin typeface="+mn-ea"/>
                <a:cs typeface="Calibri" panose="020F0502020204030204" pitchFamily="34" charset="0"/>
              </a:rPr>
              <a:t>どの年に、どの国で排出削減が行われたのかを特定する</a:t>
            </a:r>
          </a:p>
          <a:p>
            <a:pPr marL="531813" indent="-349250">
              <a:lnSpc>
                <a:spcPts val="1900"/>
              </a:lnSpc>
              <a:buFont typeface="Wingdings" panose="05000000000000000000" pitchFamily="2" charset="2"/>
              <a:buChar char="Ø"/>
            </a:pPr>
            <a:r>
              <a:rPr lang="en-US" altLang="ja-JP" sz="2200" b="1" dirty="0">
                <a:solidFill>
                  <a:srgbClr val="7030A0"/>
                </a:solidFill>
                <a:latin typeface="+mn-ea"/>
                <a:cs typeface="Calibri" panose="020F0502020204030204" pitchFamily="34" charset="0"/>
              </a:rPr>
              <a:t>CA</a:t>
            </a:r>
            <a:r>
              <a:rPr lang="ja-JP" altLang="en-US" sz="2200" b="1" dirty="0">
                <a:solidFill>
                  <a:srgbClr val="7030A0"/>
                </a:solidFill>
                <a:latin typeface="+mn-ea"/>
                <a:cs typeface="Calibri" panose="020F0502020204030204" pitchFamily="34" charset="0"/>
              </a:rPr>
              <a:t>のための承認がホスト国で実施されていることを確認する </a:t>
            </a:r>
            <a:r>
              <a:rPr lang="en-US" altLang="ja-JP" sz="2200" dirty="0">
                <a:latin typeface="+mn-ea"/>
                <a:cs typeface="Calibri" panose="020F0502020204030204" pitchFamily="34" charset="0"/>
              </a:rPr>
              <a:t>(EDF</a:t>
            </a:r>
            <a:r>
              <a:rPr lang="ja-JP" altLang="en-US" sz="2200" dirty="0" err="1">
                <a:latin typeface="+mn-ea"/>
                <a:cs typeface="Calibri" panose="020F0502020204030204" pitchFamily="34" charset="0"/>
              </a:rPr>
              <a:t>、</a:t>
            </a:r>
            <a:r>
              <a:rPr lang="en-US" altLang="ja-JP" sz="2200" dirty="0">
                <a:latin typeface="+mn-ea"/>
                <a:cs typeface="Calibri" panose="020F0502020204030204" pitchFamily="34" charset="0"/>
              </a:rPr>
              <a:t>WWF</a:t>
            </a:r>
            <a:r>
              <a:rPr lang="ja-JP" altLang="en-US" sz="2200" dirty="0" err="1">
                <a:latin typeface="+mn-ea"/>
                <a:cs typeface="Calibri" panose="020F0502020204030204" pitchFamily="34" charset="0"/>
              </a:rPr>
              <a:t>、</a:t>
            </a:r>
            <a:r>
              <a:rPr lang="en-US" altLang="ja-JP" sz="2200" dirty="0" err="1">
                <a:latin typeface="+mn-ea"/>
                <a:cs typeface="Calibri" panose="020F0502020204030204" pitchFamily="34" charset="0"/>
              </a:rPr>
              <a:t>Oko</a:t>
            </a:r>
            <a:r>
              <a:rPr lang="en-US" altLang="ja-JP" sz="2200" dirty="0">
                <a:latin typeface="+mn-ea"/>
                <a:cs typeface="Calibri" panose="020F0502020204030204" pitchFamily="34" charset="0"/>
              </a:rPr>
              <a:t> </a:t>
            </a:r>
            <a:r>
              <a:rPr lang="en-US" altLang="ja-JP" sz="2200" dirty="0" err="1">
                <a:latin typeface="+mn-ea"/>
                <a:cs typeface="Calibri" panose="020F0502020204030204" pitchFamily="34" charset="0"/>
              </a:rPr>
              <a:t>institut</a:t>
            </a:r>
            <a:r>
              <a:rPr lang="ja-JP" altLang="en-US" sz="2200" dirty="0" err="1">
                <a:latin typeface="+mn-ea"/>
                <a:cs typeface="Calibri" panose="020F0502020204030204" pitchFamily="34" charset="0"/>
              </a:rPr>
              <a:t>、</a:t>
            </a:r>
            <a:r>
              <a:rPr lang="en-US" altLang="ja-JP" sz="2200" dirty="0">
                <a:latin typeface="+mn-ea"/>
                <a:cs typeface="Calibri" panose="020F0502020204030204" pitchFamily="34" charset="0"/>
              </a:rPr>
              <a:t>2020</a:t>
            </a:r>
            <a:r>
              <a:rPr lang="ja-JP" altLang="en-US" sz="2200" dirty="0">
                <a:latin typeface="+mn-ea"/>
                <a:cs typeface="Calibri" panose="020F0502020204030204" pitchFamily="34" charset="0"/>
              </a:rPr>
              <a:t>年）（参考資料を参照）</a:t>
            </a:r>
            <a:endParaRPr lang="en-GB" sz="1800" dirty="0">
              <a:latin typeface="+mn-ea"/>
              <a:cs typeface="Calibri" panose="020F0502020204030204" pitchFamily="34" charset="0"/>
            </a:endParaRPr>
          </a:p>
        </p:txBody>
      </p:sp>
      <p:sp>
        <p:nvSpPr>
          <p:cNvPr id="6" name="Title 1">
            <a:extLst>
              <a:ext uri="{FF2B5EF4-FFF2-40B4-BE49-F238E27FC236}">
                <a16:creationId xmlns:a16="http://schemas.microsoft.com/office/drawing/2014/main" id="{9B119D2B-07BF-4B56-BC40-C41DC5553DC7}"/>
              </a:ext>
            </a:extLst>
          </p:cNvPr>
          <p:cNvSpPr>
            <a:spLocks noGrp="1"/>
          </p:cNvSpPr>
          <p:nvPr>
            <p:ph type="title"/>
          </p:nvPr>
        </p:nvSpPr>
        <p:spPr>
          <a:xfrm>
            <a:off x="623392" y="316064"/>
            <a:ext cx="10972800" cy="562075"/>
          </a:xfrm>
        </p:spPr>
        <p:txBody>
          <a:bodyPr/>
          <a:lstStyle/>
          <a:p>
            <a:pPr algn="ctr"/>
            <a:r>
              <a:rPr lang="en-US" altLang="ja-JP" dirty="0">
                <a:solidFill>
                  <a:schemeClr val="tx1"/>
                </a:solidFill>
                <a:latin typeface="+mn-ea"/>
                <a:ea typeface="+mn-ea"/>
              </a:rPr>
              <a:t>4</a:t>
            </a:r>
            <a:r>
              <a:rPr lang="ja-JP" altLang="en-US" dirty="0" err="1">
                <a:solidFill>
                  <a:schemeClr val="tx1"/>
                </a:solidFill>
                <a:latin typeface="+mn-ea"/>
                <a:ea typeface="+mn-ea"/>
              </a:rPr>
              <a:t>．</a:t>
            </a:r>
            <a:r>
              <a:rPr lang="ja-JP" altLang="en-US" dirty="0">
                <a:solidFill>
                  <a:schemeClr val="tx1"/>
                </a:solidFill>
                <a:latin typeface="+mn-ea"/>
                <a:ea typeface="+mn-ea"/>
              </a:rPr>
              <a:t>二重計上</a:t>
            </a:r>
            <a:endParaRPr lang="en-US" dirty="0">
              <a:solidFill>
                <a:schemeClr val="tx1"/>
              </a:solidFill>
              <a:latin typeface="+mn-ea"/>
              <a:ea typeface="+mn-ea"/>
            </a:endParaRPr>
          </a:p>
        </p:txBody>
      </p:sp>
    </p:spTree>
    <p:extLst>
      <p:ext uri="{BB962C8B-B14F-4D97-AF65-F5344CB8AC3E}">
        <p14:creationId xmlns:p14="http://schemas.microsoft.com/office/powerpoint/2010/main" val="25240494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5" id="{B8EFC047-F127-4537-BE3A-89DD46B2515B}" vid="{94F94A4D-2C51-4D0C-A48F-26442EB2F11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IGES_2018_16-9 (1)</Template>
  <TotalTime>13554</TotalTime>
  <Words>5223</Words>
  <Application>Microsoft Office PowerPoint</Application>
  <PresentationFormat>Widescreen</PresentationFormat>
  <Paragraphs>303</Paragraphs>
  <Slides>20</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HGPｺﾞｼｯｸM</vt:lpstr>
      <vt:lpstr>Meiryo UI</vt:lpstr>
      <vt:lpstr>游ゴシック</vt:lpstr>
      <vt:lpstr>游ゴシック Light</vt:lpstr>
      <vt:lpstr>游ゴシック Medium</vt:lpstr>
      <vt:lpstr>Arial</vt:lpstr>
      <vt:lpstr>Calibri</vt:lpstr>
      <vt:lpstr>Segoe UI</vt:lpstr>
      <vt:lpstr>Wingdings</vt:lpstr>
      <vt:lpstr>Office テーマ</vt:lpstr>
      <vt:lpstr>PowerPoint Presentation</vt:lpstr>
      <vt:lpstr>PowerPoint Presentation</vt:lpstr>
      <vt:lpstr>PowerPoint Presentation</vt:lpstr>
      <vt:lpstr>高品質なカーボンクレジット (クレジットの信頼性) </vt:lpstr>
      <vt:lpstr>文献調査の結果 </vt:lpstr>
      <vt:lpstr>１．追加性</vt:lpstr>
      <vt:lpstr>２．ベースラインの設定</vt:lpstr>
      <vt:lpstr>３．永続性</vt:lpstr>
      <vt:lpstr>4．二重計上</vt:lpstr>
      <vt:lpstr>５．ネガティブ及びポジティブな影響</vt:lpstr>
      <vt:lpstr>１．追加性の証明方法：CDM投資分析（例）</vt:lpstr>
      <vt:lpstr>２．ベースライン：再生可能エネルギープロジェクト（例）</vt:lpstr>
      <vt:lpstr>PowerPoint Presentation</vt:lpstr>
      <vt:lpstr>PowerPoint Presentation</vt:lpstr>
      <vt:lpstr>PowerPoint Presentation</vt:lpstr>
      <vt:lpstr>PowerPoint Presentation</vt:lpstr>
      <vt:lpstr>PowerPoint Presentation</vt:lpstr>
      <vt:lpstr>まとめ</vt:lpstr>
      <vt:lpstr>PowerPoint Presentation</vt:lpstr>
      <vt:lpstr>PowerPoint Presentation</vt:lpstr>
    </vt:vector>
  </TitlesOfParts>
  <Company>IGES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IGES</dc:creator>
  <cp:lastModifiedBy>murun</cp:lastModifiedBy>
  <cp:revision>512</cp:revision>
  <cp:lastPrinted>2021-08-04T04:33:43Z</cp:lastPrinted>
  <dcterms:created xsi:type="dcterms:W3CDTF">2020-12-10T00:52:26Z</dcterms:created>
  <dcterms:modified xsi:type="dcterms:W3CDTF">2021-08-26T03:03:23Z</dcterms:modified>
</cp:coreProperties>
</file>