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537" r:id="rId3"/>
    <p:sldId id="525" r:id="rId4"/>
    <p:sldId id="526" r:id="rId5"/>
    <p:sldId id="527" r:id="rId6"/>
    <p:sldId id="549" r:id="rId7"/>
    <p:sldId id="547" r:id="rId8"/>
    <p:sldId id="529" r:id="rId9"/>
    <p:sldId id="530" r:id="rId10"/>
    <p:sldId id="531" r:id="rId11"/>
    <p:sldId id="550" r:id="rId12"/>
    <p:sldId id="548" r:id="rId13"/>
    <p:sldId id="539" r:id="rId14"/>
    <p:sldId id="538" r:id="rId15"/>
    <p:sldId id="546" r:id="rId16"/>
    <p:sldId id="532" r:id="rId17"/>
    <p:sldId id="545" r:id="rId18"/>
    <p:sldId id="534" r:id="rId19"/>
    <p:sldId id="535" r:id="rId20"/>
    <p:sldId id="262" r:id="rId2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takahashi" initials="k" lastIdx="1" clrIdx="0">
    <p:extLst>
      <p:ext uri="{19B8F6BF-5375-455C-9EA6-DF929625EA0E}">
        <p15:presenceInfo xmlns:p15="http://schemas.microsoft.com/office/powerpoint/2012/main" userId="S-1-5-21-2125205520-1435969219-619646970-3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C7C"/>
    <a:srgbClr val="94C260"/>
    <a:srgbClr val="CC99FF"/>
    <a:srgbClr val="FFCCFF"/>
    <a:srgbClr val="AECF80"/>
    <a:srgbClr val="66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8" autoAdjust="0"/>
    <p:restoredTop sz="79613" autoAdjust="0"/>
  </p:normalViewPr>
  <p:slideViewPr>
    <p:cSldViewPr snapToGrid="0">
      <p:cViewPr varScale="1">
        <p:scale>
          <a:sx n="63" d="100"/>
          <a:sy n="63" d="100"/>
        </p:scale>
        <p:origin x="86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takahashi\Desktop\IGES_CDM_DB_v12.8_20210131_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11441956525465"/>
          <c:y val="2.6655177782594495E-2"/>
          <c:w val="0.52200154656448217"/>
          <c:h val="0.8196335514084313"/>
        </c:manualLayout>
      </c:layout>
      <c:barChart>
        <c:barDir val="bar"/>
        <c:grouping val="percentStacked"/>
        <c:varyColors val="0"/>
        <c:ser>
          <c:idx val="0"/>
          <c:order val="0"/>
          <c:tx>
            <c:strRef>
              <c:f>Sheet3!$S$21</c:f>
              <c:strCache>
                <c:ptCount val="1"/>
                <c:pt idx="0">
                  <c:v>Benchmark Analysis</c:v>
                </c:pt>
              </c:strCache>
            </c:strRef>
          </c:tx>
          <c:spPr>
            <a:solidFill>
              <a:schemeClr val="accent1"/>
            </a:solidFill>
            <a:ln>
              <a:noFill/>
            </a:ln>
            <a:effectLst/>
          </c:spPr>
          <c:invertIfNegative val="0"/>
          <c:cat>
            <c:strRef>
              <c:f>Sheet3!$R$22:$R$39</c:f>
              <c:strCache>
                <c:ptCount val="18"/>
                <c:pt idx="0">
                  <c:v>N2O decomposition（n=104)</c:v>
                </c:pt>
                <c:pt idx="1">
                  <c:v>Leak reduction (n=18)</c:v>
                </c:pt>
                <c:pt idx="2">
                  <c:v>HFC reduction/avoidance (n=21)</c:v>
                </c:pt>
                <c:pt idx="3">
                  <c:v>Transportation (n=27)</c:v>
                </c:pt>
                <c:pt idx="4">
                  <c:v>Afforestation &amp; reforestation (n=67)</c:v>
                </c:pt>
                <c:pt idx="5">
                  <c:v>Other (n=40)</c:v>
                </c:pt>
                <c:pt idx="6">
                  <c:v>Cement (n=51)</c:v>
                </c:pt>
                <c:pt idx="7">
                  <c:v>Other renewable energies （n=80)</c:v>
                </c:pt>
                <c:pt idx="8">
                  <c:v>Energy Efficiency (n=255)</c:v>
                </c:pt>
                <c:pt idx="9">
                  <c:v>Fuel Switch (n=140)</c:v>
                </c:pt>
                <c:pt idx="10">
                  <c:v>Methane avoidance (n=139)</c:v>
                </c:pt>
                <c:pt idx="11">
                  <c:v>Solar PV (n=391)</c:v>
                </c:pt>
                <c:pt idx="12">
                  <c:v>Biogas (n-614)</c:v>
                </c:pt>
                <c:pt idx="13">
                  <c:v>Waste gas/heat utilization (n=368)</c:v>
                </c:pt>
                <c:pt idx="14">
                  <c:v>Methane recovery &amp; utilization (n=372)</c:v>
                </c:pt>
                <c:pt idx="15">
                  <c:v>Biomass (n=577)</c:v>
                </c:pt>
                <c:pt idx="16">
                  <c:v>Hydro power (n=2104)</c:v>
                </c:pt>
                <c:pt idx="17">
                  <c:v>Wind power (n=2471)</c:v>
                </c:pt>
              </c:strCache>
            </c:strRef>
          </c:cat>
          <c:val>
            <c:numRef>
              <c:f>Sheet3!$S$22:$S$39</c:f>
              <c:numCache>
                <c:formatCode>General</c:formatCode>
                <c:ptCount val="18"/>
                <c:pt idx="0">
                  <c:v>0</c:v>
                </c:pt>
                <c:pt idx="1">
                  <c:v>0</c:v>
                </c:pt>
                <c:pt idx="2">
                  <c:v>0</c:v>
                </c:pt>
                <c:pt idx="3">
                  <c:v>5</c:v>
                </c:pt>
                <c:pt idx="4">
                  <c:v>12</c:v>
                </c:pt>
                <c:pt idx="5">
                  <c:v>4</c:v>
                </c:pt>
                <c:pt idx="6">
                  <c:v>22</c:v>
                </c:pt>
                <c:pt idx="7">
                  <c:v>37</c:v>
                </c:pt>
                <c:pt idx="8">
                  <c:v>50</c:v>
                </c:pt>
                <c:pt idx="9">
                  <c:v>80</c:v>
                </c:pt>
                <c:pt idx="10">
                  <c:v>104</c:v>
                </c:pt>
                <c:pt idx="11">
                  <c:v>174</c:v>
                </c:pt>
                <c:pt idx="12">
                  <c:v>207</c:v>
                </c:pt>
                <c:pt idx="13">
                  <c:v>249</c:v>
                </c:pt>
                <c:pt idx="14">
                  <c:v>254</c:v>
                </c:pt>
                <c:pt idx="15">
                  <c:v>263</c:v>
                </c:pt>
                <c:pt idx="16">
                  <c:v>1885</c:v>
                </c:pt>
                <c:pt idx="17">
                  <c:v>2370</c:v>
                </c:pt>
              </c:numCache>
            </c:numRef>
          </c:val>
          <c:extLst>
            <c:ext xmlns:c16="http://schemas.microsoft.com/office/drawing/2014/chart" uri="{C3380CC4-5D6E-409C-BE32-E72D297353CC}">
              <c16:uniqueId val="{00000000-CD2A-4AF8-80A3-9F2461294C41}"/>
            </c:ext>
          </c:extLst>
        </c:ser>
        <c:ser>
          <c:idx val="1"/>
          <c:order val="1"/>
          <c:tx>
            <c:strRef>
              <c:f>Sheet3!$T$21</c:f>
              <c:strCache>
                <c:ptCount val="1"/>
                <c:pt idx="0">
                  <c:v>Investment Comparison Analysis</c:v>
                </c:pt>
              </c:strCache>
            </c:strRef>
          </c:tx>
          <c:spPr>
            <a:solidFill>
              <a:schemeClr val="accent2"/>
            </a:solidFill>
            <a:ln>
              <a:noFill/>
            </a:ln>
            <a:effectLst/>
          </c:spPr>
          <c:invertIfNegative val="0"/>
          <c:cat>
            <c:strRef>
              <c:f>Sheet3!$R$22:$R$39</c:f>
              <c:strCache>
                <c:ptCount val="18"/>
                <c:pt idx="0">
                  <c:v>N2O decomposition（n=104)</c:v>
                </c:pt>
                <c:pt idx="1">
                  <c:v>Leak reduction (n=18)</c:v>
                </c:pt>
                <c:pt idx="2">
                  <c:v>HFC reduction/avoidance (n=21)</c:v>
                </c:pt>
                <c:pt idx="3">
                  <c:v>Transportation (n=27)</c:v>
                </c:pt>
                <c:pt idx="4">
                  <c:v>Afforestation &amp; reforestation (n=67)</c:v>
                </c:pt>
                <c:pt idx="5">
                  <c:v>Other (n=40)</c:v>
                </c:pt>
                <c:pt idx="6">
                  <c:v>Cement (n=51)</c:v>
                </c:pt>
                <c:pt idx="7">
                  <c:v>Other renewable energies （n=80)</c:v>
                </c:pt>
                <c:pt idx="8">
                  <c:v>Energy Efficiency (n=255)</c:v>
                </c:pt>
                <c:pt idx="9">
                  <c:v>Fuel Switch (n=140)</c:v>
                </c:pt>
                <c:pt idx="10">
                  <c:v>Methane avoidance (n=139)</c:v>
                </c:pt>
                <c:pt idx="11">
                  <c:v>Solar PV (n=391)</c:v>
                </c:pt>
                <c:pt idx="12">
                  <c:v>Biogas (n-614)</c:v>
                </c:pt>
                <c:pt idx="13">
                  <c:v>Waste gas/heat utilization (n=368)</c:v>
                </c:pt>
                <c:pt idx="14">
                  <c:v>Methane recovery &amp; utilization (n=372)</c:v>
                </c:pt>
                <c:pt idx="15">
                  <c:v>Biomass (n=577)</c:v>
                </c:pt>
                <c:pt idx="16">
                  <c:v>Hydro power (n=2104)</c:v>
                </c:pt>
                <c:pt idx="17">
                  <c:v>Wind power (n=2471)</c:v>
                </c:pt>
              </c:strCache>
            </c:strRef>
          </c:cat>
          <c:val>
            <c:numRef>
              <c:f>Sheet3!$T$22:$T$39</c:f>
              <c:numCache>
                <c:formatCode>General</c:formatCode>
                <c:ptCount val="18"/>
                <c:pt idx="0">
                  <c:v>0</c:v>
                </c:pt>
                <c:pt idx="1">
                  <c:v>0</c:v>
                </c:pt>
                <c:pt idx="2">
                  <c:v>0</c:v>
                </c:pt>
                <c:pt idx="3">
                  <c:v>2</c:v>
                </c:pt>
                <c:pt idx="4">
                  <c:v>1</c:v>
                </c:pt>
                <c:pt idx="5">
                  <c:v>4</c:v>
                </c:pt>
                <c:pt idx="6">
                  <c:v>7</c:v>
                </c:pt>
                <c:pt idx="7">
                  <c:v>5</c:v>
                </c:pt>
                <c:pt idx="8">
                  <c:v>32</c:v>
                </c:pt>
                <c:pt idx="9">
                  <c:v>23</c:v>
                </c:pt>
                <c:pt idx="10">
                  <c:v>3</c:v>
                </c:pt>
                <c:pt idx="12">
                  <c:v>65</c:v>
                </c:pt>
                <c:pt idx="13">
                  <c:v>26</c:v>
                </c:pt>
                <c:pt idx="14">
                  <c:v>11</c:v>
                </c:pt>
                <c:pt idx="15">
                  <c:v>61</c:v>
                </c:pt>
                <c:pt idx="16">
                  <c:v>12</c:v>
                </c:pt>
                <c:pt idx="17">
                  <c:v>16</c:v>
                </c:pt>
              </c:numCache>
            </c:numRef>
          </c:val>
          <c:extLst>
            <c:ext xmlns:c16="http://schemas.microsoft.com/office/drawing/2014/chart" uri="{C3380CC4-5D6E-409C-BE32-E72D297353CC}">
              <c16:uniqueId val="{00000001-CD2A-4AF8-80A3-9F2461294C41}"/>
            </c:ext>
          </c:extLst>
        </c:ser>
        <c:ser>
          <c:idx val="2"/>
          <c:order val="2"/>
          <c:tx>
            <c:strRef>
              <c:f>Sheet3!$U$21</c:f>
              <c:strCache>
                <c:ptCount val="1"/>
                <c:pt idx="0">
                  <c:v>none</c:v>
                </c:pt>
              </c:strCache>
            </c:strRef>
          </c:tx>
          <c:spPr>
            <a:solidFill>
              <a:schemeClr val="accent3"/>
            </a:solidFill>
            <a:ln>
              <a:noFill/>
            </a:ln>
            <a:effectLst/>
          </c:spPr>
          <c:invertIfNegative val="0"/>
          <c:cat>
            <c:strRef>
              <c:f>Sheet3!$R$22:$R$39</c:f>
              <c:strCache>
                <c:ptCount val="18"/>
                <c:pt idx="0">
                  <c:v>N2O decomposition（n=104)</c:v>
                </c:pt>
                <c:pt idx="1">
                  <c:v>Leak reduction (n=18)</c:v>
                </c:pt>
                <c:pt idx="2">
                  <c:v>HFC reduction/avoidance (n=21)</c:v>
                </c:pt>
                <c:pt idx="3">
                  <c:v>Transportation (n=27)</c:v>
                </c:pt>
                <c:pt idx="4">
                  <c:v>Afforestation &amp; reforestation (n=67)</c:v>
                </c:pt>
                <c:pt idx="5">
                  <c:v>Other (n=40)</c:v>
                </c:pt>
                <c:pt idx="6">
                  <c:v>Cement (n=51)</c:v>
                </c:pt>
                <c:pt idx="7">
                  <c:v>Other renewable energies （n=80)</c:v>
                </c:pt>
                <c:pt idx="8">
                  <c:v>Energy Efficiency (n=255)</c:v>
                </c:pt>
                <c:pt idx="9">
                  <c:v>Fuel Switch (n=140)</c:v>
                </c:pt>
                <c:pt idx="10">
                  <c:v>Methane avoidance (n=139)</c:v>
                </c:pt>
                <c:pt idx="11">
                  <c:v>Solar PV (n=391)</c:v>
                </c:pt>
                <c:pt idx="12">
                  <c:v>Biogas (n-614)</c:v>
                </c:pt>
                <c:pt idx="13">
                  <c:v>Waste gas/heat utilization (n=368)</c:v>
                </c:pt>
                <c:pt idx="14">
                  <c:v>Methane recovery &amp; utilization (n=372)</c:v>
                </c:pt>
                <c:pt idx="15">
                  <c:v>Biomass (n=577)</c:v>
                </c:pt>
                <c:pt idx="16">
                  <c:v>Hydro power (n=2104)</c:v>
                </c:pt>
                <c:pt idx="17">
                  <c:v>Wind power (n=2471)</c:v>
                </c:pt>
              </c:strCache>
            </c:strRef>
          </c:cat>
          <c:val>
            <c:numRef>
              <c:f>Sheet3!$U$22:$U$39</c:f>
              <c:numCache>
                <c:formatCode>General</c:formatCode>
                <c:ptCount val="18"/>
                <c:pt idx="0">
                  <c:v>40</c:v>
                </c:pt>
                <c:pt idx="1">
                  <c:v>16</c:v>
                </c:pt>
                <c:pt idx="2">
                  <c:v>21</c:v>
                </c:pt>
                <c:pt idx="3">
                  <c:v>18</c:v>
                </c:pt>
                <c:pt idx="4">
                  <c:v>54</c:v>
                </c:pt>
                <c:pt idx="5">
                  <c:v>4</c:v>
                </c:pt>
                <c:pt idx="6">
                  <c:v>22</c:v>
                </c:pt>
                <c:pt idx="7">
                  <c:v>28</c:v>
                </c:pt>
                <c:pt idx="8">
                  <c:v>128</c:v>
                </c:pt>
                <c:pt idx="9">
                  <c:v>33</c:v>
                </c:pt>
                <c:pt idx="10">
                  <c:v>30</c:v>
                </c:pt>
                <c:pt idx="11">
                  <c:v>217</c:v>
                </c:pt>
                <c:pt idx="12">
                  <c:v>301</c:v>
                </c:pt>
                <c:pt idx="13">
                  <c:v>90</c:v>
                </c:pt>
                <c:pt idx="14">
                  <c:v>33</c:v>
                </c:pt>
                <c:pt idx="15">
                  <c:v>240</c:v>
                </c:pt>
                <c:pt idx="16">
                  <c:v>206</c:v>
                </c:pt>
                <c:pt idx="17">
                  <c:v>84</c:v>
                </c:pt>
              </c:numCache>
            </c:numRef>
          </c:val>
          <c:extLst>
            <c:ext xmlns:c16="http://schemas.microsoft.com/office/drawing/2014/chart" uri="{C3380CC4-5D6E-409C-BE32-E72D297353CC}">
              <c16:uniqueId val="{00000002-CD2A-4AF8-80A3-9F2461294C41}"/>
            </c:ext>
          </c:extLst>
        </c:ser>
        <c:ser>
          <c:idx val="3"/>
          <c:order val="3"/>
          <c:tx>
            <c:strRef>
              <c:f>Sheet3!$V$21</c:f>
              <c:strCache>
                <c:ptCount val="1"/>
                <c:pt idx="0">
                  <c:v>Simple Cost Analysis</c:v>
                </c:pt>
              </c:strCache>
            </c:strRef>
          </c:tx>
          <c:spPr>
            <a:solidFill>
              <a:schemeClr val="accent4"/>
            </a:solidFill>
            <a:ln>
              <a:noFill/>
            </a:ln>
            <a:effectLst/>
          </c:spPr>
          <c:invertIfNegative val="0"/>
          <c:cat>
            <c:strRef>
              <c:f>Sheet3!$R$22:$R$39</c:f>
              <c:strCache>
                <c:ptCount val="18"/>
                <c:pt idx="0">
                  <c:v>N2O decomposition（n=104)</c:v>
                </c:pt>
                <c:pt idx="1">
                  <c:v>Leak reduction (n=18)</c:v>
                </c:pt>
                <c:pt idx="2">
                  <c:v>HFC reduction/avoidance (n=21)</c:v>
                </c:pt>
                <c:pt idx="3">
                  <c:v>Transportation (n=27)</c:v>
                </c:pt>
                <c:pt idx="4">
                  <c:v>Afforestation &amp; reforestation (n=67)</c:v>
                </c:pt>
                <c:pt idx="5">
                  <c:v>Other (n=40)</c:v>
                </c:pt>
                <c:pt idx="6">
                  <c:v>Cement (n=51)</c:v>
                </c:pt>
                <c:pt idx="7">
                  <c:v>Other renewable energies （n=80)</c:v>
                </c:pt>
                <c:pt idx="8">
                  <c:v>Energy Efficiency (n=255)</c:v>
                </c:pt>
                <c:pt idx="9">
                  <c:v>Fuel Switch (n=140)</c:v>
                </c:pt>
                <c:pt idx="10">
                  <c:v>Methane avoidance (n=139)</c:v>
                </c:pt>
                <c:pt idx="11">
                  <c:v>Solar PV (n=391)</c:v>
                </c:pt>
                <c:pt idx="12">
                  <c:v>Biogas (n-614)</c:v>
                </c:pt>
                <c:pt idx="13">
                  <c:v>Waste gas/heat utilization (n=368)</c:v>
                </c:pt>
                <c:pt idx="14">
                  <c:v>Methane recovery &amp; utilization (n=372)</c:v>
                </c:pt>
                <c:pt idx="15">
                  <c:v>Biomass (n=577)</c:v>
                </c:pt>
                <c:pt idx="16">
                  <c:v>Hydro power (n=2104)</c:v>
                </c:pt>
                <c:pt idx="17">
                  <c:v>Wind power (n=2471)</c:v>
                </c:pt>
              </c:strCache>
            </c:strRef>
          </c:cat>
          <c:val>
            <c:numRef>
              <c:f>Sheet3!$V$22:$V$39</c:f>
              <c:numCache>
                <c:formatCode>General</c:formatCode>
                <c:ptCount val="18"/>
                <c:pt idx="0">
                  <c:v>64</c:v>
                </c:pt>
                <c:pt idx="1">
                  <c:v>2</c:v>
                </c:pt>
                <c:pt idx="3">
                  <c:v>1</c:v>
                </c:pt>
                <c:pt idx="5">
                  <c:v>4</c:v>
                </c:pt>
                <c:pt idx="7">
                  <c:v>10</c:v>
                </c:pt>
                <c:pt idx="8">
                  <c:v>45</c:v>
                </c:pt>
                <c:pt idx="9">
                  <c:v>4</c:v>
                </c:pt>
                <c:pt idx="10">
                  <c:v>2</c:v>
                </c:pt>
                <c:pt idx="12">
                  <c:v>41</c:v>
                </c:pt>
                <c:pt idx="13">
                  <c:v>3</c:v>
                </c:pt>
                <c:pt idx="14">
                  <c:v>74</c:v>
                </c:pt>
                <c:pt idx="15">
                  <c:v>13</c:v>
                </c:pt>
                <c:pt idx="16">
                  <c:v>1</c:v>
                </c:pt>
                <c:pt idx="17">
                  <c:v>1</c:v>
                </c:pt>
              </c:numCache>
            </c:numRef>
          </c:val>
          <c:extLst>
            <c:ext xmlns:c16="http://schemas.microsoft.com/office/drawing/2014/chart" uri="{C3380CC4-5D6E-409C-BE32-E72D297353CC}">
              <c16:uniqueId val="{00000003-CD2A-4AF8-80A3-9F2461294C41}"/>
            </c:ext>
          </c:extLst>
        </c:ser>
        <c:dLbls>
          <c:showLegendKey val="0"/>
          <c:showVal val="0"/>
          <c:showCatName val="0"/>
          <c:showSerName val="0"/>
          <c:showPercent val="0"/>
          <c:showBubbleSize val="0"/>
        </c:dLbls>
        <c:gapWidth val="150"/>
        <c:overlap val="100"/>
        <c:axId val="750454544"/>
        <c:axId val="750451264"/>
      </c:barChart>
      <c:catAx>
        <c:axId val="75045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0451264"/>
        <c:crosses val="autoZero"/>
        <c:auto val="1"/>
        <c:lblAlgn val="ctr"/>
        <c:lblOffset val="100"/>
        <c:noMultiLvlLbl val="0"/>
      </c:catAx>
      <c:valAx>
        <c:axId val="750451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ea"/>
                <a:ea typeface="+mn-ea"/>
                <a:cs typeface="+mn-cs"/>
              </a:defRPr>
            </a:pPr>
            <a:endParaRPr lang="en-US"/>
          </a:p>
        </c:txPr>
        <c:crossAx val="750454544"/>
        <c:crosses val="autoZero"/>
        <c:crossBetween val="between"/>
        <c:majorUnit val="0.2"/>
      </c:valAx>
      <c:spPr>
        <a:noFill/>
        <a:ln>
          <a:noFill/>
        </a:ln>
        <a:effectLst/>
      </c:spPr>
    </c:plotArea>
    <c:legend>
      <c:legendPos val="b"/>
      <c:layout>
        <c:manualLayout>
          <c:xMode val="edge"/>
          <c:yMode val="edge"/>
          <c:x val="5.2391612084224166E-2"/>
          <c:y val="0.91983355110314657"/>
          <c:w val="0.89999986817730449"/>
          <c:h val="4.3818479193315482E-2"/>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E10BDC4A-03BB-4F78-B334-FF9058E2D003}" type="datetimeFigureOut">
              <a:rPr kumimoji="1" lang="ja-JP" altLang="en-US" smtClean="0"/>
              <a:t>2021/8/23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2BD3BEF9-B576-4DB2-A299-E39CA8EB946B}" type="slidenum">
              <a:rPr kumimoji="1" lang="ja-JP" altLang="en-US" smtClean="0"/>
              <a:t>‹#›</a:t>
            </a:fld>
            <a:endParaRPr kumimoji="1" lang="ja-JP" altLang="en-US"/>
          </a:p>
        </p:txBody>
      </p:sp>
    </p:spTree>
    <p:extLst>
      <p:ext uri="{BB962C8B-B14F-4D97-AF65-F5344CB8AC3E}">
        <p14:creationId xmlns:p14="http://schemas.microsoft.com/office/powerpoint/2010/main" val="1377283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a:t>
            </a:fld>
            <a:endParaRPr kumimoji="1" lang="ja-JP" altLang="en-US"/>
          </a:p>
        </p:txBody>
      </p:sp>
    </p:spTree>
    <p:extLst>
      <p:ext uri="{BB962C8B-B14F-4D97-AF65-F5344CB8AC3E}">
        <p14:creationId xmlns:p14="http://schemas.microsoft.com/office/powerpoint/2010/main" val="2548914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11</a:t>
            </a:fld>
            <a:endParaRPr kumimoji="1" lang="ja-JP" altLang="en-US"/>
          </a:p>
        </p:txBody>
      </p:sp>
    </p:spTree>
    <p:extLst>
      <p:ext uri="{BB962C8B-B14F-4D97-AF65-F5344CB8AC3E}">
        <p14:creationId xmlns:p14="http://schemas.microsoft.com/office/powerpoint/2010/main" val="13396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12</a:t>
            </a:fld>
            <a:endParaRPr kumimoji="1" lang="ja-JP" altLang="en-US"/>
          </a:p>
        </p:txBody>
      </p:sp>
    </p:spTree>
    <p:extLst>
      <p:ext uri="{BB962C8B-B14F-4D97-AF65-F5344CB8AC3E}">
        <p14:creationId xmlns:p14="http://schemas.microsoft.com/office/powerpoint/2010/main" val="135225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13</a:t>
            </a:fld>
            <a:endParaRPr kumimoji="1" lang="ja-JP" altLang="en-US"/>
          </a:p>
        </p:txBody>
      </p:sp>
    </p:spTree>
    <p:extLst>
      <p:ext uri="{BB962C8B-B14F-4D97-AF65-F5344CB8AC3E}">
        <p14:creationId xmlns:p14="http://schemas.microsoft.com/office/powerpoint/2010/main" val="289668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14</a:t>
            </a:fld>
            <a:endParaRPr kumimoji="1" lang="ja-JP" altLang="en-US"/>
          </a:p>
        </p:txBody>
      </p:sp>
    </p:spTree>
    <p:extLst>
      <p:ext uri="{BB962C8B-B14F-4D97-AF65-F5344CB8AC3E}">
        <p14:creationId xmlns:p14="http://schemas.microsoft.com/office/powerpoint/2010/main" val="1016375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16</a:t>
            </a:fld>
            <a:endParaRPr kumimoji="1" lang="ja-JP" altLang="en-US"/>
          </a:p>
        </p:txBody>
      </p:sp>
    </p:spTree>
    <p:extLst>
      <p:ext uri="{BB962C8B-B14F-4D97-AF65-F5344CB8AC3E}">
        <p14:creationId xmlns:p14="http://schemas.microsoft.com/office/powerpoint/2010/main" val="1694208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17</a:t>
            </a:fld>
            <a:endParaRPr kumimoji="1" lang="ja-JP" altLang="en-US"/>
          </a:p>
        </p:txBody>
      </p:sp>
    </p:spTree>
    <p:extLst>
      <p:ext uri="{BB962C8B-B14F-4D97-AF65-F5344CB8AC3E}">
        <p14:creationId xmlns:p14="http://schemas.microsoft.com/office/powerpoint/2010/main" val="4077547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18</a:t>
            </a:fld>
            <a:endParaRPr kumimoji="1" lang="ja-JP" altLang="en-US"/>
          </a:p>
        </p:txBody>
      </p:sp>
    </p:spTree>
    <p:extLst>
      <p:ext uri="{BB962C8B-B14F-4D97-AF65-F5344CB8AC3E}">
        <p14:creationId xmlns:p14="http://schemas.microsoft.com/office/powerpoint/2010/main" val="1426656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19</a:t>
            </a:fld>
            <a:endParaRPr kumimoji="1" lang="ja-JP" altLang="en-US"/>
          </a:p>
        </p:txBody>
      </p:sp>
    </p:spTree>
    <p:extLst>
      <p:ext uri="{BB962C8B-B14F-4D97-AF65-F5344CB8AC3E}">
        <p14:creationId xmlns:p14="http://schemas.microsoft.com/office/powerpoint/2010/main" val="237066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3</a:t>
            </a:fld>
            <a:endParaRPr kumimoji="1" lang="ja-JP" altLang="en-US"/>
          </a:p>
        </p:txBody>
      </p:sp>
    </p:spTree>
    <p:extLst>
      <p:ext uri="{BB962C8B-B14F-4D97-AF65-F5344CB8AC3E}">
        <p14:creationId xmlns:p14="http://schemas.microsoft.com/office/powerpoint/2010/main" val="5686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4</a:t>
            </a:fld>
            <a:endParaRPr kumimoji="1" lang="ja-JP" altLang="en-US"/>
          </a:p>
        </p:txBody>
      </p:sp>
    </p:spTree>
    <p:extLst>
      <p:ext uri="{BB962C8B-B14F-4D97-AF65-F5344CB8AC3E}">
        <p14:creationId xmlns:p14="http://schemas.microsoft.com/office/powerpoint/2010/main" val="183768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5</a:t>
            </a:fld>
            <a:endParaRPr kumimoji="1" lang="ja-JP" altLang="en-US"/>
          </a:p>
        </p:txBody>
      </p:sp>
    </p:spTree>
    <p:extLst>
      <p:ext uri="{BB962C8B-B14F-4D97-AF65-F5344CB8AC3E}">
        <p14:creationId xmlns:p14="http://schemas.microsoft.com/office/powerpoint/2010/main" val="2858450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6</a:t>
            </a:fld>
            <a:endParaRPr kumimoji="1" lang="ja-JP" altLang="en-US"/>
          </a:p>
        </p:txBody>
      </p:sp>
    </p:spTree>
    <p:extLst>
      <p:ext uri="{BB962C8B-B14F-4D97-AF65-F5344CB8AC3E}">
        <p14:creationId xmlns:p14="http://schemas.microsoft.com/office/powerpoint/2010/main" val="75949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7</a:t>
            </a:fld>
            <a:endParaRPr kumimoji="1" lang="ja-JP" altLang="en-US"/>
          </a:p>
        </p:txBody>
      </p:sp>
    </p:spTree>
    <p:extLst>
      <p:ext uri="{BB962C8B-B14F-4D97-AF65-F5344CB8AC3E}">
        <p14:creationId xmlns:p14="http://schemas.microsoft.com/office/powerpoint/2010/main" val="297053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8</a:t>
            </a:fld>
            <a:endParaRPr kumimoji="1" lang="ja-JP" altLang="en-US"/>
          </a:p>
        </p:txBody>
      </p:sp>
    </p:spTree>
    <p:extLst>
      <p:ext uri="{BB962C8B-B14F-4D97-AF65-F5344CB8AC3E}">
        <p14:creationId xmlns:p14="http://schemas.microsoft.com/office/powerpoint/2010/main" val="178733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9</a:t>
            </a:fld>
            <a:endParaRPr kumimoji="1" lang="ja-JP" altLang="en-US"/>
          </a:p>
        </p:txBody>
      </p:sp>
    </p:spTree>
    <p:extLst>
      <p:ext uri="{BB962C8B-B14F-4D97-AF65-F5344CB8AC3E}">
        <p14:creationId xmlns:p14="http://schemas.microsoft.com/office/powerpoint/2010/main" val="760439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10</a:t>
            </a:fld>
            <a:endParaRPr kumimoji="1" lang="ja-JP" altLang="en-US"/>
          </a:p>
        </p:txBody>
      </p:sp>
    </p:spTree>
    <p:extLst>
      <p:ext uri="{BB962C8B-B14F-4D97-AF65-F5344CB8AC3E}">
        <p14:creationId xmlns:p14="http://schemas.microsoft.com/office/powerpoint/2010/main" val="373134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正方形/長方形 5"/>
          <p:cNvSpPr/>
          <p:nvPr userDrawn="1"/>
        </p:nvSpPr>
        <p:spPr>
          <a:xfrm>
            <a:off x="0" y="307910"/>
            <a:ext cx="12192000" cy="64008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a:xfrm>
            <a:off x="11705349" y="6339378"/>
            <a:ext cx="457176" cy="369332"/>
          </a:xfrm>
          <a:prstGeom prst="rect">
            <a:avLst/>
          </a:prstGeom>
        </p:spPr>
        <p:txBody>
          <a:bodyPr wrap="none">
            <a:spAutoFit/>
          </a:bodyPr>
          <a:lstStyle/>
          <a:p>
            <a:fld id="{DBE1B6B2-3455-42D0-B4CA-93D2FB7BF612}" type="slidenum">
              <a:rPr kumimoji="1" lang="ja-JP" altLang="en-US" sz="1800" smtClean="0">
                <a:solidFill>
                  <a:schemeClr val="tx1"/>
                </a:solidFill>
                <a:latin typeface="+mn-ea"/>
                <a:ea typeface="+mn-ea"/>
                <a:cs typeface="Segoe UI" panose="020B0502040204020203" pitchFamily="34" charset="0"/>
              </a:rPr>
              <a:pPr/>
              <a:t>‹#›</a:t>
            </a:fld>
            <a:endParaRPr lang="ja-JP" altLang="en-US" dirty="0">
              <a:solidFill>
                <a:schemeClr val="tx1"/>
              </a:solidFill>
              <a:latin typeface="+mn-ea"/>
              <a:ea typeface="+mn-ea"/>
            </a:endParaRPr>
          </a:p>
        </p:txBody>
      </p:sp>
    </p:spTree>
    <p:extLst>
      <p:ext uri="{BB962C8B-B14F-4D97-AF65-F5344CB8AC3E}">
        <p14:creationId xmlns:p14="http://schemas.microsoft.com/office/powerpoint/2010/main" val="33386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17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ユーザー設定レイアウト">
    <p:spTree>
      <p:nvGrpSpPr>
        <p:cNvPr id="1" name=""/>
        <p:cNvGrpSpPr/>
        <p:nvPr/>
      </p:nvGrpSpPr>
      <p:grpSpPr>
        <a:xfrm>
          <a:off x="0" y="0"/>
          <a:ext cx="0" cy="0"/>
          <a:chOff x="0" y="0"/>
          <a:chExt cx="0" cy="0"/>
        </a:xfrm>
      </p:grpSpPr>
      <p:sp>
        <p:nvSpPr>
          <p:cNvPr id="8" name="テキスト ボックス 7"/>
          <p:cNvSpPr txBox="1"/>
          <p:nvPr userDrawn="1"/>
        </p:nvSpPr>
        <p:spPr>
          <a:xfrm>
            <a:off x="11662378" y="6304804"/>
            <a:ext cx="719403" cy="400110"/>
          </a:xfrm>
          <a:prstGeom prst="rect">
            <a:avLst/>
          </a:prstGeom>
          <a:noFill/>
        </p:spPr>
        <p:txBody>
          <a:bodyPr wrap="square" rtlCol="0">
            <a:spAutoFit/>
          </a:bodyPr>
          <a:lstStyle/>
          <a:p>
            <a:fld id="{DBE1B6B2-3455-42D0-B4CA-93D2FB7BF612}" type="slidenum">
              <a:rPr kumimoji="1" lang="ja-JP" altLang="en-US" sz="2000" b="0" smtClean="0">
                <a:solidFill>
                  <a:schemeClr val="tx1"/>
                </a:solidFill>
                <a:latin typeface="Segoe UI" panose="020B0502040204020203" pitchFamily="34" charset="0"/>
                <a:ea typeface="HGPｺﾞｼｯｸM" panose="020B0600000000000000" pitchFamily="50" charset="-128"/>
                <a:cs typeface="Segoe UI" panose="020B0502040204020203" pitchFamily="34" charset="0"/>
              </a:rPr>
              <a:t>‹#›</a:t>
            </a:fld>
            <a:endParaRPr kumimoji="1" lang="ja-JP" altLang="en-US" sz="1200" b="0" dirty="0">
              <a:solidFill>
                <a:schemeClr val="tx1"/>
              </a:solidFill>
              <a:latin typeface="Segoe UI" panose="020B0502040204020203" pitchFamily="34" charset="0"/>
              <a:ea typeface="HGPｺﾞｼｯｸM" panose="020B0600000000000000" pitchFamily="50" charset="-128"/>
              <a:cs typeface="Segoe UI" panose="020B0502040204020203" pitchFamily="34" charset="0"/>
            </a:endParaRPr>
          </a:p>
        </p:txBody>
      </p:sp>
      <p:sp>
        <p:nvSpPr>
          <p:cNvPr id="9" name="タイトル プレースホルダー 3"/>
          <p:cNvSpPr>
            <a:spLocks noGrp="1"/>
          </p:cNvSpPr>
          <p:nvPr>
            <p:ph type="title" hasCustomPrompt="1"/>
          </p:nvPr>
        </p:nvSpPr>
        <p:spPr>
          <a:xfrm>
            <a:off x="623392" y="260648"/>
            <a:ext cx="10972800" cy="562075"/>
          </a:xfrm>
          <a:prstGeom prst="rect">
            <a:avLst/>
          </a:prstGeom>
        </p:spPr>
        <p:txBody>
          <a:bodyPr vert="horz" lIns="91440" tIns="45720" rIns="91440" bIns="45720" rtlCol="0" anchor="ctr">
            <a:noAutofit/>
          </a:bodyPr>
          <a:lstStyle>
            <a:lvl1pPr>
              <a:defRPr sz="3600" b="1">
                <a:solidFill>
                  <a:srgbClr val="3D8438"/>
                </a:solidFill>
                <a:latin typeface="Meiryo UI" panose="020B0604030504040204" pitchFamily="50" charset="-128"/>
                <a:ea typeface="Meiryo UI" panose="020B0604030504040204" pitchFamily="50" charset="-128"/>
              </a:defRPr>
            </a:lvl1pPr>
          </a:lstStyle>
          <a:p>
            <a:r>
              <a:rPr kumimoji="1" lang="en-US" altLang="ja-JP" dirty="0"/>
              <a:t>Presentation Title here</a:t>
            </a:r>
            <a:endParaRPr kumimoji="1" lang="ja-JP" altLang="en-US" dirty="0"/>
          </a:p>
        </p:txBody>
      </p:sp>
      <p:sp>
        <p:nvSpPr>
          <p:cNvPr id="2" name="テキスト ボックス 1"/>
          <p:cNvSpPr txBox="1"/>
          <p:nvPr userDrawn="1"/>
        </p:nvSpPr>
        <p:spPr>
          <a:xfrm>
            <a:off x="609600" y="1412776"/>
            <a:ext cx="10862997" cy="4464496"/>
          </a:xfrm>
          <a:prstGeom prst="rect">
            <a:avLst/>
          </a:prstGeom>
          <a:noFill/>
        </p:spPr>
        <p:txBody>
          <a:bodyPr wrap="square" rtlCol="0">
            <a:noAutofit/>
          </a:bodyPr>
          <a:lstStyle/>
          <a:p>
            <a:pPr marL="285744" indent="-285744">
              <a:buFont typeface="Wingdings" panose="05000000000000000000" pitchFamily="2" charset="2"/>
              <a:buChar char="u"/>
            </a:pPr>
            <a:endParaRPr kumimoji="1" lang="ja-JP" altLang="en-US" sz="2400" dirty="0">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3197094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71513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68429883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7" r:id="rId3"/>
  </p:sldLayoutIdLst>
  <p:txStyles>
    <p:title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www.worldwildlife.org/publications/what-makes-a-high-quality-carbon-credit" TargetMode="External"/><Relationship Id="rId13" Type="http://schemas.openxmlformats.org/officeDocument/2006/relationships/hyperlink" Target="https://openknowledge.worldbank.org/handle/10986/35271" TargetMode="External"/><Relationship Id="rId18" Type="http://schemas.openxmlformats.org/officeDocument/2006/relationships/hyperlink" Target="https://globalgoals.goldstandard.org/400-sdg-impact-quantification/" TargetMode="External"/><Relationship Id="rId3" Type="http://schemas.openxmlformats.org/officeDocument/2006/relationships/hyperlink" Target="https://www.bloomberg.com/news/features/2021-04-05/a-top-u-s-seller-of-carbon-offsets-starts-investigating-its-own-projects" TargetMode="External"/><Relationship Id="rId21" Type="http://schemas.openxmlformats.org/officeDocument/2006/relationships/hyperlink" Target="https://www.artredd.org/wp-content/uploads/2020/04/TREES-v1-February-2020-FINAL.pdf" TargetMode="External"/><Relationship Id="rId7" Type="http://schemas.openxmlformats.org/officeDocument/2006/relationships/hyperlink" Target="https://www.unep.org/news-and-stories/story/carbon-offsets-are-not-our-get-out-jail-free-card" TargetMode="External"/><Relationship Id="rId12" Type="http://schemas.openxmlformats.org/officeDocument/2006/relationships/hyperlink" Target="https://verra.org/vcs-standard-v4-1-will-scale-up-finance-for-climate-mitigation/" TargetMode="External"/><Relationship Id="rId17" Type="http://schemas.openxmlformats.org/officeDocument/2006/relationships/hyperlink" Target="https://globalgoals.goldstandard.org/103-par-safeguarding-principles-requirements/" TargetMode="External"/><Relationship Id="rId2" Type="http://schemas.openxmlformats.org/officeDocument/2006/relationships/notesSlide" Target="../notesSlides/notesSlide17.xml"/><Relationship Id="rId16" Type="http://schemas.openxmlformats.org/officeDocument/2006/relationships/hyperlink" Target="https://registry.verra.org/app/search/VCS" TargetMode="External"/><Relationship Id="rId20" Type="http://schemas.openxmlformats.org/officeDocument/2006/relationships/hyperlink" Target="https://registry.goldstandard.org/credit-blocks?q=&amp;page=1" TargetMode="External"/><Relationship Id="rId1" Type="http://schemas.openxmlformats.org/officeDocument/2006/relationships/slideLayout" Target="../slideLayouts/slideLayout3.xml"/><Relationship Id="rId6" Type="http://schemas.openxmlformats.org/officeDocument/2006/relationships/hyperlink" Target="https://www.greenpeace.org.uk/news/airlines-carbon-offsets-solution-climate-change-wrong/" TargetMode="External"/><Relationship Id="rId11" Type="http://schemas.openxmlformats.org/officeDocument/2006/relationships/hyperlink" Target="https://www.icao.int/environmental-protection/CORSIA/Documents/ICAO_Document_09.pdf" TargetMode="External"/><Relationship Id="rId5" Type="http://schemas.openxmlformats.org/officeDocument/2006/relationships/hyperlink" Target="https://www.greenpeace.org.uk/news/the-biggest-problem-with-carbon-offsetting-is-that-it-doesnt-really-work/" TargetMode="External"/><Relationship Id="rId15" Type="http://schemas.openxmlformats.org/officeDocument/2006/relationships/hyperlink" Target="https://verra.org/wp-content/uploads/2019/09/AFOLU_Non-Permanence_Risk-Tool_v4.0.pdf" TargetMode="External"/><Relationship Id="rId10" Type="http://schemas.openxmlformats.org/officeDocument/2006/relationships/hyperlink" Target="https://www.wri.org/research/consideration-nature-based-solutions-offsets-corporate-climate-change-mitigation" TargetMode="External"/><Relationship Id="rId19" Type="http://schemas.openxmlformats.org/officeDocument/2006/relationships/hyperlink" Target="https://www.iges.or.jp/jp/pub/iges-cdm-project-database/en" TargetMode="External"/><Relationship Id="rId4" Type="http://schemas.openxmlformats.org/officeDocument/2006/relationships/hyperlink" Target="https://www.theguardian.com/environment/2021/may/04/carbon-offsets-used-by-major-airlines-based-on-flawed-system-warn-experts" TargetMode="External"/><Relationship Id="rId9" Type="http://schemas.openxmlformats.org/officeDocument/2006/relationships/hyperlink" Target="http://www.offsetguide.org/wp-content/uploads/2020/03/Carbon-Offset-Guide_3122020.pdf" TargetMode="External"/><Relationship Id="rId14" Type="http://schemas.openxmlformats.org/officeDocument/2006/relationships/hyperlink" Target="https://www.iif.com/Portals/1/Files/TSVCM_Phase_2_Report.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hyperlink" Target="mailto:murun@iges.or.j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サブタイトル 2"/>
          <p:cNvSpPr txBox="1">
            <a:spLocks/>
          </p:cNvSpPr>
          <p:nvPr/>
        </p:nvSpPr>
        <p:spPr>
          <a:xfrm>
            <a:off x="2690326" y="253580"/>
            <a:ext cx="9144000" cy="287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endParaRPr lang="ja-JP" altLang="en-US" sz="1400" b="1" dirty="0">
              <a:solidFill>
                <a:schemeClr val="bg1"/>
              </a:solidFill>
              <a:latin typeface="+mn-ea"/>
            </a:endParaRPr>
          </a:p>
        </p:txBody>
      </p:sp>
      <p:sp>
        <p:nvSpPr>
          <p:cNvPr id="10" name="タイトル 1"/>
          <p:cNvSpPr txBox="1">
            <a:spLocks/>
          </p:cNvSpPr>
          <p:nvPr/>
        </p:nvSpPr>
        <p:spPr>
          <a:xfrm>
            <a:off x="502084" y="541176"/>
            <a:ext cx="11159084" cy="2194281"/>
          </a:xfrm>
          <a:prstGeom prst="rect">
            <a:avLst/>
          </a:prstGeom>
        </p:spPr>
        <p:txBody>
          <a:bodyPr anchor="b"/>
          <a:lstStyle>
            <a:lvl1pPr algn="ctr" defTabSz="914400" rtl="0" eaLnBrk="1" latinLnBrk="0" hangingPunct="1">
              <a:lnSpc>
                <a:spcPct val="90000"/>
              </a:lnSpc>
              <a:spcBef>
                <a:spcPct val="0"/>
              </a:spcBef>
              <a:buNone/>
              <a:defRPr kumimoji="1" sz="4000" b="1" kern="1200">
                <a:solidFill>
                  <a:schemeClr val="tx1"/>
                </a:solidFill>
                <a:latin typeface="+mn-ea"/>
                <a:ea typeface="+mn-ea"/>
                <a:cs typeface="+mj-cs"/>
              </a:defRPr>
            </a:lvl1pPr>
          </a:lstStyle>
          <a:p>
            <a:r>
              <a:rPr lang="en-GB" sz="4400" dirty="0"/>
              <a:t>Elements related </a:t>
            </a:r>
            <a:r>
              <a:rPr lang="en-GB" sz="4400" dirty="0" smtClean="0"/>
              <a:t>to credit credibility</a:t>
            </a:r>
            <a:endParaRPr lang="en-GB" dirty="0"/>
          </a:p>
        </p:txBody>
      </p:sp>
      <p:sp>
        <p:nvSpPr>
          <p:cNvPr id="7" name="フッター プレースホルダー 35"/>
          <p:cNvSpPr txBox="1">
            <a:spLocks/>
          </p:cNvSpPr>
          <p:nvPr/>
        </p:nvSpPr>
        <p:spPr>
          <a:xfrm>
            <a:off x="867552" y="4870384"/>
            <a:ext cx="8655505" cy="885524"/>
          </a:xfrm>
          <a:prstGeom prst="rect">
            <a:avLst/>
          </a:prstGeom>
        </p:spPr>
        <p:txBody>
          <a:bodyPr vert="horz" lIns="91440" tIns="45720" rIns="91440" bIns="45720" rtlCol="0" anchor="ctr"/>
          <a:lstStyle>
            <a:defPPr>
              <a:defRPr lang="ja-JP"/>
            </a:defPPr>
            <a:lvl1pPr marL="0" algn="ctr" defTabSz="914400" rtl="0" eaLnBrk="1" latinLnBrk="0" hangingPunct="1">
              <a:defRPr kumimoji="1" sz="2400" b="1" kern="1200">
                <a:solidFill>
                  <a:schemeClr val="tx1">
                    <a:lumMod val="85000"/>
                    <a:lumOff val="1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ltLang="ja-JP" sz="2000" dirty="0">
              <a:latin typeface="+mn-ea"/>
              <a:cs typeface="Calibri" panose="020F0502020204030204" pitchFamily="34" charset="0"/>
            </a:endParaRPr>
          </a:p>
          <a:p>
            <a:pPr algn="l"/>
            <a:r>
              <a:rPr lang="en-US" sz="2000" dirty="0">
                <a:solidFill>
                  <a:schemeClr val="tx1"/>
                </a:solidFill>
                <a:latin typeface="+mn-ea"/>
                <a:cs typeface="Calibri" panose="020F0502020204030204" pitchFamily="34" charset="0"/>
              </a:rPr>
              <a:t>Temuulen Murun</a:t>
            </a:r>
            <a:r>
              <a:rPr lang="en-US" sz="2000" b="0" dirty="0">
                <a:solidFill>
                  <a:schemeClr val="tx1"/>
                </a:solidFill>
                <a:latin typeface="+mn-ea"/>
                <a:cs typeface="Calibri" panose="020F0502020204030204" pitchFamily="34" charset="0"/>
              </a:rPr>
              <a:t>, Researcher, Climate and Energy Area</a:t>
            </a:r>
          </a:p>
          <a:p>
            <a:pPr algn="l"/>
            <a:r>
              <a:rPr lang="en-US" sz="2000" dirty="0">
                <a:solidFill>
                  <a:schemeClr val="tx1"/>
                </a:solidFill>
                <a:latin typeface="+mn-ea"/>
                <a:cs typeface="Calibri" panose="020F0502020204030204" pitchFamily="34" charset="0"/>
              </a:rPr>
              <a:t>Kentaro Takahashi</a:t>
            </a:r>
            <a:r>
              <a:rPr lang="en-US" sz="2000" b="0" dirty="0">
                <a:solidFill>
                  <a:schemeClr val="tx1"/>
                </a:solidFill>
                <a:latin typeface="+mn-ea"/>
                <a:cs typeface="Calibri" panose="020F0502020204030204" pitchFamily="34" charset="0"/>
              </a:rPr>
              <a:t>, Deputy Director, Climate and Energy Area</a:t>
            </a:r>
          </a:p>
          <a:p>
            <a:endParaRPr lang="ja-JP" altLang="en-US" sz="2000" dirty="0">
              <a:latin typeface="+mn-ea"/>
              <a:cs typeface="Calibri" panose="020F0502020204030204" pitchFamily="34" charset="0"/>
            </a:endParaRPr>
          </a:p>
        </p:txBody>
      </p:sp>
    </p:spTree>
    <p:extLst>
      <p:ext uri="{BB962C8B-B14F-4D97-AF65-F5344CB8AC3E}">
        <p14:creationId xmlns:p14="http://schemas.microsoft.com/office/powerpoint/2010/main" val="319386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5539"/>
            <a:ext cx="10972800" cy="562075"/>
          </a:xfrm>
        </p:spPr>
        <p:txBody>
          <a:bodyPr/>
          <a:lstStyle/>
          <a:p>
            <a:pPr algn="ctr"/>
            <a:r>
              <a:rPr kumimoji="1" lang="en-GB" dirty="0">
                <a:solidFill>
                  <a:schemeClr val="tx1"/>
                </a:solidFill>
                <a:latin typeface="Arial" panose="020B0604020202020204" pitchFamily="34" charset="0"/>
                <a:ea typeface="+mn-ea"/>
                <a:cs typeface="Arial" panose="020B0604020202020204" pitchFamily="34" charset="0"/>
              </a:rPr>
              <a:t>5. Negative and Positive impacts</a:t>
            </a:r>
          </a:p>
        </p:txBody>
      </p:sp>
      <p:sp>
        <p:nvSpPr>
          <p:cNvPr id="3" name="Content Placeholder 2"/>
          <p:cNvSpPr txBox="1">
            <a:spLocks/>
          </p:cNvSpPr>
          <p:nvPr/>
        </p:nvSpPr>
        <p:spPr>
          <a:xfrm>
            <a:off x="484471" y="1227154"/>
            <a:ext cx="10690459" cy="5506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n-ea"/>
              </a:rPr>
              <a:t>What are the impacts?</a:t>
            </a:r>
          </a:p>
          <a:p>
            <a:pPr lvl="1"/>
            <a:r>
              <a:rPr lang="en-US" sz="1800" dirty="0">
                <a:latin typeface="+mn-ea"/>
                <a:cs typeface="Calibri" panose="020F0502020204030204" pitchFamily="34" charset="0"/>
              </a:rPr>
              <a:t>Negative impacts: </a:t>
            </a:r>
            <a:r>
              <a:rPr lang="en-GB" sz="1800" b="1" dirty="0">
                <a:solidFill>
                  <a:srgbClr val="7030A0"/>
                </a:solidFill>
                <a:latin typeface="+mn-ea"/>
                <a:cs typeface="Calibri" panose="020F0502020204030204" pitchFamily="34" charset="0"/>
              </a:rPr>
              <a:t>should not significantly contribute to social and environmental </a:t>
            </a:r>
            <a:r>
              <a:rPr lang="en-GB" sz="1800" b="1" dirty="0" smtClean="0">
                <a:solidFill>
                  <a:srgbClr val="7030A0"/>
                </a:solidFill>
                <a:latin typeface="+mn-ea"/>
                <a:cs typeface="Calibri" panose="020F0502020204030204" pitchFamily="34" charset="0"/>
              </a:rPr>
              <a:t>harm</a:t>
            </a:r>
            <a:r>
              <a:rPr lang="en-GB" sz="1800" b="1" dirty="0" smtClean="0">
                <a:latin typeface="+mn-ea"/>
                <a:cs typeface="Calibri" panose="020F0502020204030204" pitchFamily="34" charset="0"/>
              </a:rPr>
              <a:t> </a:t>
            </a:r>
            <a:endParaRPr lang="en-GB" sz="1800" b="1" dirty="0">
              <a:latin typeface="+mn-ea"/>
              <a:cs typeface="Calibri" panose="020F0502020204030204" pitchFamily="34" charset="0"/>
            </a:endParaRPr>
          </a:p>
          <a:p>
            <a:pPr lvl="1"/>
            <a:r>
              <a:rPr lang="en-US" sz="1800" dirty="0">
                <a:latin typeface="+mn-ea"/>
                <a:cs typeface="Calibri" panose="020F0502020204030204" pitchFamily="34" charset="0"/>
              </a:rPr>
              <a:t>Positive impacts: </a:t>
            </a:r>
            <a:r>
              <a:rPr lang="en-US" sz="1800" b="1" dirty="0">
                <a:solidFill>
                  <a:srgbClr val="7030A0"/>
                </a:solidFill>
                <a:latin typeface="+mn-ea"/>
                <a:cs typeface="Calibri" panose="020F0502020204030204" pitchFamily="34" charset="0"/>
              </a:rPr>
              <a:t>should generate impacts beyond GHG emission reduction</a:t>
            </a:r>
            <a:r>
              <a:rPr lang="en-US" sz="1800" dirty="0">
                <a:solidFill>
                  <a:srgbClr val="7030A0"/>
                </a:solidFill>
                <a:latin typeface="+mn-ea"/>
                <a:cs typeface="Calibri" panose="020F0502020204030204" pitchFamily="34" charset="0"/>
              </a:rPr>
              <a:t>.</a:t>
            </a:r>
            <a:r>
              <a:rPr lang="en-US" sz="1800" dirty="0">
                <a:latin typeface="+mn-ea"/>
                <a:cs typeface="Calibri" panose="020F0502020204030204" pitchFamily="34" charset="0"/>
              </a:rPr>
              <a:t> </a:t>
            </a:r>
            <a:r>
              <a:rPr lang="en-US" sz="1800" dirty="0" smtClean="0">
                <a:latin typeface="+mn-ea"/>
                <a:cs typeface="Calibri" panose="020F0502020204030204" pitchFamily="34" charset="0"/>
              </a:rPr>
              <a:t>This </a:t>
            </a:r>
            <a:r>
              <a:rPr lang="en-GB" sz="1800" dirty="0">
                <a:latin typeface="+mn-ea"/>
                <a:cs typeface="Calibri" panose="020F0502020204030204" pitchFamily="34" charset="0"/>
              </a:rPr>
              <a:t>could include </a:t>
            </a:r>
            <a:r>
              <a:rPr lang="en-GB" sz="1800" b="1" dirty="0">
                <a:solidFill>
                  <a:srgbClr val="7030A0"/>
                </a:solidFill>
                <a:latin typeface="+mn-ea"/>
                <a:cs typeface="Calibri" panose="020F0502020204030204" pitchFamily="34" charset="0"/>
              </a:rPr>
              <a:t>environmental, social, and economic impacts </a:t>
            </a:r>
            <a:r>
              <a:rPr lang="en-GB" sz="1800" dirty="0">
                <a:latin typeface="+mn-ea"/>
                <a:cs typeface="Calibri" panose="020F0502020204030204" pitchFamily="34" charset="0"/>
              </a:rPr>
              <a:t>(SDGs,</a:t>
            </a:r>
            <a:r>
              <a:rPr lang="en-US" sz="1800" dirty="0">
                <a:latin typeface="+mn-ea"/>
                <a:cs typeface="Calibri" panose="020F0502020204030204" pitchFamily="34" charset="0"/>
              </a:rPr>
              <a:t> benefits from </a:t>
            </a:r>
            <a:r>
              <a:rPr lang="en-US" sz="1800" dirty="0" err="1" smtClean="0">
                <a:latin typeface="+mn-ea"/>
                <a:cs typeface="Calibri" panose="020F0502020204030204" pitchFamily="34" charset="0"/>
              </a:rPr>
              <a:t>NbS</a:t>
            </a:r>
            <a:r>
              <a:rPr lang="en-US" sz="1800" dirty="0" smtClean="0">
                <a:latin typeface="+mn-ea"/>
                <a:cs typeface="Calibri" panose="020F0502020204030204" pitchFamily="34" charset="0"/>
              </a:rPr>
              <a:t>).</a:t>
            </a:r>
            <a:endParaRPr lang="en-US" sz="1800" dirty="0">
              <a:latin typeface="+mn-ea"/>
              <a:cs typeface="Calibri" panose="020F0502020204030204" pitchFamily="34" charset="0"/>
            </a:endParaRPr>
          </a:p>
          <a:p>
            <a:pPr marL="457200" lvl="1" indent="0">
              <a:buNone/>
            </a:pPr>
            <a:endParaRPr lang="en-US" sz="1800" dirty="0">
              <a:latin typeface="+mn-ea"/>
              <a:cs typeface="Calibri" panose="020F0502020204030204" pitchFamily="34" charset="0"/>
            </a:endParaRPr>
          </a:p>
          <a:p>
            <a:pPr marL="0" indent="0">
              <a:buNone/>
            </a:pPr>
            <a:r>
              <a:rPr lang="en-US" sz="2400" b="1" dirty="0">
                <a:latin typeface="+mn-ea"/>
              </a:rPr>
              <a:t>What is the risk related to this? </a:t>
            </a:r>
          </a:p>
          <a:p>
            <a:pPr lvl="1"/>
            <a:r>
              <a:rPr lang="en-GB" sz="1800" b="1" dirty="0">
                <a:solidFill>
                  <a:srgbClr val="7030A0"/>
                </a:solidFill>
                <a:latin typeface="+mn-ea"/>
                <a:cs typeface="Calibri" panose="020F0502020204030204" pitchFamily="34" charset="0"/>
              </a:rPr>
              <a:t>Over-claiming positive impacts (greenwashing)</a:t>
            </a:r>
            <a:r>
              <a:rPr lang="en-GB" sz="1800" b="1" dirty="0">
                <a:latin typeface="+mn-ea"/>
                <a:cs typeface="Calibri" panose="020F0502020204030204" pitchFamily="34" charset="0"/>
              </a:rPr>
              <a:t> </a:t>
            </a:r>
            <a:r>
              <a:rPr lang="en-GB" sz="1800" dirty="0">
                <a:latin typeface="+mn-ea"/>
                <a:cs typeface="Calibri" panose="020F0502020204030204" pitchFamily="34" charset="0"/>
              </a:rPr>
              <a:t>from projects that have not followed safeguards and local stakeholder participation</a:t>
            </a:r>
          </a:p>
          <a:p>
            <a:pPr marL="457200" lvl="1" indent="0">
              <a:buNone/>
            </a:pPr>
            <a:endParaRPr lang="en-US" sz="1800" dirty="0">
              <a:latin typeface="+mn-ea"/>
            </a:endParaRPr>
          </a:p>
          <a:p>
            <a:pPr marL="0" indent="0">
              <a:buNone/>
            </a:pPr>
            <a:r>
              <a:rPr lang="en-US" sz="2400" b="1" dirty="0">
                <a:latin typeface="+mn-ea"/>
              </a:rPr>
              <a:t>How can it be </a:t>
            </a:r>
            <a:r>
              <a:rPr lang="en-US" sz="2400" b="1" dirty="0" smtClean="0">
                <a:latin typeface="+mn-ea"/>
              </a:rPr>
              <a:t>avoided?</a:t>
            </a:r>
            <a:endParaRPr lang="en-US" sz="2400" b="1" dirty="0">
              <a:latin typeface="+mn-ea"/>
            </a:endParaRPr>
          </a:p>
          <a:p>
            <a:pPr lvl="1"/>
            <a:r>
              <a:rPr lang="en-GB" sz="1800" dirty="0">
                <a:latin typeface="+mn-ea"/>
                <a:cs typeface="Calibri" panose="020F0502020204030204" pitchFamily="34" charset="0"/>
              </a:rPr>
              <a:t>Should include environmental and social </a:t>
            </a:r>
            <a:r>
              <a:rPr lang="en-GB" sz="1800" b="1" dirty="0" smtClean="0">
                <a:solidFill>
                  <a:srgbClr val="7030A0"/>
                </a:solidFill>
                <a:latin typeface="+mn-ea"/>
                <a:cs typeface="Calibri" panose="020F0502020204030204" pitchFamily="34" charset="0"/>
              </a:rPr>
              <a:t>safeguarding </a:t>
            </a:r>
            <a:r>
              <a:rPr lang="en-GB" sz="1800" b="1" dirty="0">
                <a:solidFill>
                  <a:srgbClr val="7030A0"/>
                </a:solidFill>
                <a:latin typeface="+mn-ea"/>
                <a:cs typeface="Calibri" panose="020F0502020204030204" pitchFamily="34" charset="0"/>
              </a:rPr>
              <a:t>rules that </a:t>
            </a:r>
            <a:r>
              <a:rPr lang="en-GB" sz="1800" b="1" dirty="0" smtClean="0">
                <a:solidFill>
                  <a:srgbClr val="7030A0"/>
                </a:solidFill>
                <a:latin typeface="+mn-ea"/>
                <a:cs typeface="Calibri" panose="020F0502020204030204" pitchFamily="34" charset="0"/>
              </a:rPr>
              <a:t>ensure </a:t>
            </a:r>
            <a:r>
              <a:rPr lang="en-GB" sz="1800" b="1" dirty="0">
                <a:solidFill>
                  <a:srgbClr val="7030A0"/>
                </a:solidFill>
                <a:latin typeface="+mn-ea"/>
                <a:cs typeface="Calibri" panose="020F0502020204030204" pitchFamily="34" charset="0"/>
              </a:rPr>
              <a:t>identifying and mitigating any harms.</a:t>
            </a:r>
            <a:r>
              <a:rPr lang="en-GB" sz="1800" b="1" dirty="0">
                <a:latin typeface="+mn-ea"/>
                <a:cs typeface="Calibri" panose="020F0502020204030204" pitchFamily="34" charset="0"/>
              </a:rPr>
              <a:t> </a:t>
            </a:r>
          </a:p>
          <a:p>
            <a:pPr lvl="1"/>
            <a:r>
              <a:rPr lang="en-GB" sz="1800" dirty="0">
                <a:latin typeface="+mn-ea"/>
                <a:cs typeface="Calibri" panose="020F0502020204030204" pitchFamily="34" charset="0"/>
              </a:rPr>
              <a:t>Should create </a:t>
            </a:r>
            <a:r>
              <a:rPr lang="en-GB" sz="1800" b="1" dirty="0">
                <a:solidFill>
                  <a:srgbClr val="7030A0"/>
                </a:solidFill>
                <a:latin typeface="+mn-ea"/>
                <a:cs typeface="Calibri" panose="020F0502020204030204" pitchFamily="34" charset="0"/>
              </a:rPr>
              <a:t>an approach to assess development benefits </a:t>
            </a:r>
            <a:r>
              <a:rPr lang="en-GB" sz="1800" dirty="0">
                <a:latin typeface="+mn-ea"/>
                <a:cs typeface="Calibri" panose="020F0502020204030204" pitchFamily="34" charset="0"/>
              </a:rPr>
              <a:t>such as </a:t>
            </a:r>
            <a:r>
              <a:rPr lang="en-GB" sz="1800" b="1" dirty="0">
                <a:solidFill>
                  <a:srgbClr val="7030A0"/>
                </a:solidFill>
                <a:latin typeface="+mn-ea"/>
                <a:cs typeface="Calibri" panose="020F0502020204030204" pitchFamily="34" charset="0"/>
              </a:rPr>
              <a:t>contributions to SDGs and positive impacts from </a:t>
            </a:r>
            <a:r>
              <a:rPr lang="en-GB" sz="1800" b="1" dirty="0" err="1" smtClean="0">
                <a:solidFill>
                  <a:srgbClr val="7030A0"/>
                </a:solidFill>
                <a:latin typeface="+mn-ea"/>
                <a:cs typeface="Calibri" panose="020F0502020204030204" pitchFamily="34" charset="0"/>
              </a:rPr>
              <a:t>NbS</a:t>
            </a:r>
            <a:r>
              <a:rPr lang="en-GB" sz="1800" b="1" dirty="0" smtClean="0">
                <a:solidFill>
                  <a:srgbClr val="7030A0"/>
                </a:solidFill>
                <a:latin typeface="+mn-ea"/>
                <a:cs typeface="Calibri" panose="020F0502020204030204" pitchFamily="34" charset="0"/>
              </a:rPr>
              <a:t> </a:t>
            </a:r>
            <a:r>
              <a:rPr lang="en-GB" sz="1800" dirty="0">
                <a:latin typeface="+mn-ea"/>
                <a:cs typeface="Calibri" panose="020F0502020204030204" pitchFamily="34" charset="0"/>
              </a:rPr>
              <a:t>(e.g</a:t>
            </a:r>
            <a:r>
              <a:rPr lang="en-GB" sz="1800" dirty="0" smtClean="0">
                <a:latin typeface="+mn-ea"/>
                <a:cs typeface="Calibri" panose="020F0502020204030204" pitchFamily="34" charset="0"/>
              </a:rPr>
              <a:t>. </a:t>
            </a:r>
            <a:r>
              <a:rPr lang="en-GB" sz="1800" dirty="0">
                <a:latin typeface="+mn-ea"/>
                <a:cs typeface="Calibri" panose="020F0502020204030204" pitchFamily="34" charset="0"/>
              </a:rPr>
              <a:t>Gold Standard, at least 3 SDGs, SDG Impact tool) </a:t>
            </a:r>
            <a:endParaRPr lang="en-GB" sz="1800" dirty="0" smtClean="0">
              <a:latin typeface="+mn-ea"/>
              <a:cs typeface="Calibri" panose="020F0502020204030204" pitchFamily="34" charset="0"/>
            </a:endParaRPr>
          </a:p>
          <a:p>
            <a:pPr marL="457200" lvl="1" indent="0">
              <a:buNone/>
            </a:pPr>
            <a:r>
              <a:rPr lang="en-GB" sz="1800" dirty="0">
                <a:latin typeface="+mn-ea"/>
                <a:cs typeface="Calibri" panose="020F0502020204030204" pitchFamily="34" charset="0"/>
              </a:rPr>
              <a:t> </a:t>
            </a:r>
            <a:r>
              <a:rPr lang="en-GB" sz="1800" dirty="0" smtClean="0">
                <a:latin typeface="+mn-ea"/>
                <a:cs typeface="Calibri" panose="020F0502020204030204" pitchFamily="34" charset="0"/>
              </a:rPr>
              <a:t>   (</a:t>
            </a:r>
            <a:r>
              <a:rPr lang="en-GB" sz="1800" dirty="0">
                <a:latin typeface="+mn-ea"/>
                <a:cs typeface="Calibri" panose="020F0502020204030204" pitchFamily="34" charset="0"/>
              </a:rPr>
              <a:t>see Annex)</a:t>
            </a:r>
            <a:endParaRPr lang="en-US" sz="1800" dirty="0">
              <a:latin typeface="+mn-ea"/>
              <a:cs typeface="Calibri" panose="020F0502020204030204" pitchFamily="34" charset="0"/>
            </a:endParaRPr>
          </a:p>
        </p:txBody>
      </p:sp>
      <p:sp>
        <p:nvSpPr>
          <p:cNvPr id="4" name="正方形/長方形 3">
            <a:extLst>
              <a:ext uri="{FF2B5EF4-FFF2-40B4-BE49-F238E27FC236}">
                <a16:creationId xmlns:a16="http://schemas.microsoft.com/office/drawing/2014/main" id="{A851C570-490F-4B58-9B0E-4C5478153C1E}"/>
              </a:ext>
            </a:extLst>
          </p:cNvPr>
          <p:cNvSpPr/>
          <p:nvPr/>
        </p:nvSpPr>
        <p:spPr>
          <a:xfrm>
            <a:off x="609600" y="6338523"/>
            <a:ext cx="2263761" cy="276999"/>
          </a:xfrm>
          <a:prstGeom prst="rect">
            <a:avLst/>
          </a:prstGeom>
        </p:spPr>
        <p:txBody>
          <a:bodyPr wrap="none">
            <a:spAutoFit/>
          </a:bodyPr>
          <a:lstStyle/>
          <a:p>
            <a:r>
              <a:rPr lang="en-US" altLang="ja-JP" sz="1200" dirty="0">
                <a:latin typeface="Arial" panose="020B0604020202020204" pitchFamily="34" charset="0"/>
                <a:cs typeface="Arial" panose="020B0604020202020204" pitchFamily="34" charset="0"/>
              </a:rPr>
              <a:t>*</a:t>
            </a:r>
            <a:r>
              <a:rPr lang="en-US" altLang="ja-JP" sz="1200" dirty="0" err="1">
                <a:latin typeface="Arial" panose="020B0604020202020204" pitchFamily="34" charset="0"/>
                <a:cs typeface="Arial" panose="020B0604020202020204" pitchFamily="34" charset="0"/>
              </a:rPr>
              <a:t>NbS</a:t>
            </a:r>
            <a:r>
              <a:rPr lang="en-US" altLang="ja-JP" sz="1200" dirty="0">
                <a:latin typeface="Arial" panose="020B0604020202020204" pitchFamily="34" charset="0"/>
                <a:cs typeface="Arial" panose="020B0604020202020204" pitchFamily="34" charset="0"/>
              </a:rPr>
              <a:t>: Natural-based Solutions</a:t>
            </a:r>
            <a:endParaRPr lang="ja-JP"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81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44" y="316066"/>
            <a:ext cx="11791950" cy="562075"/>
          </a:xfrm>
        </p:spPr>
        <p:txBody>
          <a:bodyPr/>
          <a:lstStyle/>
          <a:p>
            <a:pPr algn="ctr"/>
            <a:r>
              <a:rPr lang="en-US" sz="3200" dirty="0">
                <a:solidFill>
                  <a:schemeClr val="tx1"/>
                </a:solidFill>
                <a:latin typeface="Arial" panose="020B0604020202020204" pitchFamily="34" charset="0"/>
                <a:ea typeface="Meiryo UI" panose="020B0604030504040204" pitchFamily="34" charset="-128"/>
                <a:cs typeface="Arial" panose="020B0604020202020204" pitchFamily="34" charset="0"/>
              </a:rPr>
              <a:t>1. </a:t>
            </a:r>
            <a:r>
              <a:rPr lang="en-US" sz="3200" dirty="0" err="1">
                <a:solidFill>
                  <a:schemeClr val="tx1"/>
                </a:solidFill>
                <a:latin typeface="Arial" panose="020B0604020202020204" pitchFamily="34" charset="0"/>
                <a:ea typeface="Meiryo UI" panose="020B0604030504040204" pitchFamily="34" charset="-128"/>
                <a:cs typeface="Arial" panose="020B0604020202020204" pitchFamily="34" charset="0"/>
              </a:rPr>
              <a:t>Additionality</a:t>
            </a:r>
            <a:r>
              <a:rPr lang="en-US" sz="3200" dirty="0">
                <a:solidFill>
                  <a:schemeClr val="tx1"/>
                </a:solidFill>
                <a:latin typeface="Arial" panose="020B0604020202020204" pitchFamily="34" charset="0"/>
                <a:ea typeface="Meiryo UI" panose="020B0604030504040204" pitchFamily="34" charset="-128"/>
                <a:cs typeface="Arial" panose="020B0604020202020204" pitchFamily="34" charset="0"/>
              </a:rPr>
              <a:t>: Investment Analysis in the CDM (example)</a:t>
            </a:r>
          </a:p>
        </p:txBody>
      </p:sp>
      <p:sp>
        <p:nvSpPr>
          <p:cNvPr id="3" name="テキスト ボックス 2">
            <a:extLst>
              <a:ext uri="{FF2B5EF4-FFF2-40B4-BE49-F238E27FC236}">
                <a16:creationId xmlns:a16="http://schemas.microsoft.com/office/drawing/2014/main" id="{D3EC9785-9898-47ED-9310-6AB33437C7DF}"/>
              </a:ext>
            </a:extLst>
          </p:cNvPr>
          <p:cNvSpPr txBox="1"/>
          <p:nvPr/>
        </p:nvSpPr>
        <p:spPr>
          <a:xfrm>
            <a:off x="69474" y="1043674"/>
            <a:ext cx="7916063" cy="338554"/>
          </a:xfrm>
          <a:prstGeom prst="rect">
            <a:avLst/>
          </a:prstGeom>
          <a:noFill/>
        </p:spPr>
        <p:txBody>
          <a:bodyPr wrap="square" rtlCol="0">
            <a:spAutoFit/>
          </a:bodyPr>
          <a:lstStyle/>
          <a:p>
            <a:r>
              <a:rPr kumimoji="1" lang="en-US" altLang="ja-JP" sz="1600" b="1" dirty="0">
                <a:latin typeface="Arial" panose="020B0604020202020204" pitchFamily="34" charset="0"/>
                <a:cs typeface="Arial" panose="020B0604020202020204" pitchFamily="34" charset="0"/>
              </a:rPr>
              <a:t>Benchmark Analysis</a:t>
            </a:r>
            <a:endParaRPr kumimoji="1" lang="ja-JP" altLang="en-US" sz="1600" b="1" dirty="0">
              <a:latin typeface="Arial" panose="020B0604020202020204" pitchFamily="34" charset="0"/>
              <a:cs typeface="Arial" panose="020B0604020202020204" pitchFamily="34" charset="0"/>
            </a:endParaRPr>
          </a:p>
        </p:txBody>
      </p:sp>
      <p:cxnSp>
        <p:nvCxnSpPr>
          <p:cNvPr id="4" name="直線矢印コネクタ 3">
            <a:extLst>
              <a:ext uri="{FF2B5EF4-FFF2-40B4-BE49-F238E27FC236}">
                <a16:creationId xmlns:a16="http://schemas.microsoft.com/office/drawing/2014/main" id="{E5970A8C-BCFC-449A-ABE6-3EF42B55D565}"/>
              </a:ext>
            </a:extLst>
          </p:cNvPr>
          <p:cNvCxnSpPr>
            <a:cxnSpLocks/>
          </p:cNvCxnSpPr>
          <p:nvPr/>
        </p:nvCxnSpPr>
        <p:spPr>
          <a:xfrm flipV="1">
            <a:off x="1051619" y="1451941"/>
            <a:ext cx="0" cy="3140763"/>
          </a:xfrm>
          <a:prstGeom prst="straightConnector1">
            <a:avLst/>
          </a:prstGeom>
          <a:ln w="19050">
            <a:solidFill>
              <a:schemeClr val="tx1"/>
            </a:solidFill>
            <a:prstDash val="solid"/>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780AEEE6-E07E-43AA-911C-8CD71FEB039B}"/>
              </a:ext>
            </a:extLst>
          </p:cNvPr>
          <p:cNvCxnSpPr>
            <a:cxnSpLocks/>
          </p:cNvCxnSpPr>
          <p:nvPr/>
        </p:nvCxnSpPr>
        <p:spPr>
          <a:xfrm flipV="1">
            <a:off x="1043682" y="4581302"/>
            <a:ext cx="5722359" cy="7937"/>
          </a:xfrm>
          <a:prstGeom prst="straightConnector1">
            <a:avLst/>
          </a:prstGeom>
          <a:ln w="19050">
            <a:solidFill>
              <a:schemeClr val="tx1"/>
            </a:solidFill>
            <a:prstDash val="solid"/>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E9EB3BA1-1881-411F-9176-CF6B293DD8C3}"/>
              </a:ext>
            </a:extLst>
          </p:cNvPr>
          <p:cNvSpPr/>
          <p:nvPr/>
        </p:nvSpPr>
        <p:spPr>
          <a:xfrm>
            <a:off x="2007774" y="3306539"/>
            <a:ext cx="1058287" cy="1274763"/>
          </a:xfrm>
          <a:prstGeom prst="rect">
            <a:avLst/>
          </a:prstGeom>
          <a:solidFill>
            <a:schemeClr val="accent1">
              <a:lumMod val="20000"/>
              <a:lumOff val="80000"/>
            </a:schemeClr>
          </a:solidFill>
          <a:ln w="6350">
            <a:solidFill>
              <a:schemeClr val="tx1"/>
            </a:solidFill>
            <a:prstDash val="solid"/>
            <a:headEnd type="none" w="lg" len="me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altLang="ja-JP" sz="1400" dirty="0">
                <a:latin typeface="Arial" panose="020B0604020202020204" pitchFamily="34" charset="0"/>
                <a:cs typeface="Arial" panose="020B0604020202020204" pitchFamily="34" charset="0"/>
              </a:rPr>
              <a:t>Revenue </a:t>
            </a:r>
          </a:p>
          <a:p>
            <a:pPr algn="ctr">
              <a:defRPr/>
            </a:pPr>
            <a:r>
              <a:rPr lang="en-US" altLang="ja-JP" sz="1400" dirty="0">
                <a:latin typeface="Arial" panose="020B0604020202020204" pitchFamily="34" charset="0"/>
                <a:cs typeface="Arial" panose="020B0604020202020204" pitchFamily="34" charset="0"/>
              </a:rPr>
              <a:t>by project</a:t>
            </a:r>
          </a:p>
        </p:txBody>
      </p:sp>
      <p:sp>
        <p:nvSpPr>
          <p:cNvPr id="7" name="テキスト ボックス 41">
            <a:extLst>
              <a:ext uri="{FF2B5EF4-FFF2-40B4-BE49-F238E27FC236}">
                <a16:creationId xmlns:a16="http://schemas.microsoft.com/office/drawing/2014/main" id="{EC2AB428-38CD-4229-A54B-A7BD004C58C7}"/>
              </a:ext>
            </a:extLst>
          </p:cNvPr>
          <p:cNvSpPr txBox="1">
            <a:spLocks noChangeArrowheads="1"/>
          </p:cNvSpPr>
          <p:nvPr/>
        </p:nvSpPr>
        <p:spPr bwMode="auto">
          <a:xfrm>
            <a:off x="1128359" y="4621716"/>
            <a:ext cx="26431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100" dirty="0">
                <a:ea typeface="+mn-ea"/>
                <a:cs typeface="Arial" panose="020B0604020202020204" pitchFamily="34" charset="0"/>
              </a:rPr>
              <a:t>Project IRR </a:t>
            </a:r>
          </a:p>
          <a:p>
            <a:pPr algn="ctr" eaLnBrk="1" hangingPunct="1"/>
            <a:r>
              <a:rPr lang="en-US" altLang="ja-JP" sz="1100" dirty="0">
                <a:ea typeface="+mn-ea"/>
                <a:cs typeface="Arial" panose="020B0604020202020204" pitchFamily="34" charset="0"/>
              </a:rPr>
              <a:t>without credit revenue</a:t>
            </a:r>
          </a:p>
          <a:p>
            <a:pPr algn="ctr" eaLnBrk="1" hangingPunct="1"/>
            <a:r>
              <a:rPr lang="ja-JP" altLang="en-US" sz="1100" dirty="0">
                <a:ea typeface="+mn-ea"/>
                <a:cs typeface="Arial" panose="020B0604020202020204" pitchFamily="34" charset="0"/>
              </a:rPr>
              <a:t>（</a:t>
            </a:r>
            <a:r>
              <a:rPr lang="en-US" altLang="ja-JP" sz="1100" dirty="0">
                <a:ea typeface="+mn-ea"/>
                <a:cs typeface="Arial" panose="020B0604020202020204" pitchFamily="34" charset="0"/>
              </a:rPr>
              <a:t>in the absence of CDM</a:t>
            </a:r>
            <a:r>
              <a:rPr lang="ja-JP" altLang="en-US" sz="1100" dirty="0">
                <a:ea typeface="+mn-ea"/>
                <a:cs typeface="Arial" panose="020B0604020202020204" pitchFamily="34" charset="0"/>
              </a:rPr>
              <a:t>）</a:t>
            </a:r>
          </a:p>
        </p:txBody>
      </p:sp>
      <p:sp>
        <p:nvSpPr>
          <p:cNvPr id="9" name="テキスト ボックス 43">
            <a:extLst>
              <a:ext uri="{FF2B5EF4-FFF2-40B4-BE49-F238E27FC236}">
                <a16:creationId xmlns:a16="http://schemas.microsoft.com/office/drawing/2014/main" id="{D50EC990-77C2-4616-A0CD-26BF54FDC4FB}"/>
              </a:ext>
            </a:extLst>
          </p:cNvPr>
          <p:cNvSpPr txBox="1">
            <a:spLocks noChangeArrowheads="1"/>
          </p:cNvSpPr>
          <p:nvPr/>
        </p:nvSpPr>
        <p:spPr bwMode="auto">
          <a:xfrm>
            <a:off x="-345293" y="2813389"/>
            <a:ext cx="1692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dirty="0">
                <a:ea typeface="+mn-ea"/>
                <a:cs typeface="Arial" panose="020B0604020202020204" pitchFamily="34" charset="0"/>
              </a:rPr>
              <a:t>Benchmark</a:t>
            </a:r>
          </a:p>
          <a:p>
            <a:pPr algn="ctr" eaLnBrk="1" hangingPunct="1"/>
            <a:r>
              <a:rPr lang="en-US" altLang="ja-JP" sz="1200" dirty="0">
                <a:ea typeface="+mn-ea"/>
                <a:cs typeface="Arial" panose="020B0604020202020204" pitchFamily="34" charset="0"/>
              </a:rPr>
              <a:t>Rate</a:t>
            </a:r>
          </a:p>
        </p:txBody>
      </p:sp>
      <p:sp>
        <p:nvSpPr>
          <p:cNvPr id="10" name="正方形/長方形 9">
            <a:extLst>
              <a:ext uri="{FF2B5EF4-FFF2-40B4-BE49-F238E27FC236}">
                <a16:creationId xmlns:a16="http://schemas.microsoft.com/office/drawing/2014/main" id="{76B73FAB-C34A-4ACB-B8B5-22610351FF5B}"/>
              </a:ext>
            </a:extLst>
          </p:cNvPr>
          <p:cNvSpPr/>
          <p:nvPr/>
        </p:nvSpPr>
        <p:spPr>
          <a:xfrm>
            <a:off x="4808987" y="2184177"/>
            <a:ext cx="1099802" cy="1214437"/>
          </a:xfrm>
          <a:prstGeom prst="rect">
            <a:avLst/>
          </a:prstGeom>
          <a:solidFill>
            <a:schemeClr val="accent6">
              <a:lumMod val="20000"/>
              <a:lumOff val="80000"/>
            </a:schemeClr>
          </a:solidFill>
          <a:ln w="6350">
            <a:solidFill>
              <a:schemeClr val="tx1"/>
            </a:solidFill>
            <a:prstDash val="solid"/>
            <a:headEnd type="none" w="lg" len="me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Arial" panose="020B0604020202020204" pitchFamily="34" charset="0"/>
              <a:cs typeface="Arial" panose="020B0604020202020204" pitchFamily="34" charset="0"/>
            </a:endParaRPr>
          </a:p>
        </p:txBody>
      </p:sp>
      <p:sp>
        <p:nvSpPr>
          <p:cNvPr id="11" name="テキスト ボックス 47">
            <a:extLst>
              <a:ext uri="{FF2B5EF4-FFF2-40B4-BE49-F238E27FC236}">
                <a16:creationId xmlns:a16="http://schemas.microsoft.com/office/drawing/2014/main" id="{159E5E16-C763-4012-8A2C-14B3F3D4F4D0}"/>
              </a:ext>
            </a:extLst>
          </p:cNvPr>
          <p:cNvSpPr txBox="1">
            <a:spLocks noChangeArrowheads="1"/>
          </p:cNvSpPr>
          <p:nvPr/>
        </p:nvSpPr>
        <p:spPr bwMode="auto">
          <a:xfrm>
            <a:off x="4673714" y="2256514"/>
            <a:ext cx="13271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dirty="0">
                <a:ea typeface="+mn-ea"/>
                <a:cs typeface="Arial" panose="020B0604020202020204" pitchFamily="34" charset="0"/>
              </a:rPr>
              <a:t>Revenue </a:t>
            </a:r>
          </a:p>
          <a:p>
            <a:pPr algn="ctr" eaLnBrk="1" hangingPunct="1"/>
            <a:r>
              <a:rPr lang="en-US" altLang="ja-JP" sz="1400" dirty="0">
                <a:ea typeface="+mn-ea"/>
                <a:cs typeface="Arial" panose="020B0604020202020204" pitchFamily="34" charset="0"/>
              </a:rPr>
              <a:t>by selling </a:t>
            </a:r>
          </a:p>
          <a:p>
            <a:pPr algn="ctr" eaLnBrk="1" hangingPunct="1"/>
            <a:r>
              <a:rPr lang="en-US" altLang="ja-JP" sz="1400" dirty="0">
                <a:ea typeface="+mn-ea"/>
                <a:cs typeface="Arial" panose="020B0604020202020204" pitchFamily="34" charset="0"/>
              </a:rPr>
              <a:t>credit</a:t>
            </a:r>
            <a:endParaRPr lang="ja-JP" altLang="en-US" sz="1400" dirty="0">
              <a:ea typeface="+mn-ea"/>
              <a:cs typeface="Arial" panose="020B0604020202020204" pitchFamily="34" charset="0"/>
            </a:endParaRPr>
          </a:p>
        </p:txBody>
      </p:sp>
      <p:cxnSp>
        <p:nvCxnSpPr>
          <p:cNvPr id="12" name="直線矢印コネクタ 11">
            <a:extLst>
              <a:ext uri="{FF2B5EF4-FFF2-40B4-BE49-F238E27FC236}">
                <a16:creationId xmlns:a16="http://schemas.microsoft.com/office/drawing/2014/main" id="{DDBEE8B0-3CF7-47D3-8E01-54809C7B3039}"/>
              </a:ext>
            </a:extLst>
          </p:cNvPr>
          <p:cNvCxnSpPr>
            <a:cxnSpLocks/>
          </p:cNvCxnSpPr>
          <p:nvPr/>
        </p:nvCxnSpPr>
        <p:spPr>
          <a:xfrm>
            <a:off x="1079326" y="3122389"/>
            <a:ext cx="5573713" cy="0"/>
          </a:xfrm>
          <a:prstGeom prst="straightConnector1">
            <a:avLst/>
          </a:prstGeom>
          <a:ln w="19050">
            <a:solidFill>
              <a:schemeClr val="tx1"/>
            </a:solidFill>
            <a:prstDash val="sysDash"/>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863343CF-EDCC-44A2-B7CB-E725776098C7}"/>
              </a:ext>
            </a:extLst>
          </p:cNvPr>
          <p:cNvSpPr/>
          <p:nvPr/>
        </p:nvSpPr>
        <p:spPr>
          <a:xfrm>
            <a:off x="4808987" y="3306539"/>
            <a:ext cx="1099802" cy="1274763"/>
          </a:xfrm>
          <a:prstGeom prst="rect">
            <a:avLst/>
          </a:prstGeom>
          <a:solidFill>
            <a:schemeClr val="accent1">
              <a:lumMod val="20000"/>
              <a:lumOff val="80000"/>
            </a:schemeClr>
          </a:solidFill>
          <a:ln w="6350">
            <a:solidFill>
              <a:schemeClr val="tx1"/>
            </a:solidFill>
            <a:prstDash val="solid"/>
            <a:headEnd type="none" w="lg" len="me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altLang="ja-JP" sz="1400" dirty="0">
                <a:latin typeface="Arial" panose="020B0604020202020204" pitchFamily="34" charset="0"/>
                <a:cs typeface="Arial" panose="020B0604020202020204" pitchFamily="34" charset="0"/>
              </a:rPr>
              <a:t>Revenue </a:t>
            </a:r>
          </a:p>
          <a:p>
            <a:pPr algn="ctr">
              <a:defRPr/>
            </a:pPr>
            <a:r>
              <a:rPr lang="en-US" altLang="ja-JP" sz="1400" dirty="0">
                <a:latin typeface="Arial" panose="020B0604020202020204" pitchFamily="34" charset="0"/>
                <a:cs typeface="Arial" panose="020B0604020202020204" pitchFamily="34" charset="0"/>
              </a:rPr>
              <a:t>by project</a:t>
            </a:r>
          </a:p>
        </p:txBody>
      </p:sp>
      <p:sp>
        <p:nvSpPr>
          <p:cNvPr id="18" name="右中かっこ 17">
            <a:extLst>
              <a:ext uri="{FF2B5EF4-FFF2-40B4-BE49-F238E27FC236}">
                <a16:creationId xmlns:a16="http://schemas.microsoft.com/office/drawing/2014/main" id="{E45261F9-0263-44CB-9EC7-C20C89E28939}"/>
              </a:ext>
            </a:extLst>
          </p:cNvPr>
          <p:cNvSpPr/>
          <p:nvPr/>
        </p:nvSpPr>
        <p:spPr>
          <a:xfrm>
            <a:off x="3158137" y="3340124"/>
            <a:ext cx="253611" cy="118854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1FA42EC0-682C-4DD2-82FA-4AF95947616E}"/>
              </a:ext>
            </a:extLst>
          </p:cNvPr>
          <p:cNvSpPr txBox="1"/>
          <p:nvPr/>
        </p:nvSpPr>
        <p:spPr>
          <a:xfrm>
            <a:off x="3373629" y="3185863"/>
            <a:ext cx="743294"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8%</a:t>
            </a:r>
            <a:endParaRPr kumimoji="1" lang="ja-JP" altLang="en-US" dirty="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0E634E66-97F0-4A5F-90B7-C7B06FC39624}"/>
              </a:ext>
            </a:extLst>
          </p:cNvPr>
          <p:cNvSpPr txBox="1"/>
          <p:nvPr/>
        </p:nvSpPr>
        <p:spPr>
          <a:xfrm>
            <a:off x="215402" y="3272866"/>
            <a:ext cx="725672"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10</a:t>
            </a:r>
            <a:r>
              <a:rPr kumimoji="1" lang="en-US" altLang="ja-JP" dirty="0">
                <a:latin typeface="Arial" panose="020B0604020202020204" pitchFamily="34" charset="0"/>
                <a:cs typeface="Arial" panose="020B0604020202020204" pitchFamily="34" charset="0"/>
              </a:rPr>
              <a:t>%</a:t>
            </a:r>
            <a:endParaRPr kumimoji="1" lang="ja-JP" altLang="en-US" dirty="0">
              <a:latin typeface="Arial" panose="020B0604020202020204" pitchFamily="34" charset="0"/>
              <a:cs typeface="Arial" panose="020B0604020202020204" pitchFamily="34" charset="0"/>
            </a:endParaRPr>
          </a:p>
        </p:txBody>
      </p:sp>
      <p:sp>
        <p:nvSpPr>
          <p:cNvPr id="21" name="右中かっこ 20">
            <a:extLst>
              <a:ext uri="{FF2B5EF4-FFF2-40B4-BE49-F238E27FC236}">
                <a16:creationId xmlns:a16="http://schemas.microsoft.com/office/drawing/2014/main" id="{127A6998-234B-404C-BDED-A3FD9DEA23FA}"/>
              </a:ext>
            </a:extLst>
          </p:cNvPr>
          <p:cNvSpPr/>
          <p:nvPr/>
        </p:nvSpPr>
        <p:spPr>
          <a:xfrm>
            <a:off x="6036366" y="2237146"/>
            <a:ext cx="253611" cy="223460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2" name="テキスト ボックス 21">
            <a:extLst>
              <a:ext uri="{FF2B5EF4-FFF2-40B4-BE49-F238E27FC236}">
                <a16:creationId xmlns:a16="http://schemas.microsoft.com/office/drawing/2014/main" id="{346219EB-AB27-4358-8B6A-4F1BF582FEC2}"/>
              </a:ext>
            </a:extLst>
          </p:cNvPr>
          <p:cNvSpPr txBox="1"/>
          <p:nvPr/>
        </p:nvSpPr>
        <p:spPr>
          <a:xfrm>
            <a:off x="5908789" y="1837498"/>
            <a:ext cx="743294"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11%</a:t>
            </a:r>
            <a:endParaRPr kumimoji="1" lang="ja-JP" altLang="en-US"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F49861CA-5C21-458B-AC72-D4D885B9D6FB}"/>
              </a:ext>
            </a:extLst>
          </p:cNvPr>
          <p:cNvSpPr txBox="1"/>
          <p:nvPr/>
        </p:nvSpPr>
        <p:spPr>
          <a:xfrm>
            <a:off x="217238" y="5819044"/>
            <a:ext cx="6647706" cy="830997"/>
          </a:xfrm>
          <a:prstGeom prst="rect">
            <a:avLst/>
          </a:prstGeom>
          <a:solidFill>
            <a:schemeClr val="accent6">
              <a:lumMod val="20000"/>
              <a:lumOff val="80000"/>
            </a:schemeClr>
          </a:solidFill>
        </p:spPr>
        <p:txBody>
          <a:bodyPr wrap="square" rtlCol="0">
            <a:spAutoFit/>
          </a:bodyPr>
          <a:lstStyle/>
          <a:p>
            <a:r>
              <a:rPr lang="en-US" altLang="ja-JP" sz="1200" dirty="0">
                <a:latin typeface="Arial" panose="020B0604020202020204" pitchFamily="34" charset="0"/>
                <a:cs typeface="Arial" panose="020B0604020202020204" pitchFamily="34" charset="0"/>
              </a:rPr>
              <a:t>In the CDM,  a proposed project explains that it will not be profitable without the sale of credits when demonstrates the proposed CDM project is an additional. </a:t>
            </a:r>
          </a:p>
          <a:p>
            <a:endParaRPr lang="en-US" altLang="ja-JP" sz="1200" dirty="0">
              <a:latin typeface="Arial" panose="020B0604020202020204" pitchFamily="34" charset="0"/>
              <a:cs typeface="Arial" panose="020B0604020202020204" pitchFamily="34" charset="0"/>
            </a:endParaRPr>
          </a:p>
          <a:p>
            <a:r>
              <a:rPr lang="en-US" altLang="ja-JP" sz="1200" dirty="0">
                <a:latin typeface="Arial" panose="020B0604020202020204" pitchFamily="34" charset="0"/>
                <a:cs typeface="Arial" panose="020B0604020202020204" pitchFamily="34" charset="0"/>
              </a:rPr>
              <a:t>Question is "Is renewable energy project an additional in the future?"</a:t>
            </a:r>
            <a:endParaRPr kumimoji="1" lang="ja-JP" altLang="en-US" sz="1200" dirty="0">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23C6CAAA-EAF7-4728-82DB-9597149C375D}"/>
              </a:ext>
            </a:extLst>
          </p:cNvPr>
          <p:cNvSpPr txBox="1"/>
          <p:nvPr/>
        </p:nvSpPr>
        <p:spPr>
          <a:xfrm>
            <a:off x="7161924" y="6194861"/>
            <a:ext cx="4941895" cy="461665"/>
          </a:xfrm>
          <a:prstGeom prst="rect">
            <a:avLst/>
          </a:prstGeom>
          <a:noFill/>
        </p:spPr>
        <p:txBody>
          <a:bodyPr wrap="square" rtlCol="0">
            <a:spAutoFit/>
          </a:bodyPr>
          <a:lstStyle/>
          <a:p>
            <a:r>
              <a:rPr lang="en-US" altLang="ja-JP" sz="1200" b="1" dirty="0">
                <a:latin typeface="Arial" panose="020B0604020202020204" pitchFamily="34" charset="0"/>
                <a:cs typeface="Arial" panose="020B0604020202020204" pitchFamily="34" charset="0"/>
              </a:rPr>
              <a:t>Number of CDM registered project which demonstrated the additionality (Source: IGES </a:t>
            </a:r>
            <a:r>
              <a:rPr lang="en-US" altLang="ja-JP" sz="1200" b="1">
                <a:latin typeface="Arial" panose="020B0604020202020204" pitchFamily="34" charset="0"/>
                <a:cs typeface="Arial" panose="020B0604020202020204" pitchFamily="34" charset="0"/>
              </a:rPr>
              <a:t>CDM Project Database)</a:t>
            </a:r>
            <a:endParaRPr kumimoji="1" lang="ja-JP" altLang="en-US" sz="1200" b="1" dirty="0">
              <a:latin typeface="Arial" panose="020B0604020202020204" pitchFamily="34" charset="0"/>
              <a:cs typeface="Arial" panose="020B0604020202020204" pitchFamily="34" charset="0"/>
            </a:endParaRPr>
          </a:p>
        </p:txBody>
      </p:sp>
      <p:pic>
        <p:nvPicPr>
          <p:cNvPr id="30" name="図 29">
            <a:extLst>
              <a:ext uri="{FF2B5EF4-FFF2-40B4-BE49-F238E27FC236}">
                <a16:creationId xmlns:a16="http://schemas.microsoft.com/office/drawing/2014/main" id="{5B1DA271-0C31-4468-A9C7-6AAEB6D61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522" y="4007633"/>
            <a:ext cx="740024" cy="523220"/>
          </a:xfrm>
          <a:prstGeom prst="rect">
            <a:avLst/>
          </a:prstGeom>
        </p:spPr>
      </p:pic>
      <p:pic>
        <p:nvPicPr>
          <p:cNvPr id="31" name="図 30">
            <a:extLst>
              <a:ext uri="{FF2B5EF4-FFF2-40B4-BE49-F238E27FC236}">
                <a16:creationId xmlns:a16="http://schemas.microsoft.com/office/drawing/2014/main" id="{7C7D3F6D-952A-4862-853E-861C57D132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050" y="4052932"/>
            <a:ext cx="698396" cy="493788"/>
          </a:xfrm>
          <a:prstGeom prst="rect">
            <a:avLst/>
          </a:prstGeom>
        </p:spPr>
      </p:pic>
      <p:pic>
        <p:nvPicPr>
          <p:cNvPr id="35" name="図 34">
            <a:extLst>
              <a:ext uri="{FF2B5EF4-FFF2-40B4-BE49-F238E27FC236}">
                <a16:creationId xmlns:a16="http://schemas.microsoft.com/office/drawing/2014/main" id="{8FC70100-B36E-4183-BB04-05522604DCCC}"/>
              </a:ext>
            </a:extLst>
          </p:cNvPr>
          <p:cNvPicPr>
            <a:picLocks noChangeAspect="1"/>
          </p:cNvPicPr>
          <p:nvPr/>
        </p:nvPicPr>
        <p:blipFill>
          <a:blip r:embed="rId5"/>
          <a:stretch>
            <a:fillRect/>
          </a:stretch>
        </p:blipFill>
        <p:spPr>
          <a:xfrm>
            <a:off x="4765789" y="1758113"/>
            <a:ext cx="381138" cy="309495"/>
          </a:xfrm>
          <a:prstGeom prst="rect">
            <a:avLst/>
          </a:prstGeom>
        </p:spPr>
      </p:pic>
      <p:pic>
        <p:nvPicPr>
          <p:cNvPr id="36" name="図 35">
            <a:extLst>
              <a:ext uri="{FF2B5EF4-FFF2-40B4-BE49-F238E27FC236}">
                <a16:creationId xmlns:a16="http://schemas.microsoft.com/office/drawing/2014/main" id="{9E146E67-5D24-4045-AA58-311EB20C5F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0986" y="1732750"/>
            <a:ext cx="285207" cy="387954"/>
          </a:xfrm>
          <a:prstGeom prst="rect">
            <a:avLst/>
          </a:prstGeom>
        </p:spPr>
      </p:pic>
      <p:sp>
        <p:nvSpPr>
          <p:cNvPr id="27" name="テキスト ボックス 41">
            <a:extLst>
              <a:ext uri="{FF2B5EF4-FFF2-40B4-BE49-F238E27FC236}">
                <a16:creationId xmlns:a16="http://schemas.microsoft.com/office/drawing/2014/main" id="{908020E1-C79E-4461-BC97-5D5E03D13598}"/>
              </a:ext>
            </a:extLst>
          </p:cNvPr>
          <p:cNvSpPr txBox="1">
            <a:spLocks noChangeArrowheads="1"/>
          </p:cNvSpPr>
          <p:nvPr/>
        </p:nvSpPr>
        <p:spPr bwMode="auto">
          <a:xfrm>
            <a:off x="4008896" y="4630447"/>
            <a:ext cx="26431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100" dirty="0">
                <a:ea typeface="+mn-ea"/>
                <a:cs typeface="Arial" panose="020B0604020202020204" pitchFamily="34" charset="0"/>
              </a:rPr>
              <a:t>Project IRR </a:t>
            </a:r>
          </a:p>
          <a:p>
            <a:pPr algn="ctr" eaLnBrk="1" hangingPunct="1"/>
            <a:r>
              <a:rPr lang="en-US" altLang="ja-JP" sz="1100" dirty="0">
                <a:ea typeface="+mn-ea"/>
                <a:cs typeface="Arial" panose="020B0604020202020204" pitchFamily="34" charset="0"/>
              </a:rPr>
              <a:t>with credit revenue</a:t>
            </a:r>
          </a:p>
          <a:p>
            <a:pPr algn="ctr" eaLnBrk="1" hangingPunct="1"/>
            <a:r>
              <a:rPr lang="ja-JP" altLang="en-US" sz="1100" dirty="0">
                <a:ea typeface="+mn-ea"/>
                <a:cs typeface="Arial" panose="020B0604020202020204" pitchFamily="34" charset="0"/>
              </a:rPr>
              <a:t>（</a:t>
            </a:r>
            <a:r>
              <a:rPr lang="en-US" altLang="ja-JP" sz="1100" dirty="0">
                <a:ea typeface="+mn-ea"/>
                <a:cs typeface="Arial" panose="020B0604020202020204" pitchFamily="34" charset="0"/>
              </a:rPr>
              <a:t>in the CDM</a:t>
            </a:r>
            <a:r>
              <a:rPr lang="ja-JP" altLang="en-US" sz="1100" dirty="0">
                <a:ea typeface="+mn-ea"/>
                <a:cs typeface="Arial" panose="020B0604020202020204" pitchFamily="34" charset="0"/>
              </a:rPr>
              <a:t>）</a:t>
            </a:r>
          </a:p>
        </p:txBody>
      </p:sp>
      <p:sp>
        <p:nvSpPr>
          <p:cNvPr id="28" name="正方形/長方形 27">
            <a:extLst>
              <a:ext uri="{FF2B5EF4-FFF2-40B4-BE49-F238E27FC236}">
                <a16:creationId xmlns:a16="http://schemas.microsoft.com/office/drawing/2014/main" id="{E1F26FDD-19DD-4443-A788-C9407B70A3B8}"/>
              </a:ext>
            </a:extLst>
          </p:cNvPr>
          <p:cNvSpPr/>
          <p:nvPr/>
        </p:nvSpPr>
        <p:spPr>
          <a:xfrm>
            <a:off x="215402" y="5354330"/>
            <a:ext cx="2563522" cy="307777"/>
          </a:xfrm>
          <a:prstGeom prst="rect">
            <a:avLst/>
          </a:prstGeom>
        </p:spPr>
        <p:txBody>
          <a:bodyPr wrap="none">
            <a:spAutoFit/>
          </a:bodyPr>
          <a:lstStyle/>
          <a:p>
            <a:r>
              <a:rPr lang="en-US" altLang="ja-JP" sz="1400" dirty="0">
                <a:latin typeface="Arial" panose="020B0604020202020204" pitchFamily="34" charset="0"/>
                <a:cs typeface="Arial" panose="020B0604020202020204" pitchFamily="34" charset="0"/>
              </a:rPr>
              <a:t>*IRR: Internal Rate of Return</a:t>
            </a:r>
            <a:endParaRPr lang="ja-JP" altLang="en-US" sz="1400" dirty="0">
              <a:latin typeface="Arial" panose="020B0604020202020204" pitchFamily="34" charset="0"/>
              <a:cs typeface="Arial" panose="020B0604020202020204" pitchFamily="34" charset="0"/>
            </a:endParaRPr>
          </a:p>
        </p:txBody>
      </p:sp>
      <p:graphicFrame>
        <p:nvGraphicFramePr>
          <p:cNvPr id="29" name="グラフ 28">
            <a:extLst>
              <a:ext uri="{FF2B5EF4-FFF2-40B4-BE49-F238E27FC236}">
                <a16:creationId xmlns:a16="http://schemas.microsoft.com/office/drawing/2014/main" id="{42BBAEDD-9A6E-4361-8DF3-2C68BA57647B}"/>
              </a:ext>
            </a:extLst>
          </p:cNvPr>
          <p:cNvGraphicFramePr>
            <a:graphicFrameLocks/>
          </p:cNvGraphicFramePr>
          <p:nvPr>
            <p:extLst>
              <p:ext uri="{D42A27DB-BD31-4B8C-83A1-F6EECF244321}">
                <p14:modId xmlns:p14="http://schemas.microsoft.com/office/powerpoint/2010/main" val="811516792"/>
              </p:ext>
            </p:extLst>
          </p:nvPr>
        </p:nvGraphicFramePr>
        <p:xfrm>
          <a:off x="6864944" y="978376"/>
          <a:ext cx="5310163" cy="5241008"/>
        </p:xfrm>
        <a:graphic>
          <a:graphicData uri="http://schemas.openxmlformats.org/drawingml/2006/chart">
            <c:chart xmlns:c="http://schemas.openxmlformats.org/drawingml/2006/chart" xmlns:r="http://schemas.openxmlformats.org/officeDocument/2006/relationships" r:id="rId7"/>
          </a:graphicData>
        </a:graphic>
      </p:graphicFrame>
      <p:pic>
        <p:nvPicPr>
          <p:cNvPr id="14" name="図 13">
            <a:extLst>
              <a:ext uri="{FF2B5EF4-FFF2-40B4-BE49-F238E27FC236}">
                <a16:creationId xmlns:a16="http://schemas.microsoft.com/office/drawing/2014/main" id="{B3A7B28C-6F13-4A93-9C4F-5EBF24250CEF}"/>
              </a:ext>
            </a:extLst>
          </p:cNvPr>
          <p:cNvPicPr>
            <a:picLocks noChangeAspect="1"/>
          </p:cNvPicPr>
          <p:nvPr/>
        </p:nvPicPr>
        <p:blipFill>
          <a:blip r:embed="rId8"/>
          <a:stretch>
            <a:fillRect/>
          </a:stretch>
        </p:blipFill>
        <p:spPr>
          <a:xfrm>
            <a:off x="1109270" y="1643342"/>
            <a:ext cx="3600814" cy="1294893"/>
          </a:xfrm>
          <a:prstGeom prst="rect">
            <a:avLst/>
          </a:prstGeom>
        </p:spPr>
      </p:pic>
    </p:spTree>
    <p:extLst>
      <p:ext uri="{BB962C8B-B14F-4D97-AF65-F5344CB8AC3E}">
        <p14:creationId xmlns:p14="http://schemas.microsoft.com/office/powerpoint/2010/main" val="3100609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矢印: 右 41">
            <a:extLst>
              <a:ext uri="{FF2B5EF4-FFF2-40B4-BE49-F238E27FC236}">
                <a16:creationId xmlns:a16="http://schemas.microsoft.com/office/drawing/2014/main" id="{E0499FD3-A788-46FF-84B4-158DB678E8ED}"/>
              </a:ext>
            </a:extLst>
          </p:cNvPr>
          <p:cNvSpPr/>
          <p:nvPr/>
        </p:nvSpPr>
        <p:spPr>
          <a:xfrm>
            <a:off x="574193" y="4540301"/>
            <a:ext cx="11057466" cy="587293"/>
          </a:xfrm>
          <a:prstGeom prst="rightArrow">
            <a:avLst/>
          </a:prstGeom>
          <a:solidFill>
            <a:schemeClr val="accent6">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8" name="矢印: 右 47">
            <a:extLst>
              <a:ext uri="{FF2B5EF4-FFF2-40B4-BE49-F238E27FC236}">
                <a16:creationId xmlns:a16="http://schemas.microsoft.com/office/drawing/2014/main" id="{AD26D7C9-83CE-44C3-8A24-5845D2187F95}"/>
              </a:ext>
            </a:extLst>
          </p:cNvPr>
          <p:cNvSpPr/>
          <p:nvPr/>
        </p:nvSpPr>
        <p:spPr>
          <a:xfrm>
            <a:off x="574193" y="3323920"/>
            <a:ext cx="11057466" cy="510458"/>
          </a:xfrm>
          <a:prstGeom prst="rightArrow">
            <a:avLst/>
          </a:prstGeom>
          <a:solidFill>
            <a:srgbClr val="7030A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 name="矢印: 右 2">
            <a:extLst>
              <a:ext uri="{FF2B5EF4-FFF2-40B4-BE49-F238E27FC236}">
                <a16:creationId xmlns:a16="http://schemas.microsoft.com/office/drawing/2014/main" id="{430F69CB-6F32-4020-9ECE-BEDC1CD3BFC5}"/>
              </a:ext>
            </a:extLst>
          </p:cNvPr>
          <p:cNvSpPr/>
          <p:nvPr/>
        </p:nvSpPr>
        <p:spPr>
          <a:xfrm>
            <a:off x="574193" y="2073232"/>
            <a:ext cx="11057466" cy="484632"/>
          </a:xfrm>
          <a:prstGeom prst="rightArrow">
            <a:avLst/>
          </a:prstGeom>
          <a:solidFill>
            <a:srgbClr val="FF00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5943" y="312169"/>
            <a:ext cx="12120113" cy="562075"/>
          </a:xfrm>
        </p:spPr>
        <p:txBody>
          <a:bodyPr/>
          <a:lstStyle/>
          <a:p>
            <a:pPr algn="ctr"/>
            <a:r>
              <a:rPr lang="en-US" altLang="ja-JP" sz="3200" dirty="0">
                <a:solidFill>
                  <a:schemeClr val="tx1"/>
                </a:solidFill>
                <a:latin typeface="Arial" panose="020B0604020202020204" pitchFamily="34" charset="0"/>
                <a:ea typeface="+mn-ea"/>
                <a:cs typeface="Arial" panose="020B0604020202020204" pitchFamily="34" charset="0"/>
              </a:rPr>
              <a:t>2. Baseline setting: Renewable energy project (example)</a:t>
            </a:r>
            <a:endParaRPr lang="en-US" sz="3200" dirty="0">
              <a:solidFill>
                <a:schemeClr val="tx1"/>
              </a:solidFill>
              <a:latin typeface="Arial" panose="020B0604020202020204" pitchFamily="34" charset="0"/>
              <a:ea typeface="+mn-ea"/>
              <a:cs typeface="Arial" panose="020B0604020202020204" pitchFamily="34" charset="0"/>
            </a:endParaRPr>
          </a:p>
        </p:txBody>
      </p:sp>
      <p:cxnSp>
        <p:nvCxnSpPr>
          <p:cNvPr id="15" name="直線矢印コネクタ 14">
            <a:extLst>
              <a:ext uri="{FF2B5EF4-FFF2-40B4-BE49-F238E27FC236}">
                <a16:creationId xmlns:a16="http://schemas.microsoft.com/office/drawing/2014/main" id="{C48C19B9-F107-4A6F-9D16-6F411B455B68}"/>
              </a:ext>
            </a:extLst>
          </p:cNvPr>
          <p:cNvCxnSpPr>
            <a:cxnSpLocks/>
          </p:cNvCxnSpPr>
          <p:nvPr/>
        </p:nvCxnSpPr>
        <p:spPr>
          <a:xfrm>
            <a:off x="563418" y="5273962"/>
            <a:ext cx="1121294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351D8B1-8B87-4DA3-830C-C1CC142C9970}"/>
              </a:ext>
            </a:extLst>
          </p:cNvPr>
          <p:cNvCxnSpPr>
            <a:cxnSpLocks/>
          </p:cNvCxnSpPr>
          <p:nvPr/>
        </p:nvCxnSpPr>
        <p:spPr>
          <a:xfrm flipV="1">
            <a:off x="563418" y="1718410"/>
            <a:ext cx="0" cy="355555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D971DD70-9C00-443F-B913-AFC8341963F3}"/>
              </a:ext>
            </a:extLst>
          </p:cNvPr>
          <p:cNvSpPr txBox="1"/>
          <p:nvPr/>
        </p:nvSpPr>
        <p:spPr>
          <a:xfrm>
            <a:off x="-55414" y="1417537"/>
            <a:ext cx="868203" cy="461665"/>
          </a:xfrm>
          <a:prstGeom prst="rect">
            <a:avLst/>
          </a:prstGeom>
          <a:noFill/>
        </p:spPr>
        <p:txBody>
          <a:bodyPr wrap="square" rtlCol="0">
            <a:spAutoFit/>
          </a:bodyPr>
          <a:lstStyle/>
          <a:p>
            <a:r>
              <a:rPr lang="en-US" altLang="ja-JP" sz="1200" dirty="0">
                <a:latin typeface="Arial" panose="020B0604020202020204" pitchFamily="34" charset="0"/>
                <a:cs typeface="Arial" panose="020B0604020202020204" pitchFamily="34" charset="0"/>
              </a:rPr>
              <a:t>Emission</a:t>
            </a:r>
            <a:endParaRPr lang="ja-JP" altLang="en-US" sz="1200" dirty="0">
              <a:latin typeface="Arial" panose="020B0604020202020204" pitchFamily="34" charset="0"/>
              <a:cs typeface="Arial" panose="020B0604020202020204" pitchFamily="34" charset="0"/>
            </a:endParaRPr>
          </a:p>
          <a:p>
            <a:endParaRPr kumimoji="1" lang="ja-JP" altLang="en-US" sz="1200" dirty="0">
              <a:latin typeface="Arial" panose="020B0604020202020204" pitchFamily="34" charset="0"/>
              <a:cs typeface="Arial" panose="020B0604020202020204" pitchFamily="34" charset="0"/>
            </a:endParaRPr>
          </a:p>
        </p:txBody>
      </p:sp>
      <p:sp>
        <p:nvSpPr>
          <p:cNvPr id="24" name="テキスト ボックス 23">
            <a:extLst>
              <a:ext uri="{FF2B5EF4-FFF2-40B4-BE49-F238E27FC236}">
                <a16:creationId xmlns:a16="http://schemas.microsoft.com/office/drawing/2014/main" id="{5D3FCE29-E29F-4E09-9349-1E7D845F85F3}"/>
              </a:ext>
            </a:extLst>
          </p:cNvPr>
          <p:cNvSpPr txBox="1"/>
          <p:nvPr/>
        </p:nvSpPr>
        <p:spPr>
          <a:xfrm>
            <a:off x="11613187" y="5344474"/>
            <a:ext cx="674254" cy="276999"/>
          </a:xfrm>
          <a:prstGeom prst="rect">
            <a:avLst/>
          </a:prstGeom>
          <a:noFill/>
        </p:spPr>
        <p:txBody>
          <a:bodyPr wrap="square" rtlCol="0">
            <a:spAutoFit/>
          </a:bodyPr>
          <a:lstStyle/>
          <a:p>
            <a:r>
              <a:rPr kumimoji="1" lang="en-US" altLang="ja-JP" sz="1200" dirty="0">
                <a:latin typeface="Arial" panose="020B0604020202020204" pitchFamily="34" charset="0"/>
                <a:cs typeface="Arial" panose="020B0604020202020204" pitchFamily="34" charset="0"/>
              </a:rPr>
              <a:t>year</a:t>
            </a:r>
            <a:endParaRPr kumimoji="1" lang="ja-JP" altLang="en-US" sz="1200" dirty="0">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BFAFF212-F8B9-4F69-A2BD-3B9DBF23495F}"/>
              </a:ext>
            </a:extLst>
          </p:cNvPr>
          <p:cNvSpPr txBox="1"/>
          <p:nvPr/>
        </p:nvSpPr>
        <p:spPr>
          <a:xfrm>
            <a:off x="580681" y="4637778"/>
            <a:ext cx="5744775" cy="369332"/>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In case of renewable energy, PE = zero</a:t>
            </a:r>
            <a:endParaRPr kumimoji="1" lang="ja-JP" altLang="en-US" b="1" dirty="0">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C761B04A-FC96-4EE2-9F8F-952769256257}"/>
              </a:ext>
            </a:extLst>
          </p:cNvPr>
          <p:cNvSpPr txBox="1"/>
          <p:nvPr/>
        </p:nvSpPr>
        <p:spPr>
          <a:xfrm>
            <a:off x="599152" y="4217320"/>
            <a:ext cx="3175849" cy="707886"/>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Project Emission (PE)</a:t>
            </a:r>
            <a:endParaRPr lang="ja-JP" altLang="en-US" sz="2000" dirty="0">
              <a:latin typeface="Arial" panose="020B0604020202020204" pitchFamily="34" charset="0"/>
              <a:cs typeface="Arial" panose="020B0604020202020204" pitchFamily="34" charset="0"/>
            </a:endParaRPr>
          </a:p>
          <a:p>
            <a:endParaRPr kumimoji="1" lang="ja-JP" altLang="en-US" sz="2000" dirty="0">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35CBF8B3-ACCB-4F78-8354-71D198D215EE}"/>
              </a:ext>
            </a:extLst>
          </p:cNvPr>
          <p:cNvSpPr txBox="1"/>
          <p:nvPr/>
        </p:nvSpPr>
        <p:spPr>
          <a:xfrm>
            <a:off x="563418" y="1718410"/>
            <a:ext cx="3941310" cy="400110"/>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Baseline Emission</a:t>
            </a:r>
            <a:endParaRPr kumimoji="1" lang="ja-JP" altLang="en-US" sz="2000" dirty="0">
              <a:latin typeface="Arial" panose="020B0604020202020204" pitchFamily="34" charset="0"/>
              <a:cs typeface="Arial" panose="020B0604020202020204" pitchFamily="34" charset="0"/>
            </a:endParaRPr>
          </a:p>
        </p:txBody>
      </p:sp>
      <p:pic>
        <p:nvPicPr>
          <p:cNvPr id="35" name="図 34">
            <a:extLst>
              <a:ext uri="{FF2B5EF4-FFF2-40B4-BE49-F238E27FC236}">
                <a16:creationId xmlns:a16="http://schemas.microsoft.com/office/drawing/2014/main" id="{94EF1582-781A-4B5E-A835-0366A69A2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264" y="1316544"/>
            <a:ext cx="1048408" cy="934557"/>
          </a:xfrm>
          <a:prstGeom prst="rect">
            <a:avLst/>
          </a:prstGeom>
        </p:spPr>
      </p:pic>
      <p:cxnSp>
        <p:nvCxnSpPr>
          <p:cNvPr id="38" name="直線矢印コネクタ 37">
            <a:extLst>
              <a:ext uri="{FF2B5EF4-FFF2-40B4-BE49-F238E27FC236}">
                <a16:creationId xmlns:a16="http://schemas.microsoft.com/office/drawing/2014/main" id="{18267D98-0367-4033-83DB-A151F49AA6FB}"/>
              </a:ext>
            </a:extLst>
          </p:cNvPr>
          <p:cNvCxnSpPr>
            <a:cxnSpLocks/>
          </p:cNvCxnSpPr>
          <p:nvPr/>
        </p:nvCxnSpPr>
        <p:spPr>
          <a:xfrm>
            <a:off x="8211791" y="3683479"/>
            <a:ext cx="0" cy="1035350"/>
          </a:xfrm>
          <a:prstGeom prst="straightConnector1">
            <a:avLst/>
          </a:prstGeom>
          <a:ln w="508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9AA56760-A91F-4CBD-81A1-98AB64E91FEA}"/>
              </a:ext>
            </a:extLst>
          </p:cNvPr>
          <p:cNvSpPr txBox="1"/>
          <p:nvPr/>
        </p:nvSpPr>
        <p:spPr>
          <a:xfrm>
            <a:off x="8102153" y="3913722"/>
            <a:ext cx="1798978" cy="738664"/>
          </a:xfrm>
          <a:prstGeom prst="rect">
            <a:avLst/>
          </a:prstGeom>
          <a:noFill/>
        </p:spPr>
        <p:txBody>
          <a:bodyPr wrap="square" rtlCol="0">
            <a:spAutoFit/>
          </a:bodyPr>
          <a:lstStyle/>
          <a:p>
            <a:pPr algn="ctr"/>
            <a:r>
              <a:rPr lang="en-US" altLang="ja-JP" sz="1400" b="1" dirty="0">
                <a:latin typeface="Arial" panose="020B0604020202020204" pitchFamily="34" charset="0"/>
                <a:cs typeface="Arial" panose="020B0604020202020204" pitchFamily="34" charset="0"/>
              </a:rPr>
              <a:t>Emission Reduction</a:t>
            </a:r>
          </a:p>
          <a:p>
            <a:pPr algn="ctr"/>
            <a:r>
              <a:rPr lang="ja-JP" altLang="en-US" sz="1400" b="1" dirty="0">
                <a:latin typeface="Arial" panose="020B0604020202020204" pitchFamily="34" charset="0"/>
                <a:cs typeface="Arial" panose="020B0604020202020204" pitchFamily="34" charset="0"/>
              </a:rPr>
              <a:t>（</a:t>
            </a:r>
            <a:r>
              <a:rPr lang="en-US" altLang="ja-JP" sz="1400" b="1" dirty="0">
                <a:latin typeface="Arial" panose="020B0604020202020204" pitchFamily="34" charset="0"/>
                <a:cs typeface="Arial" panose="020B0604020202020204" pitchFamily="34" charset="0"/>
              </a:rPr>
              <a:t>Credit</a:t>
            </a:r>
            <a:r>
              <a:rPr lang="ja-JP" altLang="en-US" sz="1400" b="1" dirty="0">
                <a:latin typeface="Arial" panose="020B0604020202020204" pitchFamily="34" charset="0"/>
                <a:cs typeface="Arial" panose="020B0604020202020204" pitchFamily="34" charset="0"/>
              </a:rPr>
              <a:t>）</a:t>
            </a:r>
          </a:p>
        </p:txBody>
      </p:sp>
      <p:sp>
        <p:nvSpPr>
          <p:cNvPr id="67" name="テキスト ボックス 66">
            <a:extLst>
              <a:ext uri="{FF2B5EF4-FFF2-40B4-BE49-F238E27FC236}">
                <a16:creationId xmlns:a16="http://schemas.microsoft.com/office/drawing/2014/main" id="{23DC5B7B-8BB7-4B98-851B-C3DF39DA1C53}"/>
              </a:ext>
            </a:extLst>
          </p:cNvPr>
          <p:cNvSpPr txBox="1"/>
          <p:nvPr/>
        </p:nvSpPr>
        <p:spPr>
          <a:xfrm>
            <a:off x="563418" y="5287482"/>
            <a:ext cx="11015035" cy="584775"/>
          </a:xfrm>
          <a:prstGeom prst="rect">
            <a:avLst/>
          </a:prstGeom>
          <a:noFill/>
        </p:spPr>
        <p:txBody>
          <a:bodyPr wrap="square" rtlCol="0">
            <a:spAutoFit/>
          </a:bodyPr>
          <a:lstStyle/>
          <a:p>
            <a:r>
              <a:rPr lang="en-US" altLang="ja-JP" sz="1600" dirty="0">
                <a:latin typeface="Arial" panose="020B0604020202020204" pitchFamily="34" charset="0"/>
                <a:cs typeface="Arial" panose="020B0604020202020204" pitchFamily="34" charset="0"/>
              </a:rPr>
              <a:t>Emission reduction (ER) will be different depending on the selection of EF</a:t>
            </a:r>
          </a:p>
          <a:p>
            <a:r>
              <a:rPr lang="en-US" altLang="ja-JP" sz="1600" dirty="0">
                <a:latin typeface="Arial" panose="020B0604020202020204" pitchFamily="34" charset="0"/>
                <a:cs typeface="Arial" panose="020B0604020202020204" pitchFamily="34" charset="0"/>
              </a:rPr>
              <a:t>(In case of 100,000 MWh solar PV)  ER Difference: 51,000tCO</a:t>
            </a:r>
            <a:r>
              <a:rPr lang="en-US" altLang="ja-JP" sz="1600" baseline="-25000" dirty="0">
                <a:latin typeface="Arial" panose="020B0604020202020204" pitchFamily="34" charset="0"/>
                <a:cs typeface="Arial" panose="020B0604020202020204" pitchFamily="34" charset="0"/>
              </a:rPr>
              <a:t>2 </a:t>
            </a:r>
            <a:r>
              <a:rPr lang="en-US" altLang="ja-JP" sz="1600" dirty="0">
                <a:latin typeface="Arial" panose="020B0604020202020204" pitchFamily="34" charset="0"/>
                <a:cs typeface="Arial" panose="020B0604020202020204" pitchFamily="34" charset="0"/>
              </a:rPr>
              <a:t>/year  </a:t>
            </a:r>
            <a:r>
              <a:rPr lang="ja-JP" altLang="en-US" sz="1600" dirty="0">
                <a:latin typeface="Arial" panose="020B0604020202020204" pitchFamily="34" charset="0"/>
                <a:cs typeface="Arial" panose="020B0604020202020204" pitchFamily="34" charset="0"/>
              </a:rPr>
              <a:t>（</a:t>
            </a:r>
            <a:r>
              <a:rPr lang="en-US" altLang="ja-JP" sz="1600" dirty="0">
                <a:latin typeface="Arial" panose="020B0604020202020204" pitchFamily="34" charset="0"/>
                <a:cs typeface="Arial" panose="020B0604020202020204" pitchFamily="34" charset="0"/>
              </a:rPr>
              <a:t>510,000tCO</a:t>
            </a:r>
            <a:r>
              <a:rPr lang="en-US" altLang="ja-JP" sz="1600" baseline="-25000" dirty="0">
                <a:latin typeface="Arial" panose="020B0604020202020204" pitchFamily="34" charset="0"/>
                <a:cs typeface="Arial" panose="020B0604020202020204" pitchFamily="34" charset="0"/>
              </a:rPr>
              <a:t>2 </a:t>
            </a:r>
            <a:r>
              <a:rPr lang="en-US" altLang="ja-JP" sz="1600" dirty="0">
                <a:latin typeface="Arial" panose="020B0604020202020204" pitchFamily="34" charset="0"/>
                <a:cs typeface="Arial" panose="020B0604020202020204" pitchFamily="34" charset="0"/>
              </a:rPr>
              <a:t>(10 years)</a:t>
            </a:r>
            <a:r>
              <a:rPr lang="ja-JP" altLang="en-US" sz="1600" dirty="0">
                <a:latin typeface="Arial" panose="020B0604020202020204" pitchFamily="34" charset="0"/>
                <a:cs typeface="Arial" panose="020B0604020202020204" pitchFamily="34" charset="0"/>
              </a:rPr>
              <a:t>）</a:t>
            </a:r>
          </a:p>
        </p:txBody>
      </p:sp>
      <p:sp>
        <p:nvSpPr>
          <p:cNvPr id="34" name="テキスト ボックス 33">
            <a:extLst>
              <a:ext uri="{FF2B5EF4-FFF2-40B4-BE49-F238E27FC236}">
                <a16:creationId xmlns:a16="http://schemas.microsoft.com/office/drawing/2014/main" id="{9A0E6AC8-1D8B-494F-BD5A-CA81F4E834C0}"/>
              </a:ext>
            </a:extLst>
          </p:cNvPr>
          <p:cNvSpPr txBox="1"/>
          <p:nvPr/>
        </p:nvSpPr>
        <p:spPr>
          <a:xfrm>
            <a:off x="568939" y="2138541"/>
            <a:ext cx="9010488" cy="646331"/>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EF based on the current and future energy mix (coal and natural gas </a:t>
            </a:r>
            <a:r>
              <a:rPr lang="en-US" altLang="ja-JP" b="1" dirty="0" err="1">
                <a:latin typeface="Arial" panose="020B0604020202020204" pitchFamily="34" charset="0"/>
                <a:cs typeface="Arial" panose="020B0604020202020204" pitchFamily="34" charset="0"/>
              </a:rPr>
              <a:t>etc</a:t>
            </a:r>
            <a:r>
              <a:rPr lang="en-US" altLang="ja-JP" b="1" dirty="0">
                <a:latin typeface="Arial" panose="020B0604020202020204" pitchFamily="34" charset="0"/>
                <a:cs typeface="Arial" panose="020B0604020202020204" pitchFamily="34" charset="0"/>
              </a:rPr>
              <a:t>)</a:t>
            </a:r>
          </a:p>
          <a:p>
            <a:endParaRPr kumimoji="1" lang="en-US" altLang="ja-JP" b="1" dirty="0">
              <a:latin typeface="Arial" panose="020B0604020202020204" pitchFamily="34" charset="0"/>
              <a:cs typeface="Arial" panose="020B0604020202020204" pitchFamily="34" charset="0"/>
            </a:endParaRPr>
          </a:p>
        </p:txBody>
      </p:sp>
      <p:sp>
        <p:nvSpPr>
          <p:cNvPr id="37" name="テキスト ボックス 36">
            <a:extLst>
              <a:ext uri="{FF2B5EF4-FFF2-40B4-BE49-F238E27FC236}">
                <a16:creationId xmlns:a16="http://schemas.microsoft.com/office/drawing/2014/main" id="{53757339-0CFA-4138-9B1D-7B61F2242BFE}"/>
              </a:ext>
            </a:extLst>
          </p:cNvPr>
          <p:cNvSpPr txBox="1"/>
          <p:nvPr/>
        </p:nvSpPr>
        <p:spPr>
          <a:xfrm>
            <a:off x="567050" y="3384368"/>
            <a:ext cx="5575147" cy="369332"/>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EF based on the energy mix (only natural gas)</a:t>
            </a:r>
            <a:r>
              <a:rPr lang="ja-JP" altLang="en-US" b="1" dirty="0">
                <a:latin typeface="Arial" panose="020B0604020202020204" pitchFamily="34" charset="0"/>
                <a:cs typeface="Arial" panose="020B0604020202020204" pitchFamily="34" charset="0"/>
              </a:rPr>
              <a:t> </a:t>
            </a:r>
            <a:endParaRPr lang="en-US" altLang="ja-JP" b="1" dirty="0">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55DFE3EF-6016-4040-8B5E-0D33FF1173E7}"/>
              </a:ext>
            </a:extLst>
          </p:cNvPr>
          <p:cNvSpPr txBox="1"/>
          <p:nvPr/>
        </p:nvSpPr>
        <p:spPr>
          <a:xfrm>
            <a:off x="6808781" y="1070293"/>
            <a:ext cx="5204286" cy="923330"/>
          </a:xfrm>
          <a:prstGeom prst="rect">
            <a:avLst/>
          </a:prstGeom>
          <a:noFill/>
        </p:spPr>
        <p:txBody>
          <a:bodyPr wrap="square" rtlCol="0">
            <a:spAutoFit/>
          </a:bodyPr>
          <a:lstStyle/>
          <a:p>
            <a:r>
              <a:rPr lang="en-US" altLang="ja-JP" sz="4000" b="1" dirty="0">
                <a:solidFill>
                  <a:srgbClr val="0070C0"/>
                </a:solidFill>
                <a:latin typeface="Arial" panose="020B0604020202020204" pitchFamily="34" charset="0"/>
                <a:cs typeface="Arial" panose="020B0604020202020204" pitchFamily="34" charset="0"/>
              </a:rPr>
              <a:t>0.846</a:t>
            </a:r>
            <a:r>
              <a:rPr lang="en-US" altLang="ja-JP" sz="1600" b="1" dirty="0">
                <a:solidFill>
                  <a:srgbClr val="0070C0"/>
                </a:solidFill>
                <a:latin typeface="Arial" panose="020B0604020202020204" pitchFamily="34" charset="0"/>
                <a:cs typeface="Arial" panose="020B0604020202020204" pitchFamily="34" charset="0"/>
              </a:rPr>
              <a:t>tCO</a:t>
            </a:r>
            <a:r>
              <a:rPr lang="en-US" altLang="ja-JP" sz="1600" b="1" baseline="-25000" dirty="0">
                <a:solidFill>
                  <a:srgbClr val="0070C0"/>
                </a:solidFill>
                <a:latin typeface="Arial" panose="020B0604020202020204" pitchFamily="34" charset="0"/>
                <a:cs typeface="Arial" panose="020B0604020202020204" pitchFamily="34" charset="0"/>
              </a:rPr>
              <a:t>2</a:t>
            </a:r>
            <a:r>
              <a:rPr lang="en-US" altLang="ja-JP" sz="1600" b="1" dirty="0">
                <a:solidFill>
                  <a:srgbClr val="0070C0"/>
                </a:solidFill>
                <a:latin typeface="Arial" panose="020B0604020202020204" pitchFamily="34" charset="0"/>
                <a:cs typeface="Arial" panose="020B0604020202020204" pitchFamily="34" charset="0"/>
              </a:rPr>
              <a:t>/MWh</a:t>
            </a:r>
            <a:endParaRPr lang="en-US" altLang="ja-JP" sz="4000" b="1" dirty="0">
              <a:solidFill>
                <a:srgbClr val="0070C0"/>
              </a:solidFill>
              <a:latin typeface="Arial" panose="020B0604020202020204" pitchFamily="34" charset="0"/>
              <a:cs typeface="Arial" panose="020B0604020202020204" pitchFamily="34" charset="0"/>
            </a:endParaRPr>
          </a:p>
          <a:p>
            <a:r>
              <a:rPr lang="en-US" altLang="ja-JP" sz="1400" b="1" dirty="0">
                <a:solidFill>
                  <a:srgbClr val="0070C0"/>
                </a:solidFill>
                <a:latin typeface="Arial" panose="020B0604020202020204" pitchFamily="34" charset="0"/>
                <a:cs typeface="Arial" panose="020B0604020202020204" pitchFamily="34" charset="0"/>
              </a:rPr>
              <a:t>(EF published by government (MONRE)</a:t>
            </a:r>
            <a:r>
              <a:rPr lang="ja-JP" altLang="en-US" sz="1400" b="1" dirty="0">
                <a:solidFill>
                  <a:srgbClr val="0070C0"/>
                </a:solidFill>
                <a:latin typeface="Arial" panose="020B0604020202020204" pitchFamily="34" charset="0"/>
                <a:cs typeface="Arial" panose="020B0604020202020204" pitchFamily="34" charset="0"/>
              </a:rPr>
              <a:t>）</a:t>
            </a:r>
            <a:endParaRPr kumimoji="1" lang="ja-JP" altLang="en-US" sz="1400" b="1" dirty="0">
              <a:solidFill>
                <a:srgbClr val="0070C0"/>
              </a:solidFill>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E48A781F-E3A6-4953-BAC0-711317ECC022}"/>
              </a:ext>
            </a:extLst>
          </p:cNvPr>
          <p:cNvSpPr txBox="1"/>
          <p:nvPr/>
        </p:nvSpPr>
        <p:spPr>
          <a:xfrm>
            <a:off x="6808574" y="2512201"/>
            <a:ext cx="5789619" cy="954107"/>
          </a:xfrm>
          <a:prstGeom prst="rect">
            <a:avLst/>
          </a:prstGeom>
          <a:noFill/>
        </p:spPr>
        <p:txBody>
          <a:bodyPr wrap="square" rtlCol="0">
            <a:spAutoFit/>
          </a:bodyPr>
          <a:lstStyle/>
          <a:p>
            <a:r>
              <a:rPr lang="en-US" altLang="ja-JP" sz="4000" b="1" dirty="0">
                <a:solidFill>
                  <a:srgbClr val="0070C0"/>
                </a:solidFill>
                <a:latin typeface="Arial" panose="020B0604020202020204" pitchFamily="34" charset="0"/>
                <a:cs typeface="Arial" panose="020B0604020202020204" pitchFamily="34" charset="0"/>
              </a:rPr>
              <a:t>0.333</a:t>
            </a:r>
            <a:r>
              <a:rPr lang="en-US" altLang="ja-JP" sz="1600" b="1" dirty="0">
                <a:solidFill>
                  <a:srgbClr val="0070C0"/>
                </a:solidFill>
                <a:latin typeface="Arial" panose="020B0604020202020204" pitchFamily="34" charset="0"/>
                <a:cs typeface="Arial" panose="020B0604020202020204" pitchFamily="34" charset="0"/>
              </a:rPr>
              <a:t>tCO</a:t>
            </a:r>
            <a:r>
              <a:rPr lang="en-US" altLang="ja-JP" sz="1600" b="1" baseline="-25000" dirty="0">
                <a:solidFill>
                  <a:srgbClr val="0070C0"/>
                </a:solidFill>
                <a:latin typeface="Arial" panose="020B0604020202020204" pitchFamily="34" charset="0"/>
                <a:cs typeface="Arial" panose="020B0604020202020204" pitchFamily="34" charset="0"/>
              </a:rPr>
              <a:t>2</a:t>
            </a:r>
            <a:r>
              <a:rPr lang="en-US" altLang="ja-JP" sz="1600" b="1" dirty="0">
                <a:solidFill>
                  <a:srgbClr val="0070C0"/>
                </a:solidFill>
                <a:latin typeface="Arial" panose="020B0604020202020204" pitchFamily="34" charset="0"/>
                <a:cs typeface="Arial" panose="020B0604020202020204" pitchFamily="34" charset="0"/>
              </a:rPr>
              <a:t>/MWh</a:t>
            </a:r>
          </a:p>
          <a:p>
            <a:r>
              <a:rPr lang="ja-JP" altLang="en-US" sz="1400" b="1" dirty="0">
                <a:solidFill>
                  <a:srgbClr val="0070C0"/>
                </a:solidFill>
                <a:latin typeface="Arial" panose="020B0604020202020204" pitchFamily="34" charset="0"/>
                <a:cs typeface="Arial" panose="020B0604020202020204" pitchFamily="34" charset="0"/>
              </a:rPr>
              <a:t>（</a:t>
            </a:r>
            <a:r>
              <a:rPr lang="en-US" altLang="ja-JP" sz="1400" b="1" dirty="0">
                <a:solidFill>
                  <a:srgbClr val="0070C0"/>
                </a:solidFill>
                <a:latin typeface="Arial" panose="020B0604020202020204" pitchFamily="34" charset="0"/>
                <a:cs typeface="Arial" panose="020B0604020202020204" pitchFamily="34" charset="0"/>
              </a:rPr>
              <a:t>EF in the approved methodology (JCM in </a:t>
            </a:r>
            <a:r>
              <a:rPr lang="en-US" altLang="ja-JP" sz="1400" b="1" dirty="0" smtClean="0">
                <a:solidFill>
                  <a:srgbClr val="0070C0"/>
                </a:solidFill>
                <a:latin typeface="Arial" panose="020B0604020202020204" pitchFamily="34" charset="0"/>
                <a:cs typeface="Arial" panose="020B0604020202020204" pitchFamily="34" charset="0"/>
              </a:rPr>
              <a:t>Viet Nam</a:t>
            </a:r>
            <a:r>
              <a:rPr lang="en-US" altLang="ja-JP" sz="1400" b="1" dirty="0">
                <a:solidFill>
                  <a:srgbClr val="0070C0"/>
                </a:solidFill>
                <a:latin typeface="Arial" panose="020B0604020202020204" pitchFamily="34" charset="0"/>
                <a:cs typeface="Arial" panose="020B0604020202020204" pitchFamily="34" charset="0"/>
              </a:rPr>
              <a:t>))</a:t>
            </a:r>
            <a:endParaRPr lang="ja-JP" altLang="en-US" sz="1400" b="1" dirty="0">
              <a:solidFill>
                <a:srgbClr val="0070C0"/>
              </a:solidFill>
              <a:latin typeface="Arial" panose="020B0604020202020204" pitchFamily="34" charset="0"/>
              <a:cs typeface="Arial" panose="020B0604020202020204" pitchFamily="34" charset="0"/>
            </a:endParaRPr>
          </a:p>
        </p:txBody>
      </p:sp>
      <p:sp>
        <p:nvSpPr>
          <p:cNvPr id="43" name="テキスト ボックス 42">
            <a:extLst>
              <a:ext uri="{FF2B5EF4-FFF2-40B4-BE49-F238E27FC236}">
                <a16:creationId xmlns:a16="http://schemas.microsoft.com/office/drawing/2014/main" id="{4C4028D0-6154-4B1E-9CE4-88A8BFC3260A}"/>
              </a:ext>
            </a:extLst>
          </p:cNvPr>
          <p:cNvSpPr txBox="1"/>
          <p:nvPr/>
        </p:nvSpPr>
        <p:spPr>
          <a:xfrm>
            <a:off x="571115" y="2847355"/>
            <a:ext cx="6226888" cy="646331"/>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Conservative Baseline Emission</a:t>
            </a:r>
          </a:p>
          <a:p>
            <a:r>
              <a:rPr lang="ja-JP" altLang="en-US" sz="1600" dirty="0">
                <a:latin typeface="Arial" panose="020B0604020202020204" pitchFamily="34" charset="0"/>
                <a:cs typeface="Arial" panose="020B0604020202020204" pitchFamily="34" charset="0"/>
              </a:rPr>
              <a:t>（</a:t>
            </a:r>
            <a:r>
              <a:rPr lang="en-US" altLang="ja-JP" sz="1600" dirty="0">
                <a:latin typeface="Arial" panose="020B0604020202020204" pitchFamily="34" charset="0"/>
                <a:cs typeface="Arial" panose="020B0604020202020204" pitchFamily="34" charset="0"/>
              </a:rPr>
              <a:t>JCM defines it as reference emissions</a:t>
            </a:r>
            <a:r>
              <a:rPr lang="ja-JP" altLang="en-US" sz="1600" dirty="0">
                <a:latin typeface="Arial" panose="020B0604020202020204" pitchFamily="34" charset="0"/>
                <a:cs typeface="Arial" panose="020B0604020202020204" pitchFamily="34" charset="0"/>
              </a:rPr>
              <a:t>）</a:t>
            </a:r>
            <a:endParaRPr kumimoji="1" lang="ja-JP" altLang="en-US" sz="2000" dirty="0">
              <a:latin typeface="Arial" panose="020B0604020202020204" pitchFamily="34" charset="0"/>
              <a:cs typeface="Arial" panose="020B0604020202020204" pitchFamily="34" charset="0"/>
            </a:endParaRPr>
          </a:p>
        </p:txBody>
      </p:sp>
      <p:pic>
        <p:nvPicPr>
          <p:cNvPr id="44" name="図 43">
            <a:extLst>
              <a:ext uri="{FF2B5EF4-FFF2-40B4-BE49-F238E27FC236}">
                <a16:creationId xmlns:a16="http://schemas.microsoft.com/office/drawing/2014/main" id="{7E9375D0-3818-420A-9AA5-00D7811B34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2338" y="4139656"/>
            <a:ext cx="910054" cy="454021"/>
          </a:xfrm>
          <a:prstGeom prst="rect">
            <a:avLst/>
          </a:prstGeom>
        </p:spPr>
      </p:pic>
      <p:sp>
        <p:nvSpPr>
          <p:cNvPr id="28" name="矢印: 右 27">
            <a:extLst>
              <a:ext uri="{FF2B5EF4-FFF2-40B4-BE49-F238E27FC236}">
                <a16:creationId xmlns:a16="http://schemas.microsoft.com/office/drawing/2014/main" id="{85D29BC0-D591-4615-B254-1D0640E6DAFA}"/>
              </a:ext>
            </a:extLst>
          </p:cNvPr>
          <p:cNvSpPr/>
          <p:nvPr/>
        </p:nvSpPr>
        <p:spPr>
          <a:xfrm>
            <a:off x="4952822" y="1870457"/>
            <a:ext cx="244873" cy="153485"/>
          </a:xfrm>
          <a:prstGeom prst="right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5" name="矢印: 右 54">
            <a:extLst>
              <a:ext uri="{FF2B5EF4-FFF2-40B4-BE49-F238E27FC236}">
                <a16:creationId xmlns:a16="http://schemas.microsoft.com/office/drawing/2014/main" id="{A8016AD5-4912-4027-896F-EDF01A7530CB}"/>
              </a:ext>
            </a:extLst>
          </p:cNvPr>
          <p:cNvSpPr/>
          <p:nvPr/>
        </p:nvSpPr>
        <p:spPr>
          <a:xfrm>
            <a:off x="4965940" y="4285461"/>
            <a:ext cx="244873" cy="153485"/>
          </a:xfrm>
          <a:prstGeom prst="right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pic>
        <p:nvPicPr>
          <p:cNvPr id="45" name="図 44">
            <a:extLst>
              <a:ext uri="{FF2B5EF4-FFF2-40B4-BE49-F238E27FC236}">
                <a16:creationId xmlns:a16="http://schemas.microsoft.com/office/drawing/2014/main" id="{ABD4A7A9-1CFA-4DA9-83A6-A4CCF781B3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0813" y="1458802"/>
            <a:ext cx="1233982" cy="660373"/>
          </a:xfrm>
          <a:prstGeom prst="rect">
            <a:avLst/>
          </a:prstGeom>
        </p:spPr>
      </p:pic>
      <p:pic>
        <p:nvPicPr>
          <p:cNvPr id="46" name="図 45">
            <a:extLst>
              <a:ext uri="{FF2B5EF4-FFF2-40B4-BE49-F238E27FC236}">
                <a16:creationId xmlns:a16="http://schemas.microsoft.com/office/drawing/2014/main" id="{39DCE088-A08F-4465-8CBC-BF0002E70A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9726" y="3841963"/>
            <a:ext cx="1261693" cy="675203"/>
          </a:xfrm>
          <a:prstGeom prst="rect">
            <a:avLst/>
          </a:prstGeom>
        </p:spPr>
      </p:pic>
      <p:sp>
        <p:nvSpPr>
          <p:cNvPr id="4" name="正方形/長方形 3">
            <a:extLst>
              <a:ext uri="{FF2B5EF4-FFF2-40B4-BE49-F238E27FC236}">
                <a16:creationId xmlns:a16="http://schemas.microsoft.com/office/drawing/2014/main" id="{F25DC21D-8555-462A-95D8-A822809FE2D1}"/>
              </a:ext>
            </a:extLst>
          </p:cNvPr>
          <p:cNvSpPr/>
          <p:nvPr/>
        </p:nvSpPr>
        <p:spPr>
          <a:xfrm>
            <a:off x="563418" y="5967548"/>
            <a:ext cx="10844803" cy="615553"/>
          </a:xfrm>
          <a:prstGeom prst="rect">
            <a:avLst/>
          </a:prstGeom>
          <a:solidFill>
            <a:schemeClr val="accent6">
              <a:lumMod val="20000"/>
              <a:lumOff val="80000"/>
            </a:schemeClr>
          </a:solidFill>
        </p:spPr>
        <p:txBody>
          <a:bodyPr wrap="square">
            <a:spAutoFit/>
          </a:bodyPr>
          <a:lstStyle/>
          <a:p>
            <a:r>
              <a:rPr lang="en-US" altLang="ja-JP" sz="1700" dirty="0">
                <a:latin typeface="Arial" panose="020B0604020202020204" pitchFamily="34" charset="0"/>
                <a:cs typeface="Arial" panose="020B0604020202020204" pitchFamily="34" charset="0"/>
              </a:rPr>
              <a:t>In the future, as natural gas and renewable energy become widespread, how to set the baseline (especially the emission factor (EF)) is one of the important elements in the conservative baseline setting.</a:t>
            </a:r>
            <a:endParaRPr lang="ja-JP" altLang="en-US" sz="1700" dirty="0">
              <a:latin typeface="Arial" panose="020B0604020202020204" pitchFamily="34" charset="0"/>
              <a:cs typeface="Arial" panose="020B0604020202020204" pitchFamily="34" charset="0"/>
            </a:endParaRPr>
          </a:p>
        </p:txBody>
      </p:sp>
      <p:sp>
        <p:nvSpPr>
          <p:cNvPr id="29" name="正方形/長方形 28">
            <a:extLst>
              <a:ext uri="{FF2B5EF4-FFF2-40B4-BE49-F238E27FC236}">
                <a16:creationId xmlns:a16="http://schemas.microsoft.com/office/drawing/2014/main" id="{C3793461-BC2F-4615-AD00-4CF50544A89B}"/>
              </a:ext>
            </a:extLst>
          </p:cNvPr>
          <p:cNvSpPr/>
          <p:nvPr/>
        </p:nvSpPr>
        <p:spPr>
          <a:xfrm>
            <a:off x="9796443" y="1256783"/>
            <a:ext cx="2397315" cy="600164"/>
          </a:xfrm>
          <a:prstGeom prst="rect">
            <a:avLst/>
          </a:prstGeom>
        </p:spPr>
        <p:txBody>
          <a:bodyPr wrap="square">
            <a:spAutoFit/>
          </a:bodyPr>
          <a:lstStyle/>
          <a:p>
            <a:r>
              <a:rPr lang="en-US" altLang="ja-JP" sz="1100" dirty="0">
                <a:latin typeface="Arial" panose="020B0604020202020204" pitchFamily="34" charset="0"/>
                <a:cs typeface="Arial" panose="020B0604020202020204" pitchFamily="34" charset="0"/>
              </a:rPr>
              <a:t>*MONRE: Ministry of Natural Resources and Environment</a:t>
            </a:r>
          </a:p>
          <a:p>
            <a:endParaRPr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31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2177"/>
            <a:ext cx="10972800" cy="562075"/>
          </a:xfrm>
        </p:spPr>
        <p:txBody>
          <a:bodyPr/>
          <a:lstStyle/>
          <a:p>
            <a:pPr algn="ctr"/>
            <a:r>
              <a:rPr lang="en-US" sz="3200" dirty="0">
                <a:solidFill>
                  <a:schemeClr val="tx1"/>
                </a:solidFill>
                <a:latin typeface="Arial" panose="020B0604020202020204" pitchFamily="34" charset="0"/>
                <a:cs typeface="Arial" panose="020B0604020202020204" pitchFamily="34" charset="0"/>
              </a:rPr>
              <a:t>4. Double counting: Gold Standard/ART </a:t>
            </a:r>
            <a:r>
              <a:rPr lang="en-US" sz="3200" dirty="0" smtClean="0">
                <a:solidFill>
                  <a:schemeClr val="tx1"/>
                </a:solidFill>
                <a:latin typeface="Arial" panose="020B0604020202020204" pitchFamily="34" charset="0"/>
                <a:cs typeface="Arial" panose="020B0604020202020204" pitchFamily="34" charset="0"/>
              </a:rPr>
              <a:t>(example) </a:t>
            </a:r>
            <a:endParaRPr lang="en-US"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10372"/>
          <a:stretch/>
        </p:blipFill>
        <p:spPr>
          <a:xfrm>
            <a:off x="6693207" y="1808454"/>
            <a:ext cx="5336567" cy="2540993"/>
          </a:xfrm>
          <a:prstGeom prst="rect">
            <a:avLst/>
          </a:prstGeom>
          <a:ln>
            <a:solidFill>
              <a:schemeClr val="tx1"/>
            </a:solidFill>
          </a:ln>
        </p:spPr>
      </p:pic>
      <p:sp>
        <p:nvSpPr>
          <p:cNvPr id="4" name="Rectangle 3"/>
          <p:cNvSpPr/>
          <p:nvPr/>
        </p:nvSpPr>
        <p:spPr>
          <a:xfrm>
            <a:off x="207041" y="904252"/>
            <a:ext cx="11611811" cy="646331"/>
          </a:xfrm>
          <a:prstGeom prst="rect">
            <a:avLst/>
          </a:prstGeom>
        </p:spPr>
        <p:txBody>
          <a:bodyPr wrap="square">
            <a:spAutoFit/>
          </a:bodyPr>
          <a:lstStyle/>
          <a:p>
            <a:pPr marL="457200" indent="-45720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Transparent registry system allows public to see all recordings on credits</a:t>
            </a:r>
            <a:r>
              <a:rPr lang="en-US" dirty="0">
                <a:latin typeface="Arial" panose="020B0604020202020204" pitchFamily="34" charset="0"/>
                <a:cs typeface="Arial" panose="020B0604020202020204" pitchFamily="34" charset="0"/>
              </a:rPr>
              <a:t> (issued, transferred, cancelled, retired) and includes the relevant documentations for each project. </a:t>
            </a:r>
          </a:p>
        </p:txBody>
      </p:sp>
      <p:sp>
        <p:nvSpPr>
          <p:cNvPr id="6" name="Rectangle 5"/>
          <p:cNvSpPr/>
          <p:nvPr/>
        </p:nvSpPr>
        <p:spPr>
          <a:xfrm>
            <a:off x="327513" y="5004014"/>
            <a:ext cx="9028924" cy="1569660"/>
          </a:xfrm>
          <a:prstGeom prst="rect">
            <a:avLst/>
          </a:prstGeom>
        </p:spPr>
        <p:txBody>
          <a:bodyPr wrap="square">
            <a:spAutoFit/>
          </a:bodyPr>
          <a:lstStyle/>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Avoiding double claiming: Application of CAs in </a:t>
            </a:r>
            <a:r>
              <a:rPr lang="en-GB" sz="1600" b="1" dirty="0">
                <a:latin typeface="Arial" panose="020B0604020202020204" pitchFamily="34" charset="0"/>
                <a:cs typeface="Arial" panose="020B0604020202020204" pitchFamily="34" charset="0"/>
              </a:rPr>
              <a:t>ART </a:t>
            </a:r>
            <a:r>
              <a:rPr lang="en-GB" sz="1600" b="1" dirty="0" smtClean="0">
                <a:latin typeface="Arial" panose="020B0604020202020204" pitchFamily="34" charset="0"/>
                <a:cs typeface="Arial" panose="020B0604020202020204" pitchFamily="34" charset="0"/>
              </a:rPr>
              <a:t>Programme </a:t>
            </a:r>
            <a:endParaRPr lang="en-GB" sz="1600" b="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REDD+ Environmental Excellence Standard (TREES): </a:t>
            </a:r>
          </a:p>
          <a:p>
            <a:r>
              <a:rPr lang="en-GB" sz="1600" dirty="0">
                <a:latin typeface="Arial" panose="020B0604020202020204" pitchFamily="34" charset="0"/>
                <a:cs typeface="Arial" panose="020B0604020202020204" pitchFamily="34" charset="0"/>
              </a:rPr>
              <a:t>To prevent double claiming by the host country and a private company for use toward mitigation obligations, </a:t>
            </a:r>
            <a:r>
              <a:rPr lang="en-GB" sz="1600" dirty="0">
                <a:solidFill>
                  <a:srgbClr val="7030A0"/>
                </a:solidFill>
                <a:latin typeface="Arial" panose="020B0604020202020204" pitchFamily="34" charset="0"/>
                <a:cs typeface="Arial" panose="020B0604020202020204" pitchFamily="34" charset="0"/>
              </a:rPr>
              <a:t>TREES requires that the host country issue a letter to </a:t>
            </a:r>
            <a:r>
              <a:rPr lang="en-GB" sz="1600" dirty="0" smtClean="0">
                <a:solidFill>
                  <a:srgbClr val="7030A0"/>
                </a:solidFill>
                <a:latin typeface="Arial" panose="020B0604020202020204" pitchFamily="34" charset="0"/>
                <a:cs typeface="Arial" panose="020B0604020202020204" pitchFamily="34" charset="0"/>
              </a:rPr>
              <a:t>authorise </a:t>
            </a:r>
            <a:r>
              <a:rPr lang="en-GB" sz="1600" dirty="0">
                <a:solidFill>
                  <a:srgbClr val="7030A0"/>
                </a:solidFill>
                <a:latin typeface="Arial" panose="020B0604020202020204" pitchFamily="34" charset="0"/>
                <a:cs typeface="Arial" panose="020B0604020202020204" pitchFamily="34" charset="0"/>
              </a:rPr>
              <a:t>the use of the specific emission reduction by buyers</a:t>
            </a:r>
            <a:r>
              <a:rPr lang="en-GB" sz="1600" dirty="0">
                <a:latin typeface="Arial" panose="020B0604020202020204" pitchFamily="34" charset="0"/>
                <a:cs typeface="Arial" panose="020B0604020202020204" pitchFamily="34" charset="0"/>
              </a:rPr>
              <a:t> (private companies).  </a:t>
            </a:r>
            <a:r>
              <a:rPr lang="en-GB" sz="1600" dirty="0">
                <a:solidFill>
                  <a:srgbClr val="7030A0"/>
                </a:solidFill>
                <a:latin typeface="Arial" panose="020B0604020202020204" pitchFamily="34" charset="0"/>
                <a:cs typeface="Arial" panose="020B0604020202020204" pitchFamily="34" charset="0"/>
              </a:rPr>
              <a:t>The letter will be posted publicly on the ART registry </a:t>
            </a:r>
            <a:r>
              <a:rPr lang="en-GB" sz="1600" dirty="0">
                <a:latin typeface="Arial" panose="020B0604020202020204" pitchFamily="34" charset="0"/>
                <a:cs typeface="Arial" panose="020B0604020202020204" pitchFamily="34" charset="0"/>
              </a:rPr>
              <a:t>(ART, 2020). </a:t>
            </a: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6675542" y="2136510"/>
            <a:ext cx="2864234" cy="243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9531149" y="5164700"/>
            <a:ext cx="2142681" cy="786615"/>
          </a:xfrm>
          <a:prstGeom prst="rect">
            <a:avLst/>
          </a:prstGeom>
          <a:ln>
            <a:solidFill>
              <a:schemeClr val="tx1"/>
            </a:solidFill>
          </a:ln>
        </p:spPr>
      </p:pic>
      <p:sp>
        <p:nvSpPr>
          <p:cNvPr id="10" name="Rectangle 9"/>
          <p:cNvSpPr/>
          <p:nvPr/>
        </p:nvSpPr>
        <p:spPr>
          <a:xfrm>
            <a:off x="692738" y="1592916"/>
            <a:ext cx="4996248"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Serial numbers: </a:t>
            </a:r>
          </a:p>
          <a:p>
            <a:r>
              <a:rPr lang="en-GB" b="1" dirty="0">
                <a:latin typeface="Arial" panose="020B0604020202020204" pitchFamily="34" charset="0"/>
                <a:cs typeface="Arial" panose="020B0604020202020204" pitchFamily="34" charset="0"/>
              </a:rPr>
              <a:t>GS1-1-IN-GS5698-12-2018-21364-2014-3413:</a:t>
            </a:r>
          </a:p>
        </p:txBody>
      </p:sp>
      <p:cxnSp>
        <p:nvCxnSpPr>
          <p:cNvPr id="12" name="Straight Arrow Connector 11"/>
          <p:cNvCxnSpPr>
            <a:cxnSpLocks/>
          </p:cNvCxnSpPr>
          <p:nvPr/>
        </p:nvCxnSpPr>
        <p:spPr>
          <a:xfrm flipH="1" flipV="1">
            <a:off x="5217880" y="2239343"/>
            <a:ext cx="1371424" cy="2041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669172" y="4401575"/>
            <a:ext cx="2430474" cy="276999"/>
          </a:xfrm>
          <a:prstGeom prst="rect">
            <a:avLst/>
          </a:prstGeom>
        </p:spPr>
        <p:txBody>
          <a:bodyPr wrap="none">
            <a:spAutoFit/>
          </a:bodyPr>
          <a:lstStyle/>
          <a:p>
            <a:r>
              <a:rPr lang="en-GB" sz="1200" dirty="0">
                <a:latin typeface="Arial" panose="020B0604020202020204" pitchFamily="34" charset="0"/>
                <a:cs typeface="Arial" panose="020B0604020202020204" pitchFamily="34" charset="0"/>
              </a:rPr>
              <a:t>(Gold Standard, Impact Registry)</a:t>
            </a:r>
          </a:p>
        </p:txBody>
      </p:sp>
      <p:graphicFrame>
        <p:nvGraphicFramePr>
          <p:cNvPr id="5" name="表 4">
            <a:extLst>
              <a:ext uri="{FF2B5EF4-FFF2-40B4-BE49-F238E27FC236}">
                <a16:creationId xmlns:a16="http://schemas.microsoft.com/office/drawing/2014/main" id="{1B711551-1D07-4677-919F-C4A8B9CD79E7}"/>
              </a:ext>
            </a:extLst>
          </p:cNvPr>
          <p:cNvGraphicFramePr>
            <a:graphicFrameLocks noGrp="1"/>
          </p:cNvGraphicFramePr>
          <p:nvPr>
            <p:extLst>
              <p:ext uri="{D42A27DB-BD31-4B8C-83A1-F6EECF244321}">
                <p14:modId xmlns:p14="http://schemas.microsoft.com/office/powerpoint/2010/main" val="1220216428"/>
              </p:ext>
            </p:extLst>
          </p:nvPr>
        </p:nvGraphicFramePr>
        <p:xfrm>
          <a:off x="692738" y="2412304"/>
          <a:ext cx="4689811" cy="2225040"/>
        </p:xfrm>
        <a:graphic>
          <a:graphicData uri="http://schemas.openxmlformats.org/drawingml/2006/table">
            <a:tbl>
              <a:tblPr firstRow="1" bandRow="1">
                <a:tableStyleId>{3B4B98B0-60AC-42C2-AFA5-B58CD77FA1E5}</a:tableStyleId>
              </a:tblPr>
              <a:tblGrid>
                <a:gridCol w="1438321">
                  <a:extLst>
                    <a:ext uri="{9D8B030D-6E8A-4147-A177-3AD203B41FA5}">
                      <a16:colId xmlns:a16="http://schemas.microsoft.com/office/drawing/2014/main" val="529290562"/>
                    </a:ext>
                  </a:extLst>
                </a:gridCol>
                <a:gridCol w="3251490">
                  <a:extLst>
                    <a:ext uri="{9D8B030D-6E8A-4147-A177-3AD203B41FA5}">
                      <a16:colId xmlns:a16="http://schemas.microsoft.com/office/drawing/2014/main" val="2525098851"/>
                    </a:ext>
                  </a:extLst>
                </a:gridCol>
              </a:tblGrid>
              <a:tr h="370840">
                <a:tc>
                  <a:txBody>
                    <a:bodyPr/>
                    <a:lstStyle/>
                    <a:p>
                      <a:pPr algn="l"/>
                      <a:r>
                        <a:rPr kumimoji="1" lang="en-US" altLang="ja-JP" sz="1400" b="0" dirty="0">
                          <a:latin typeface="Arial" panose="020B0604020202020204" pitchFamily="34" charset="0"/>
                          <a:cs typeface="Arial" panose="020B0604020202020204" pitchFamily="34" charset="0"/>
                        </a:rPr>
                        <a:t>IN</a:t>
                      </a:r>
                      <a:endParaRPr kumimoji="1" lang="ja-JP" alt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400" b="0" dirty="0">
                          <a:latin typeface="Arial" panose="020B0604020202020204" pitchFamily="34" charset="0"/>
                          <a:cs typeface="Arial" panose="020B0604020202020204" pitchFamily="34" charset="0"/>
                        </a:rPr>
                        <a:t>Indonesia (Country code)</a:t>
                      </a:r>
                      <a:endParaRPr kumimoji="1" lang="ja-JP" alt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4507871"/>
                  </a:ext>
                </a:extLst>
              </a:tr>
              <a:tr h="370840">
                <a:tc>
                  <a:txBody>
                    <a:bodyPr/>
                    <a:lstStyle/>
                    <a:p>
                      <a:pPr algn="l"/>
                      <a:r>
                        <a:rPr kumimoji="1" lang="en-US" altLang="ja-JP" sz="1400" b="0" dirty="0">
                          <a:latin typeface="Arial" panose="020B0604020202020204" pitchFamily="34" charset="0"/>
                          <a:cs typeface="Arial" panose="020B0604020202020204" pitchFamily="34" charset="0"/>
                        </a:rPr>
                        <a:t>GS5698</a:t>
                      </a:r>
                      <a:endParaRPr kumimoji="1" lang="ja-JP" alt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400" b="0" dirty="0">
                          <a:latin typeface="Arial" panose="020B0604020202020204" pitchFamily="34" charset="0"/>
                          <a:cs typeface="Arial" panose="020B0604020202020204" pitchFamily="34" charset="0"/>
                        </a:rPr>
                        <a:t>Project ID</a:t>
                      </a:r>
                      <a:endParaRPr kumimoji="1" lang="ja-JP" alt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628354"/>
                  </a:ext>
                </a:extLst>
              </a:tr>
              <a:tr h="370840">
                <a:tc>
                  <a:txBody>
                    <a:bodyPr/>
                    <a:lstStyle/>
                    <a:p>
                      <a:pPr algn="l"/>
                      <a:r>
                        <a:rPr kumimoji="1" lang="en-US" altLang="ja-JP" sz="1400" b="0" dirty="0">
                          <a:latin typeface="Arial" panose="020B0604020202020204" pitchFamily="34" charset="0"/>
                          <a:cs typeface="Arial" panose="020B0604020202020204" pitchFamily="34" charset="0"/>
                        </a:rPr>
                        <a:t>12</a:t>
                      </a:r>
                      <a:endParaRPr kumimoji="1" lang="ja-JP" alt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400" b="0" dirty="0">
                          <a:latin typeface="Arial" panose="020B0604020202020204" pitchFamily="34" charset="0"/>
                          <a:cs typeface="Arial" panose="020B0604020202020204" pitchFamily="34" charset="0"/>
                        </a:rPr>
                        <a:t>Project ID</a:t>
                      </a:r>
                      <a:endParaRPr kumimoji="1" lang="ja-JP" alt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5471862"/>
                  </a:ext>
                </a:extLst>
              </a:tr>
              <a:tr h="370840">
                <a:tc>
                  <a:txBody>
                    <a:bodyPr/>
                    <a:lstStyle/>
                    <a:p>
                      <a:pPr algn="l"/>
                      <a:r>
                        <a:rPr kumimoji="1" lang="en-US" altLang="ja-JP" sz="1400" b="0" dirty="0">
                          <a:latin typeface="Arial" panose="020B0604020202020204" pitchFamily="34" charset="0"/>
                          <a:cs typeface="Arial" panose="020B0604020202020204" pitchFamily="34" charset="0"/>
                        </a:rPr>
                        <a:t>2018</a:t>
                      </a:r>
                      <a:endParaRPr kumimoji="1" lang="ja-JP" alt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400" b="0" dirty="0">
                          <a:latin typeface="Arial" panose="020B0604020202020204" pitchFamily="34" charset="0"/>
                          <a:cs typeface="Arial" panose="020B0604020202020204" pitchFamily="34" charset="0"/>
                        </a:rPr>
                        <a:t>Vintage of credits</a:t>
                      </a:r>
                      <a:endParaRPr kumimoji="1" lang="ja-JP" alt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0938515"/>
                  </a:ext>
                </a:extLst>
              </a:tr>
              <a:tr h="370840">
                <a:tc>
                  <a:txBody>
                    <a:bodyPr/>
                    <a:lstStyle/>
                    <a:p>
                      <a:pPr algn="l"/>
                      <a:r>
                        <a:rPr kumimoji="1" lang="en-US" altLang="ja-JP" sz="1400" b="0" dirty="0">
                          <a:latin typeface="Arial" panose="020B0604020202020204" pitchFamily="34" charset="0"/>
                          <a:cs typeface="Arial" panose="020B0604020202020204" pitchFamily="34" charset="0"/>
                        </a:rPr>
                        <a:t>21364</a:t>
                      </a:r>
                      <a:endParaRPr kumimoji="1" lang="ja-JP" alt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400" b="0" dirty="0">
                          <a:latin typeface="Arial" panose="020B0604020202020204" pitchFamily="34" charset="0"/>
                          <a:cs typeface="Arial" panose="020B0604020202020204" pitchFamily="34" charset="0"/>
                        </a:rPr>
                        <a:t>Batch number of the issuance</a:t>
                      </a:r>
                      <a:endParaRPr kumimoji="1" lang="ja-JP" alt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050053"/>
                  </a:ext>
                </a:extLst>
              </a:tr>
              <a:tr h="370840">
                <a:tc>
                  <a:txBody>
                    <a:bodyPr/>
                    <a:lstStyle/>
                    <a:p>
                      <a:pPr algn="l"/>
                      <a:r>
                        <a:rPr kumimoji="1" lang="en-US" altLang="ja-JP" sz="1400" b="0" dirty="0">
                          <a:latin typeface="Arial" panose="020B0604020202020204" pitchFamily="34" charset="0"/>
                          <a:cs typeface="Arial" panose="020B0604020202020204" pitchFamily="34" charset="0"/>
                        </a:rPr>
                        <a:t>2014-3413</a:t>
                      </a:r>
                      <a:endParaRPr kumimoji="1" lang="ja-JP" alt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400" b="0" dirty="0">
                          <a:latin typeface="Arial" panose="020B0604020202020204" pitchFamily="34" charset="0"/>
                          <a:cs typeface="Arial" panose="020B0604020202020204" pitchFamily="34" charset="0"/>
                        </a:rPr>
                        <a:t>Serial range of the credits</a:t>
                      </a:r>
                      <a:endParaRPr kumimoji="1" lang="ja-JP" alt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8750646"/>
                  </a:ext>
                </a:extLst>
              </a:tr>
            </a:tbl>
          </a:graphicData>
        </a:graphic>
      </p:graphicFrame>
      <p:sp>
        <p:nvSpPr>
          <p:cNvPr id="11" name="楕円 10">
            <a:extLst>
              <a:ext uri="{FF2B5EF4-FFF2-40B4-BE49-F238E27FC236}">
                <a16:creationId xmlns:a16="http://schemas.microsoft.com/office/drawing/2014/main" id="{2F1D5319-62E5-4DC4-8819-94F138DE158D}"/>
              </a:ext>
            </a:extLst>
          </p:cNvPr>
          <p:cNvSpPr/>
          <p:nvPr/>
        </p:nvSpPr>
        <p:spPr>
          <a:xfrm>
            <a:off x="4269349" y="1819002"/>
            <a:ext cx="1371424" cy="419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7222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629"/>
            <a:ext cx="10972800" cy="562075"/>
          </a:xfrm>
        </p:spPr>
        <p:txBody>
          <a:bodyPr/>
          <a:lstStyle/>
          <a:p>
            <a:pPr algn="ctr"/>
            <a:r>
              <a:rPr lang="en-US" dirty="0">
                <a:solidFill>
                  <a:schemeClr val="tx1"/>
                </a:solidFill>
                <a:latin typeface="Arial" panose="020B0604020202020204" pitchFamily="34" charset="0"/>
                <a:cs typeface="Arial" panose="020B0604020202020204" pitchFamily="34" charset="0"/>
              </a:rPr>
              <a:t>3. Permanence: VERRA (example)</a:t>
            </a:r>
          </a:p>
        </p:txBody>
      </p:sp>
      <p:sp>
        <p:nvSpPr>
          <p:cNvPr id="3" name="Rectangle 2"/>
          <p:cNvSpPr/>
          <p:nvPr/>
        </p:nvSpPr>
        <p:spPr>
          <a:xfrm>
            <a:off x="361949" y="888813"/>
            <a:ext cx="11468101" cy="2785378"/>
          </a:xfrm>
          <a:prstGeom prst="rect">
            <a:avLst/>
          </a:prstGeom>
        </p:spPr>
        <p:txBody>
          <a:bodyPr wrap="square">
            <a:spAutoFit/>
          </a:bodyPr>
          <a:lstStyle/>
          <a:p>
            <a:pPr marL="342900" indent="-342900" algn="just">
              <a:buFont typeface="Arial" panose="020B0604020202020204" pitchFamily="34" charset="0"/>
              <a:buChar char="•"/>
            </a:pPr>
            <a:r>
              <a:rPr lang="en-GB" sz="2000" dirty="0">
                <a:latin typeface="Arial" panose="020B0604020202020204" pitchFamily="34" charset="0"/>
                <a:cs typeface="Arial" panose="020B0604020202020204" pitchFamily="34" charset="0"/>
              </a:rPr>
              <a:t>Verified Carbon Standard</a:t>
            </a:r>
            <a:r>
              <a:rPr lang="en-US" sz="2000" dirty="0">
                <a:latin typeface="Arial" panose="020B0604020202020204" pitchFamily="34" charset="0"/>
                <a:cs typeface="Arial" panose="020B0604020202020204" pitchFamily="34" charset="0"/>
              </a:rPr>
              <a:t>: any </a:t>
            </a:r>
            <a:r>
              <a:rPr lang="en-GB" sz="2000" b="1" dirty="0">
                <a:solidFill>
                  <a:srgbClr val="7030A0"/>
                </a:solidFill>
                <a:latin typeface="Arial" panose="020B0604020202020204" pitchFamily="34" charset="0"/>
                <a:cs typeface="Arial" panose="020B0604020202020204" pitchFamily="34" charset="0"/>
              </a:rPr>
              <a:t>risk related to permanence</a:t>
            </a:r>
            <a:r>
              <a:rPr lang="en-GB" sz="2000" dirty="0">
                <a:solidFill>
                  <a:srgbClr val="7030A0"/>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in projects is addressed through the </a:t>
            </a:r>
            <a:r>
              <a:rPr lang="en-GB" sz="2000" b="1" dirty="0">
                <a:solidFill>
                  <a:srgbClr val="7030A0"/>
                </a:solidFill>
                <a:latin typeface="Arial" panose="020B0604020202020204" pitchFamily="34" charset="0"/>
                <a:cs typeface="Arial" panose="020B0604020202020204" pitchFamily="34" charset="0"/>
              </a:rPr>
              <a:t>Non-Permanence Risk Tool</a:t>
            </a:r>
            <a:r>
              <a:rPr lang="en-GB" sz="2000" dirty="0">
                <a:latin typeface="Arial" panose="020B0604020202020204" pitchFamily="34" charset="0"/>
                <a:cs typeface="Arial" panose="020B0604020202020204" pitchFamily="34" charset="0"/>
              </a:rPr>
              <a:t>, to determine how many </a:t>
            </a:r>
            <a:r>
              <a:rPr lang="en-GB" sz="2000" b="1" dirty="0">
                <a:solidFill>
                  <a:srgbClr val="7030A0"/>
                </a:solidFill>
                <a:latin typeface="Arial" panose="020B0604020202020204" pitchFamily="34" charset="0"/>
                <a:cs typeface="Arial" panose="020B0604020202020204" pitchFamily="34" charset="0"/>
              </a:rPr>
              <a:t>credits to be deposited in the buffer pool account</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dirty="0">
                <a:latin typeface="Arial" panose="020B0604020202020204" pitchFamily="34" charset="0"/>
                <a:cs typeface="Arial" panose="020B0604020202020204" pitchFamily="34" charset="0"/>
              </a:rPr>
              <a:t>Non-Permanence Risk Tool has three categories</a:t>
            </a:r>
            <a:r>
              <a:rPr lang="en-GB" sz="2000" b="1" dirty="0">
                <a:solidFill>
                  <a:srgbClr val="7030A0"/>
                </a:solidFill>
                <a:latin typeface="Arial" panose="020B0604020202020204" pitchFamily="34" charset="0"/>
                <a:cs typeface="Arial" panose="020B0604020202020204" pitchFamily="34" charset="0"/>
              </a:rPr>
              <a:t>: internal risks, external risks and natural risks</a:t>
            </a:r>
            <a:r>
              <a:rPr lang="en-GB" sz="2000" dirty="0">
                <a:latin typeface="Arial" panose="020B0604020202020204" pitchFamily="34" charset="0"/>
                <a:cs typeface="Arial" panose="020B0604020202020204" pitchFamily="34" charset="0"/>
              </a:rPr>
              <a:t>, and divided into sub-categories such as project management, financial viability and community engagement etc. </a:t>
            </a:r>
          </a:p>
          <a:p>
            <a:pPr marL="342900" indent="-342900" algn="just">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dirty="0">
                <a:latin typeface="Arial" panose="020B0604020202020204" pitchFamily="34" charset="0"/>
                <a:cs typeface="Arial" panose="020B0604020202020204" pitchFamily="34" charset="0"/>
              </a:rPr>
              <a:t>Project develops </a:t>
            </a:r>
            <a:r>
              <a:rPr lang="en-GB" sz="2000" b="1" dirty="0" smtClean="0">
                <a:solidFill>
                  <a:srgbClr val="7030A0"/>
                </a:solidFill>
                <a:latin typeface="Arial" panose="020B0604020202020204" pitchFamily="34" charset="0"/>
                <a:cs typeface="Arial" panose="020B0604020202020204" pitchFamily="34" charset="0"/>
              </a:rPr>
              <a:t>a </a:t>
            </a:r>
            <a:r>
              <a:rPr lang="en-GB" sz="2000" b="1" dirty="0">
                <a:solidFill>
                  <a:srgbClr val="7030A0"/>
                </a:solidFill>
                <a:latin typeface="Arial" panose="020B0604020202020204" pitchFamily="34" charset="0"/>
                <a:cs typeface="Arial" panose="020B0604020202020204" pitchFamily="34" charset="0"/>
              </a:rPr>
              <a:t>non-permanence risk report based on the risk tool</a:t>
            </a:r>
            <a:r>
              <a:rPr lang="en-GB" sz="2000" dirty="0">
                <a:latin typeface="Arial" panose="020B0604020202020204" pitchFamily="34" charset="0"/>
                <a:cs typeface="Arial" panose="020B0604020202020204" pitchFamily="34" charset="0"/>
              </a:rPr>
              <a:t>, which is assessed by the validation and verification bodies.</a:t>
            </a: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532" y="4747669"/>
            <a:ext cx="1102783" cy="6024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191" y="5653311"/>
            <a:ext cx="1102783" cy="60249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274" y="3959229"/>
            <a:ext cx="1102783" cy="602496"/>
          </a:xfrm>
          <a:prstGeom prst="rect">
            <a:avLst/>
          </a:prstGeom>
        </p:spPr>
      </p:pic>
      <p:sp>
        <p:nvSpPr>
          <p:cNvPr id="8" name="Rectangle 7"/>
          <p:cNvSpPr/>
          <p:nvPr/>
        </p:nvSpPr>
        <p:spPr>
          <a:xfrm>
            <a:off x="5904145" y="4172151"/>
            <a:ext cx="1577976" cy="1702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Buffer pool account</a:t>
            </a:r>
          </a:p>
        </p:txBody>
      </p:sp>
      <p:sp>
        <p:nvSpPr>
          <p:cNvPr id="27" name="Rectangle 26"/>
          <p:cNvSpPr/>
          <p:nvPr/>
        </p:nvSpPr>
        <p:spPr>
          <a:xfrm>
            <a:off x="1685465" y="3959229"/>
            <a:ext cx="1767920" cy="584775"/>
          </a:xfrm>
          <a:prstGeom prst="rect">
            <a:avLst/>
          </a:prstGeom>
        </p:spPr>
        <p:txBody>
          <a:bodyPr wrap="none">
            <a:spAutoFit/>
          </a:bodyPr>
          <a:lstStyle/>
          <a:p>
            <a:r>
              <a:rPr lang="en-GB" sz="1600" dirty="0">
                <a:latin typeface="Arial" panose="020B0604020202020204" pitchFamily="34" charset="0"/>
                <a:cs typeface="Arial" panose="020B0604020202020204" pitchFamily="34" charset="0"/>
              </a:rPr>
              <a:t>Project A: </a:t>
            </a:r>
          </a:p>
          <a:p>
            <a:r>
              <a:rPr lang="en-GB" sz="1600" dirty="0">
                <a:latin typeface="Arial" panose="020B0604020202020204" pitchFamily="34" charset="0"/>
                <a:cs typeface="Arial" panose="020B0604020202020204" pitchFamily="34" charset="0"/>
              </a:rPr>
              <a:t>100 buffer credits</a:t>
            </a:r>
          </a:p>
        </p:txBody>
      </p:sp>
      <p:sp>
        <p:nvSpPr>
          <p:cNvPr id="28" name="Rectangle 27"/>
          <p:cNvSpPr/>
          <p:nvPr/>
        </p:nvSpPr>
        <p:spPr>
          <a:xfrm>
            <a:off x="2771315" y="4703834"/>
            <a:ext cx="1767920" cy="584775"/>
          </a:xfrm>
          <a:prstGeom prst="rect">
            <a:avLst/>
          </a:prstGeom>
        </p:spPr>
        <p:txBody>
          <a:bodyPr wrap="none">
            <a:spAutoFit/>
          </a:bodyPr>
          <a:lstStyle/>
          <a:p>
            <a:r>
              <a:rPr lang="en-GB" sz="1600" dirty="0">
                <a:latin typeface="Arial" panose="020B0604020202020204" pitchFamily="34" charset="0"/>
                <a:cs typeface="Arial" panose="020B0604020202020204" pitchFamily="34" charset="0"/>
              </a:rPr>
              <a:t>Project B: </a:t>
            </a:r>
          </a:p>
          <a:p>
            <a:r>
              <a:rPr lang="en-GB" sz="1600" dirty="0">
                <a:latin typeface="Arial" panose="020B0604020202020204" pitchFamily="34" charset="0"/>
                <a:cs typeface="Arial" panose="020B0604020202020204" pitchFamily="34" charset="0"/>
              </a:rPr>
              <a:t>250 buffer credits</a:t>
            </a:r>
          </a:p>
        </p:txBody>
      </p:sp>
      <p:sp>
        <p:nvSpPr>
          <p:cNvPr id="29" name="Rectangle 28"/>
          <p:cNvSpPr/>
          <p:nvPr/>
        </p:nvSpPr>
        <p:spPr>
          <a:xfrm>
            <a:off x="2111974" y="5638063"/>
            <a:ext cx="1767920" cy="584775"/>
          </a:xfrm>
          <a:prstGeom prst="rect">
            <a:avLst/>
          </a:prstGeom>
        </p:spPr>
        <p:txBody>
          <a:bodyPr wrap="none">
            <a:spAutoFit/>
          </a:bodyPr>
          <a:lstStyle/>
          <a:p>
            <a:r>
              <a:rPr lang="en-GB" sz="1600" dirty="0">
                <a:latin typeface="Arial" panose="020B0604020202020204" pitchFamily="34" charset="0"/>
                <a:cs typeface="Arial" panose="020B0604020202020204" pitchFamily="34" charset="0"/>
              </a:rPr>
              <a:t>Project C: </a:t>
            </a:r>
          </a:p>
          <a:p>
            <a:r>
              <a:rPr lang="en-GB" sz="1600" dirty="0">
                <a:latin typeface="Arial" panose="020B0604020202020204" pitchFamily="34" charset="0"/>
                <a:cs typeface="Arial" panose="020B0604020202020204" pitchFamily="34" charset="0"/>
              </a:rPr>
              <a:t>200 buffer credits</a:t>
            </a:r>
          </a:p>
        </p:txBody>
      </p:sp>
      <p:sp>
        <p:nvSpPr>
          <p:cNvPr id="30" name="Right Arrow 29"/>
          <p:cNvSpPr/>
          <p:nvPr/>
        </p:nvSpPr>
        <p:spPr>
          <a:xfrm>
            <a:off x="3858954" y="4284066"/>
            <a:ext cx="1041400" cy="13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1" name="Right Arrow 30"/>
          <p:cNvSpPr/>
          <p:nvPr/>
        </p:nvSpPr>
        <p:spPr>
          <a:xfrm>
            <a:off x="4591322" y="4919286"/>
            <a:ext cx="1041400" cy="13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2" name="Right Arrow 31"/>
          <p:cNvSpPr/>
          <p:nvPr/>
        </p:nvSpPr>
        <p:spPr>
          <a:xfrm>
            <a:off x="4181015" y="5874965"/>
            <a:ext cx="1041400" cy="13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pic>
        <p:nvPicPr>
          <p:cNvPr id="33" name="Picture 32"/>
          <p:cNvPicPr>
            <a:picLocks noChangeAspect="1"/>
          </p:cNvPicPr>
          <p:nvPr/>
        </p:nvPicPr>
        <p:blipFill rotWithShape="1">
          <a:blip r:embed="rId4" cstate="print">
            <a:extLst>
              <a:ext uri="{28A0092B-C50C-407E-A947-70E740481C1C}">
                <a14:useLocalDpi xmlns:a14="http://schemas.microsoft.com/office/drawing/2010/main" val="0"/>
              </a:ext>
            </a:extLst>
          </a:blip>
          <a:srcRect b="9726"/>
          <a:stretch/>
        </p:blipFill>
        <p:spPr>
          <a:xfrm>
            <a:off x="9302128" y="3840703"/>
            <a:ext cx="1236623" cy="1116353"/>
          </a:xfrm>
          <a:prstGeom prst="rect">
            <a:avLst/>
          </a:prstGeom>
        </p:spPr>
      </p:pic>
      <p:pic>
        <p:nvPicPr>
          <p:cNvPr id="36" name="Picture 35"/>
          <p:cNvPicPr>
            <a:picLocks noChangeAspect="1"/>
          </p:cNvPicPr>
          <p:nvPr/>
        </p:nvPicPr>
        <p:blipFill rotWithShape="1">
          <a:blip r:embed="rId5">
            <a:extLst>
              <a:ext uri="{28A0092B-C50C-407E-A947-70E740481C1C}">
                <a14:useLocalDpi xmlns:a14="http://schemas.microsoft.com/office/drawing/2010/main" val="0"/>
              </a:ext>
            </a:extLst>
          </a:blip>
          <a:srcRect r="20262"/>
          <a:stretch/>
        </p:blipFill>
        <p:spPr>
          <a:xfrm>
            <a:off x="9855231" y="5334957"/>
            <a:ext cx="1068410" cy="899785"/>
          </a:xfrm>
          <a:prstGeom prst="rect">
            <a:avLst/>
          </a:prstGeom>
        </p:spPr>
      </p:pic>
      <p:sp>
        <p:nvSpPr>
          <p:cNvPr id="37" name="Right Arrow 36"/>
          <p:cNvSpPr/>
          <p:nvPr/>
        </p:nvSpPr>
        <p:spPr>
          <a:xfrm>
            <a:off x="8012509" y="4390617"/>
            <a:ext cx="1041400" cy="13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8" name="Right Arrow 37"/>
          <p:cNvSpPr/>
          <p:nvPr/>
        </p:nvSpPr>
        <p:spPr>
          <a:xfrm>
            <a:off x="8485912" y="5638063"/>
            <a:ext cx="1041400" cy="13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9" name="Rectangle 38"/>
          <p:cNvSpPr/>
          <p:nvPr/>
        </p:nvSpPr>
        <p:spPr>
          <a:xfrm>
            <a:off x="7888022" y="4507337"/>
            <a:ext cx="1540700" cy="584775"/>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Release 100 buffer credits</a:t>
            </a:r>
          </a:p>
        </p:txBody>
      </p:sp>
      <p:sp>
        <p:nvSpPr>
          <p:cNvPr id="40" name="Rectangle 39"/>
          <p:cNvSpPr/>
          <p:nvPr/>
        </p:nvSpPr>
        <p:spPr>
          <a:xfrm>
            <a:off x="8172972" y="5706738"/>
            <a:ext cx="1540700" cy="584775"/>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Release 150 buffer credits</a:t>
            </a:r>
          </a:p>
        </p:txBody>
      </p:sp>
      <p:sp>
        <p:nvSpPr>
          <p:cNvPr id="41" name="Rectangle 40"/>
          <p:cNvSpPr/>
          <p:nvPr/>
        </p:nvSpPr>
        <p:spPr>
          <a:xfrm>
            <a:off x="471106" y="3861171"/>
            <a:ext cx="11111279" cy="2477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05" y="4741943"/>
            <a:ext cx="1102783" cy="602496"/>
          </a:xfrm>
          <a:prstGeom prst="rect">
            <a:avLst/>
          </a:prstGeom>
        </p:spPr>
      </p:pic>
      <p:sp>
        <p:nvSpPr>
          <p:cNvPr id="23" name="Rectangle 22"/>
          <p:cNvSpPr/>
          <p:nvPr/>
        </p:nvSpPr>
        <p:spPr>
          <a:xfrm>
            <a:off x="361949" y="6372707"/>
            <a:ext cx="9017212" cy="307777"/>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*VERRA</a:t>
            </a:r>
            <a:r>
              <a:rPr lang="en-US" sz="1400" dirty="0">
                <a:latin typeface="Arial" panose="020B0604020202020204" pitchFamily="34" charset="0"/>
                <a:cs typeface="Arial" panose="020B0604020202020204" pitchFamily="34" charset="0"/>
              </a:rPr>
              <a:t>: Independent crediting program,</a:t>
            </a:r>
            <a:r>
              <a:rPr lang="en-GB" sz="1400" dirty="0">
                <a:latin typeface="Arial" panose="020B0604020202020204" pitchFamily="34" charset="0"/>
                <a:cs typeface="Arial" panose="020B0604020202020204" pitchFamily="34" charset="0"/>
              </a:rPr>
              <a:t> founded in 2007, for assuring high quality of voluntary carbon markets.</a:t>
            </a:r>
            <a:endParaRPr lang="en-US" sz="1400" dirty="0">
              <a:latin typeface="Arial" panose="020B0604020202020204" pitchFamily="34" charset="0"/>
              <a:cs typeface="Arial" panose="020B0604020202020204" pitchFamily="34" charset="0"/>
            </a:endParaRPr>
          </a:p>
        </p:txBody>
      </p:sp>
      <p:sp>
        <p:nvSpPr>
          <p:cNvPr id="24" name="Rectangle 23"/>
          <p:cNvSpPr/>
          <p:nvPr/>
        </p:nvSpPr>
        <p:spPr>
          <a:xfrm>
            <a:off x="361949" y="3617457"/>
            <a:ext cx="931665" cy="307777"/>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Example: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16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4" y="312407"/>
            <a:ext cx="11681251" cy="562075"/>
          </a:xfrm>
        </p:spPr>
        <p:txBody>
          <a:bodyPr/>
          <a:lstStyle/>
          <a:p>
            <a:pPr algn="ctr"/>
            <a:r>
              <a:rPr lang="en-US" dirty="0">
                <a:solidFill>
                  <a:schemeClr val="tx1"/>
                </a:solidFill>
                <a:latin typeface="Arial" panose="020B0604020202020204" pitchFamily="34" charset="0"/>
                <a:ea typeface="+mn-ea"/>
                <a:cs typeface="Arial" panose="020B0604020202020204" pitchFamily="34" charset="0"/>
              </a:rPr>
              <a:t>VERRA </a:t>
            </a:r>
            <a:r>
              <a:rPr lang="en-US" dirty="0" smtClean="0">
                <a:solidFill>
                  <a:schemeClr val="tx1"/>
                </a:solidFill>
                <a:latin typeface="Arial" panose="020B0604020202020204" pitchFamily="34" charset="0"/>
                <a:ea typeface="+mn-ea"/>
                <a:cs typeface="Arial" panose="020B0604020202020204" pitchFamily="34" charset="0"/>
              </a:rPr>
              <a:t>registry system: </a:t>
            </a:r>
            <a:r>
              <a:rPr lang="en-US" dirty="0">
                <a:solidFill>
                  <a:schemeClr val="tx1"/>
                </a:solidFill>
                <a:latin typeface="Arial" panose="020B0604020202020204" pitchFamily="34" charset="0"/>
                <a:cs typeface="Arial" panose="020B0604020202020204" pitchFamily="34" charset="0"/>
              </a:rPr>
              <a:t>Buffer </a:t>
            </a:r>
            <a:r>
              <a:rPr lang="en-US" dirty="0" smtClean="0">
                <a:solidFill>
                  <a:schemeClr val="tx1"/>
                </a:solidFill>
                <a:latin typeface="Arial" panose="020B0604020202020204" pitchFamily="34" charset="0"/>
                <a:cs typeface="Arial" panose="020B0604020202020204" pitchFamily="34" charset="0"/>
              </a:rPr>
              <a:t>credits</a:t>
            </a:r>
            <a:endParaRPr lang="en-US" dirty="0">
              <a:solidFill>
                <a:schemeClr val="tx1"/>
              </a:solidFill>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rotWithShape="1">
          <a:blip r:embed="rId2"/>
          <a:srcRect l="1065" t="12615"/>
          <a:stretch/>
        </p:blipFill>
        <p:spPr>
          <a:xfrm>
            <a:off x="360927" y="1092862"/>
            <a:ext cx="11235265" cy="5271953"/>
          </a:xfrm>
          <a:prstGeom prst="rect">
            <a:avLst/>
          </a:prstGeom>
          <a:ln>
            <a:solidFill>
              <a:schemeClr val="tx1"/>
            </a:solidFill>
          </a:ln>
        </p:spPr>
      </p:pic>
    </p:spTree>
    <p:extLst>
      <p:ext uri="{BB962C8B-B14F-4D97-AF65-F5344CB8AC3E}">
        <p14:creationId xmlns:p14="http://schemas.microsoft.com/office/powerpoint/2010/main" val="1578336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39277"/>
            <a:ext cx="10972800" cy="562075"/>
          </a:xfrm>
        </p:spPr>
        <p:txBody>
          <a:bodyPr/>
          <a:lstStyle/>
          <a:p>
            <a:pPr algn="ctr"/>
            <a:r>
              <a:rPr lang="en-GB" sz="3200" dirty="0">
                <a:solidFill>
                  <a:schemeClr val="tx1"/>
                </a:solidFill>
                <a:latin typeface="Arial" panose="020B0604020202020204" pitchFamily="34" charset="0"/>
                <a:ea typeface="Meiryo UI" panose="020B0604030504040204" pitchFamily="34" charset="-128"/>
                <a:cs typeface="Arial" panose="020B0604020202020204" pitchFamily="34" charset="0"/>
              </a:rPr>
              <a:t>5. Negative impacts: Gold Standard (example)</a:t>
            </a:r>
            <a:endParaRPr kumimoji="1" lang="en-GB" sz="3200" dirty="0">
              <a:solidFill>
                <a:schemeClr val="tx1"/>
              </a:solidFill>
              <a:latin typeface="Arial" panose="020B0604020202020204" pitchFamily="34" charset="0"/>
              <a:ea typeface="Meiryo UI" panose="020B0604030504040204" pitchFamily="34" charset="-128"/>
              <a:cs typeface="Arial" panose="020B0604020202020204" pitchFamily="34" charset="0"/>
            </a:endParaRPr>
          </a:p>
        </p:txBody>
      </p:sp>
      <p:sp>
        <p:nvSpPr>
          <p:cNvPr id="4" name="Content Placeholder 2"/>
          <p:cNvSpPr txBox="1">
            <a:spLocks/>
          </p:cNvSpPr>
          <p:nvPr/>
        </p:nvSpPr>
        <p:spPr>
          <a:xfrm>
            <a:off x="256506" y="1005538"/>
            <a:ext cx="11339686" cy="10061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latin typeface="Arial" panose="020B0604020202020204" pitchFamily="34" charset="0"/>
                <a:cs typeface="Arial" panose="020B0604020202020204" pitchFamily="34" charset="0"/>
              </a:rPr>
              <a:t>Safeguarding principles: </a:t>
            </a:r>
            <a:r>
              <a:rPr lang="en-US" sz="2000" b="1" dirty="0">
                <a:solidFill>
                  <a:srgbClr val="7030A0"/>
                </a:solidFill>
                <a:latin typeface="Arial" panose="020B0604020202020204" pitchFamily="34" charset="0"/>
                <a:cs typeface="Arial" panose="020B0604020202020204" pitchFamily="34" charset="0"/>
              </a:rPr>
              <a:t>All</a:t>
            </a:r>
            <a:r>
              <a:rPr lang="en-GB" sz="2000" b="1" dirty="0">
                <a:solidFill>
                  <a:srgbClr val="7030A0"/>
                </a:solidFill>
                <a:latin typeface="Arial" panose="020B0604020202020204" pitchFamily="34" charset="0"/>
                <a:cs typeface="Arial" panose="020B0604020202020204" pitchFamily="34" charset="0"/>
              </a:rPr>
              <a:t> projects shall undertake assessment against 9 principles</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and implement their project in accordance with requirements.</a:t>
            </a: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19936" t="44801" r="34452" b="19765"/>
          <a:stretch/>
        </p:blipFill>
        <p:spPr>
          <a:xfrm>
            <a:off x="2321026" y="2062979"/>
            <a:ext cx="7549948" cy="3048000"/>
          </a:xfrm>
          <a:prstGeom prst="rect">
            <a:avLst/>
          </a:prstGeom>
        </p:spPr>
      </p:pic>
      <p:cxnSp>
        <p:nvCxnSpPr>
          <p:cNvPr id="8" name="Straight Arrow Connector 7"/>
          <p:cNvCxnSpPr/>
          <p:nvPr/>
        </p:nvCxnSpPr>
        <p:spPr>
          <a:xfrm flipV="1">
            <a:off x="8519554" y="2658717"/>
            <a:ext cx="1031354" cy="825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679511" y="2294785"/>
            <a:ext cx="2358299" cy="95410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The project shall not directly or indirectly reinforce gender-based discrimination</a:t>
            </a:r>
            <a:endParaRPr lang="en-US" sz="1400" dirty="0">
              <a:latin typeface="Arial" panose="020B0604020202020204" pitchFamily="34" charset="0"/>
              <a:cs typeface="Arial" panose="020B0604020202020204" pitchFamily="34" charset="0"/>
            </a:endParaRPr>
          </a:p>
        </p:txBody>
      </p:sp>
      <p:sp>
        <p:nvSpPr>
          <p:cNvPr id="14" name="Rectangle 13"/>
          <p:cNvSpPr/>
          <p:nvPr/>
        </p:nvSpPr>
        <p:spPr>
          <a:xfrm>
            <a:off x="310344" y="2814273"/>
            <a:ext cx="2414723" cy="1169551"/>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The project </a:t>
            </a:r>
            <a:r>
              <a:rPr lang="en-GB" sz="1400" dirty="0" smtClean="0">
                <a:latin typeface="Arial" panose="020B0604020202020204" pitchFamily="34" charset="0"/>
                <a:cs typeface="Arial" panose="020B0604020202020204" pitchFamily="34" charset="0"/>
              </a:rPr>
              <a:t>shall </a:t>
            </a:r>
            <a:r>
              <a:rPr lang="en-GB" sz="1400" dirty="0">
                <a:latin typeface="Arial" panose="020B0604020202020204" pitchFamily="34" charset="0"/>
                <a:cs typeface="Arial" panose="020B0604020202020204" pitchFamily="34" charset="0"/>
              </a:rPr>
              <a:t>avoid adverse impacts on the health and safety of communities during the projects life cycle </a:t>
            </a:r>
            <a:endParaRPr lang="en-US" sz="1400" dirty="0">
              <a:latin typeface="Arial" panose="020B0604020202020204" pitchFamily="34" charset="0"/>
              <a:cs typeface="Arial" panose="020B0604020202020204" pitchFamily="34" charset="0"/>
            </a:endParaRPr>
          </a:p>
        </p:txBody>
      </p:sp>
      <p:cxnSp>
        <p:nvCxnSpPr>
          <p:cNvPr id="16" name="Straight Arrow Connector 15"/>
          <p:cNvCxnSpPr/>
          <p:nvPr/>
        </p:nvCxnSpPr>
        <p:spPr>
          <a:xfrm flipH="1">
            <a:off x="2463261" y="3011935"/>
            <a:ext cx="1848050" cy="2117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679511" y="3633651"/>
            <a:ext cx="2414723" cy="95410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The </a:t>
            </a:r>
            <a:r>
              <a:rPr lang="en-GB" sz="1400" dirty="0" smtClean="0">
                <a:latin typeface="Arial" panose="020B0604020202020204" pitchFamily="34" charset="0"/>
                <a:cs typeface="Arial" panose="020B0604020202020204" pitchFamily="34" charset="0"/>
              </a:rPr>
              <a:t>projects </a:t>
            </a:r>
            <a:r>
              <a:rPr lang="en-GB" sz="1400" dirty="0">
                <a:latin typeface="Arial" panose="020B0604020202020204" pitchFamily="34" charset="0"/>
                <a:cs typeface="Arial" panose="020B0604020202020204" pitchFamily="34" charset="0"/>
              </a:rPr>
              <a:t>shall consider economic impacts and potential risks to the local economy</a:t>
            </a:r>
            <a:endParaRPr lang="en-US" sz="1400" dirty="0">
              <a:latin typeface="Arial" panose="020B0604020202020204" pitchFamily="34" charset="0"/>
              <a:cs typeface="Arial" panose="020B0604020202020204" pitchFamily="34" charset="0"/>
            </a:endParaRPr>
          </a:p>
        </p:txBody>
      </p:sp>
      <p:cxnSp>
        <p:nvCxnSpPr>
          <p:cNvPr id="19" name="Straight Arrow Connector 18"/>
          <p:cNvCxnSpPr>
            <a:cxnSpLocks/>
          </p:cNvCxnSpPr>
          <p:nvPr/>
        </p:nvCxnSpPr>
        <p:spPr>
          <a:xfrm flipV="1">
            <a:off x="7168551" y="3842022"/>
            <a:ext cx="2510960" cy="2686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6506" y="5642592"/>
            <a:ext cx="11495045" cy="707886"/>
          </a:xfrm>
          <a:prstGeom prst="rect">
            <a:avLst/>
          </a:prstGeom>
        </p:spPr>
        <p:txBody>
          <a:bodyPr wrap="square">
            <a:spAutoFit/>
          </a:bodyPr>
          <a:lstStyle/>
          <a:p>
            <a:pPr marL="285750" indent="-285750">
              <a:buFont typeface="Arial" panose="020B0604020202020204" pitchFamily="34" charset="0"/>
              <a:buChar char="•"/>
            </a:pPr>
            <a:r>
              <a:rPr lang="en-GB" sz="2000" b="1" dirty="0">
                <a:solidFill>
                  <a:srgbClr val="7030A0"/>
                </a:solidFill>
                <a:latin typeface="Arial" panose="020B0604020202020204" pitchFamily="34" charset="0"/>
                <a:cs typeface="Arial" panose="020B0604020202020204" pitchFamily="34" charset="0"/>
              </a:rPr>
              <a:t>Projects participants conduct the assessment </a:t>
            </a:r>
            <a:r>
              <a:rPr lang="en-GB" sz="2000" dirty="0">
                <a:latin typeface="Arial" panose="020B0604020202020204" pitchFamily="34" charset="0"/>
                <a:cs typeface="Arial" panose="020B0604020202020204" pitchFamily="34" charset="0"/>
              </a:rPr>
              <a:t>for these principles based on formulated questions and </a:t>
            </a:r>
            <a:r>
              <a:rPr lang="en-GB" sz="2000" b="1" dirty="0">
                <a:solidFill>
                  <a:srgbClr val="7030A0"/>
                </a:solidFill>
                <a:latin typeface="Arial" panose="020B0604020202020204" pitchFamily="34" charset="0"/>
                <a:cs typeface="Arial" panose="020B0604020202020204" pitchFamily="34" charset="0"/>
              </a:rPr>
              <a:t>implement stakeholder consultation to get feedback and review</a:t>
            </a:r>
            <a:r>
              <a:rPr lang="en-GB" sz="2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51001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14665"/>
            <a:ext cx="10972800" cy="562075"/>
          </a:xfrm>
        </p:spPr>
        <p:txBody>
          <a:bodyPr/>
          <a:lstStyle/>
          <a:p>
            <a:pPr algn="ctr"/>
            <a:r>
              <a:rPr lang="en-GB" sz="3200" dirty="0">
                <a:solidFill>
                  <a:schemeClr val="tx1"/>
                </a:solidFill>
                <a:latin typeface="Arial" panose="020B0604020202020204" pitchFamily="34" charset="0"/>
                <a:ea typeface="Meiryo UI" panose="020B0604030504040204" pitchFamily="34" charset="-128"/>
                <a:cs typeface="Arial" panose="020B0604020202020204" pitchFamily="34" charset="0"/>
              </a:rPr>
              <a:t>5. Positive impacts: Gold Standard (example)</a:t>
            </a:r>
            <a:endParaRPr kumimoji="1" lang="en-GB" sz="3200" dirty="0">
              <a:solidFill>
                <a:schemeClr val="tx1"/>
              </a:solidFill>
              <a:latin typeface="Arial" panose="020B0604020202020204" pitchFamily="34" charset="0"/>
              <a:ea typeface="Meiryo UI" panose="020B0604030504040204" pitchFamily="34" charset="-128"/>
              <a:cs typeface="Arial" panose="020B0604020202020204" pitchFamily="34" charset="0"/>
            </a:endParaRPr>
          </a:p>
        </p:txBody>
      </p:sp>
      <p:sp>
        <p:nvSpPr>
          <p:cNvPr id="4" name="Content Placeholder 2"/>
          <p:cNvSpPr txBox="1">
            <a:spLocks/>
          </p:cNvSpPr>
          <p:nvPr/>
        </p:nvSpPr>
        <p:spPr>
          <a:xfrm>
            <a:off x="242714" y="961515"/>
            <a:ext cx="11706571" cy="7759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SDG impacts: </a:t>
            </a:r>
            <a:r>
              <a:rPr lang="en-US" sz="2000" b="1" dirty="0">
                <a:solidFill>
                  <a:srgbClr val="7030A0"/>
                </a:solidFill>
                <a:latin typeface="Arial" panose="020B0604020202020204" pitchFamily="34" charset="0"/>
                <a:cs typeface="Arial" panose="020B0604020202020204" pitchFamily="34" charset="0"/>
              </a:rPr>
              <a:t>All </a:t>
            </a:r>
            <a:r>
              <a:rPr lang="en-US" sz="2000" b="1" dirty="0" smtClean="0">
                <a:solidFill>
                  <a:srgbClr val="7030A0"/>
                </a:solidFill>
                <a:latin typeface="Arial" panose="020B0604020202020204" pitchFamily="34" charset="0"/>
                <a:cs typeface="Arial" panose="020B0604020202020204" pitchFamily="34" charset="0"/>
              </a:rPr>
              <a:t>projects shall </a:t>
            </a:r>
            <a:r>
              <a:rPr lang="en-US" sz="2000" b="1" dirty="0">
                <a:solidFill>
                  <a:srgbClr val="7030A0"/>
                </a:solidFill>
                <a:latin typeface="Arial" panose="020B0604020202020204" pitchFamily="34" charset="0"/>
                <a:cs typeface="Arial" panose="020B0604020202020204" pitchFamily="34" charset="0"/>
              </a:rPr>
              <a:t>demonstrate</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clear, </a:t>
            </a:r>
            <a:r>
              <a:rPr lang="en-US" sz="2000" dirty="0">
                <a:latin typeface="Arial" panose="020B0604020202020204" pitchFamily="34" charset="0"/>
                <a:cs typeface="Arial" panose="020B0604020202020204" pitchFamily="34" charset="0"/>
              </a:rPr>
              <a:t>direct contribution to sustainable development and positive impacts on </a:t>
            </a:r>
            <a:r>
              <a:rPr lang="en-US" sz="2000" b="1" dirty="0">
                <a:solidFill>
                  <a:srgbClr val="7030A0"/>
                </a:solidFill>
                <a:latin typeface="Arial" panose="020B0604020202020204" pitchFamily="34" charset="0"/>
                <a:cs typeface="Arial" panose="020B0604020202020204" pitchFamily="34" charset="0"/>
              </a:rPr>
              <a:t>at least 3 SDGs, one of which must be SDG 13</a:t>
            </a:r>
            <a:r>
              <a:rPr lang="en-US" sz="2000" dirty="0">
                <a:solidFill>
                  <a:srgbClr val="7030A0"/>
                </a:solidFill>
                <a:latin typeface="Arial" panose="020B0604020202020204" pitchFamily="34" charset="0"/>
                <a:cs typeface="Arial" panose="020B0604020202020204" pitchFamily="34" charset="0"/>
              </a:rPr>
              <a:t>. </a:t>
            </a:r>
          </a:p>
        </p:txBody>
      </p:sp>
      <p:pic>
        <p:nvPicPr>
          <p:cNvPr id="3" name="Picture 2"/>
          <p:cNvPicPr>
            <a:picLocks noChangeAspect="1"/>
          </p:cNvPicPr>
          <p:nvPr/>
        </p:nvPicPr>
        <p:blipFill rotWithShape="1">
          <a:blip r:embed="rId3"/>
          <a:srcRect t="10404" r="1588"/>
          <a:stretch/>
        </p:blipFill>
        <p:spPr>
          <a:xfrm>
            <a:off x="5148775" y="1777290"/>
            <a:ext cx="5332291" cy="2579050"/>
          </a:xfrm>
          <a:prstGeom prst="rect">
            <a:avLst/>
          </a:prstGeom>
          <a:ln>
            <a:solidFill>
              <a:schemeClr val="tx1"/>
            </a:solidFill>
          </a:ln>
        </p:spPr>
      </p:pic>
      <p:sp>
        <p:nvSpPr>
          <p:cNvPr id="6" name="Content Placeholder 2"/>
          <p:cNvSpPr txBox="1">
            <a:spLocks/>
          </p:cNvSpPr>
          <p:nvPr/>
        </p:nvSpPr>
        <p:spPr>
          <a:xfrm>
            <a:off x="400280" y="4630408"/>
            <a:ext cx="11195912" cy="1865542"/>
          </a:xfrm>
          <a:prstGeom prst="rect">
            <a:avLst/>
          </a:prstGeom>
          <a:solidFill>
            <a:schemeClr val="accent6">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dirty="0">
                <a:latin typeface="Arial" panose="020B0604020202020204" pitchFamily="34" charset="0"/>
                <a:cs typeface="Arial" panose="020B0604020202020204" pitchFamily="34" charset="0"/>
              </a:rPr>
              <a:t>To demonstrate </a:t>
            </a:r>
            <a:r>
              <a:rPr lang="en-US" sz="1600" b="1" dirty="0">
                <a:solidFill>
                  <a:srgbClr val="7030A0"/>
                </a:solidFill>
                <a:latin typeface="Arial" panose="020B0604020202020204" pitchFamily="34" charset="0"/>
                <a:cs typeface="Arial" panose="020B0604020202020204" pitchFamily="34" charset="0"/>
              </a:rPr>
              <a:t>SDG impacts in </a:t>
            </a:r>
            <a:r>
              <a:rPr lang="en-GB" sz="1600" b="1" dirty="0">
                <a:solidFill>
                  <a:srgbClr val="7030A0"/>
                </a:solidFill>
                <a:latin typeface="Arial" panose="020B0604020202020204" pitchFamily="34" charset="0"/>
                <a:cs typeface="Arial" panose="020B0604020202020204" pitchFamily="34" charset="0"/>
              </a:rPr>
              <a:t>project documentation, including </a:t>
            </a:r>
            <a:r>
              <a:rPr lang="en-GB" sz="1600" b="1" dirty="0" smtClean="0">
                <a:solidFill>
                  <a:srgbClr val="7030A0"/>
                </a:solidFill>
                <a:latin typeface="Arial" panose="020B0604020202020204" pitchFamily="34" charset="0"/>
                <a:cs typeface="Arial" panose="020B0604020202020204" pitchFamily="34" charset="0"/>
              </a:rPr>
              <a:t>a </a:t>
            </a:r>
            <a:r>
              <a:rPr lang="en-GB" sz="1600" b="1" dirty="0">
                <a:solidFill>
                  <a:srgbClr val="7030A0"/>
                </a:solidFill>
                <a:latin typeface="Arial" panose="020B0604020202020204" pitchFamily="34" charset="0"/>
                <a:cs typeface="Arial" panose="020B0604020202020204" pitchFamily="34" charset="0"/>
              </a:rPr>
              <a:t>monitoring &amp; reporting </a:t>
            </a:r>
            <a:r>
              <a:rPr lang="en-GB" sz="1600" b="1" dirty="0" smtClean="0">
                <a:solidFill>
                  <a:srgbClr val="7030A0"/>
                </a:solidFill>
                <a:latin typeface="Arial" panose="020B0604020202020204" pitchFamily="34" charset="0"/>
                <a:cs typeface="Arial" panose="020B0604020202020204" pitchFamily="34" charset="0"/>
              </a:rPr>
              <a:t>plan,</a:t>
            </a:r>
            <a:r>
              <a:rPr lang="en-US" sz="1600" b="1" dirty="0" smtClean="0">
                <a:solidFill>
                  <a:srgbClr val="7030A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the project may choose one of the following options:</a:t>
            </a:r>
          </a:p>
          <a:p>
            <a:pPr algn="just">
              <a:buFontTx/>
              <a:buChar char="-"/>
            </a:pPr>
            <a:r>
              <a:rPr lang="en-US" sz="1600" dirty="0">
                <a:latin typeface="Arial" panose="020B0604020202020204" pitchFamily="34" charset="0"/>
                <a:cs typeface="Arial" panose="020B0604020202020204" pitchFamily="34" charset="0"/>
              </a:rPr>
              <a:t>Option 1: </a:t>
            </a:r>
            <a:r>
              <a:rPr lang="en-GB" sz="1600" dirty="0">
                <a:latin typeface="Arial" panose="020B0604020202020204" pitchFamily="34" charset="0"/>
                <a:cs typeface="Arial" panose="020B0604020202020204" pitchFamily="34" charset="0"/>
              </a:rPr>
              <a:t>A project developer shall review the UN SDG Targets and Indicators and select the most relevant  targets and indicators to the chosen three SDGs and demonstrate how </a:t>
            </a:r>
            <a:r>
              <a:rPr lang="en-GB" sz="1600" dirty="0" smtClean="0">
                <a:latin typeface="Arial" panose="020B0604020202020204" pitchFamily="34" charset="0"/>
                <a:cs typeface="Arial" panose="020B0604020202020204" pitchFamily="34" charset="0"/>
              </a:rPr>
              <a:t>the project has positive </a:t>
            </a:r>
            <a:r>
              <a:rPr lang="en-GB" sz="1600" dirty="0">
                <a:latin typeface="Arial" panose="020B0604020202020204" pitchFamily="34" charset="0"/>
                <a:cs typeface="Arial" panose="020B0604020202020204" pitchFamily="34" charset="0"/>
              </a:rPr>
              <a:t>impacts</a:t>
            </a:r>
            <a:endParaRPr lang="en-US" sz="1600" dirty="0">
              <a:latin typeface="Arial" panose="020B0604020202020204" pitchFamily="34" charset="0"/>
              <a:cs typeface="Arial" panose="020B0604020202020204" pitchFamily="34" charset="0"/>
            </a:endParaRPr>
          </a:p>
          <a:p>
            <a:pPr algn="just">
              <a:buFontTx/>
              <a:buChar char="-"/>
            </a:pPr>
            <a:r>
              <a:rPr lang="en-US" sz="1600" dirty="0">
                <a:latin typeface="Arial" panose="020B0604020202020204" pitchFamily="34" charset="0"/>
                <a:cs typeface="Arial" panose="020B0604020202020204" pitchFamily="34" charset="0"/>
              </a:rPr>
              <a:t>Option 2: Follow a Gold Standard Approved SDG tool for the demonstration of SDG Impacts (SDGs tool guidance)</a:t>
            </a:r>
          </a:p>
          <a:p>
            <a:pPr algn="just">
              <a:buFontTx/>
              <a:buChar char="-"/>
            </a:pPr>
            <a:r>
              <a:rPr lang="en-US" sz="1600" dirty="0">
                <a:latin typeface="Arial" panose="020B0604020202020204" pitchFamily="34" charset="0"/>
                <a:cs typeface="Arial" panose="020B0604020202020204" pitchFamily="34" charset="0"/>
              </a:rPr>
              <a:t>Option 3: Follow a Gold Standard Approved Methodology (SDG impact quantification methodologies)</a:t>
            </a:r>
          </a:p>
        </p:txBody>
      </p:sp>
      <p:sp>
        <p:nvSpPr>
          <p:cNvPr id="7" name="Rectangle 6"/>
          <p:cNvSpPr/>
          <p:nvPr/>
        </p:nvSpPr>
        <p:spPr>
          <a:xfrm>
            <a:off x="429389" y="2011574"/>
            <a:ext cx="3707980" cy="178510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“Gambia safe water” project supports the provision of safe water to households using borehole technology.</a:t>
            </a:r>
          </a:p>
          <a:p>
            <a:r>
              <a:rPr lang="en-GB" sz="1600" b="1" dirty="0">
                <a:latin typeface="Arial" panose="020B0604020202020204" pitchFamily="34" charset="0"/>
                <a:cs typeface="Arial" panose="020B0604020202020204" pitchFamily="34" charset="0"/>
              </a:rPr>
              <a:t>SDG 3, SDG 5, SDG </a:t>
            </a:r>
            <a:r>
              <a:rPr lang="en-GB" sz="1600" b="1" dirty="0" smtClean="0">
                <a:latin typeface="Arial" panose="020B0604020202020204" pitchFamily="34" charset="0"/>
                <a:cs typeface="Arial" panose="020B0604020202020204" pitchFamily="34" charset="0"/>
              </a:rPr>
              <a:t>6, </a:t>
            </a:r>
            <a:r>
              <a:rPr lang="en-GB" sz="1600" b="1" dirty="0">
                <a:latin typeface="Arial" panose="020B0604020202020204" pitchFamily="34" charset="0"/>
                <a:cs typeface="Arial" panose="020B0604020202020204" pitchFamily="34" charset="0"/>
              </a:rPr>
              <a:t>SDG 13</a:t>
            </a:r>
          </a:p>
          <a:p>
            <a:endParaRPr lang="en-GB" sz="1600" b="1"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Example in </a:t>
            </a:r>
            <a:r>
              <a:rPr lang="en-GB" sz="1400" b="1" dirty="0" smtClean="0">
                <a:latin typeface="Arial" panose="020B0604020202020204" pitchFamily="34" charset="0"/>
                <a:cs typeface="Arial" panose="020B0604020202020204" pitchFamily="34" charset="0"/>
              </a:rPr>
              <a:t>SDG 6</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Quality of Treated Water based on Gambian national standards</a:t>
            </a:r>
            <a:r>
              <a:rPr lang="en-GB"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cxnSp>
        <p:nvCxnSpPr>
          <p:cNvPr id="9" name="Straight Arrow Connector 8"/>
          <p:cNvCxnSpPr>
            <a:cxnSpLocks/>
          </p:cNvCxnSpPr>
          <p:nvPr/>
        </p:nvCxnSpPr>
        <p:spPr>
          <a:xfrm flipH="1" flipV="1">
            <a:off x="4071668" y="2743200"/>
            <a:ext cx="1293962" cy="4525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63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29659"/>
            <a:ext cx="10972800" cy="562075"/>
          </a:xfrm>
        </p:spPr>
        <p:txBody>
          <a:bodyPr/>
          <a:lstStyle/>
          <a:p>
            <a:pPr algn="ctr"/>
            <a:r>
              <a:rPr kumimoji="1" lang="en-GB" dirty="0">
                <a:solidFill>
                  <a:schemeClr val="tx1"/>
                </a:solidFill>
                <a:latin typeface="Arial" panose="020B0604020202020204" pitchFamily="34" charset="0"/>
                <a:ea typeface="+mn-ea"/>
                <a:cs typeface="Arial" panose="020B0604020202020204" pitchFamily="34" charset="0"/>
              </a:rPr>
              <a:t>Summary</a:t>
            </a:r>
            <a:r>
              <a:rPr lang="en-GB" dirty="0">
                <a:solidFill>
                  <a:schemeClr val="tx1"/>
                </a:solidFill>
                <a:latin typeface="Arial" panose="020B0604020202020204" pitchFamily="34" charset="0"/>
                <a:ea typeface="+mn-ea"/>
                <a:cs typeface="Arial" panose="020B0604020202020204" pitchFamily="34" charset="0"/>
              </a:rPr>
              <a:t> (Key </a:t>
            </a:r>
            <a:r>
              <a:rPr lang="en-GB" dirty="0" smtClean="0">
                <a:solidFill>
                  <a:schemeClr val="tx1"/>
                </a:solidFill>
                <a:latin typeface="Arial" panose="020B0604020202020204" pitchFamily="34" charset="0"/>
                <a:ea typeface="+mn-ea"/>
                <a:cs typeface="Arial" panose="020B0604020202020204" pitchFamily="34" charset="0"/>
              </a:rPr>
              <a:t>messages)</a:t>
            </a:r>
            <a:r>
              <a:rPr kumimoji="1" lang="en-GB" dirty="0" smtClean="0">
                <a:solidFill>
                  <a:schemeClr val="tx1"/>
                </a:solidFill>
                <a:latin typeface="Arial" panose="020B0604020202020204" pitchFamily="34" charset="0"/>
                <a:ea typeface="+mn-ea"/>
                <a:cs typeface="Arial" panose="020B0604020202020204" pitchFamily="34" charset="0"/>
              </a:rPr>
              <a:t>  </a:t>
            </a:r>
            <a:endParaRPr kumimoji="1" lang="en-GB" dirty="0">
              <a:solidFill>
                <a:schemeClr val="tx1"/>
              </a:solidFill>
              <a:latin typeface="Arial" panose="020B0604020202020204" pitchFamily="34" charset="0"/>
              <a:ea typeface="+mn-ea"/>
              <a:cs typeface="Arial" panose="020B0604020202020204" pitchFamily="34" charset="0"/>
            </a:endParaRPr>
          </a:p>
        </p:txBody>
      </p:sp>
      <p:sp>
        <p:nvSpPr>
          <p:cNvPr id="3" name="Content Placeholder 2"/>
          <p:cNvSpPr txBox="1">
            <a:spLocks/>
          </p:cNvSpPr>
          <p:nvPr/>
        </p:nvSpPr>
        <p:spPr>
          <a:xfrm>
            <a:off x="343379" y="1136635"/>
            <a:ext cx="11505242" cy="539170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dirty="0">
                <a:latin typeface="Arial" panose="020B0604020202020204" pitchFamily="34" charset="0"/>
                <a:cs typeface="Arial" panose="020B0604020202020204" pitchFamily="34" charset="0"/>
              </a:rPr>
              <a:t>Carbon offsets should </a:t>
            </a:r>
            <a:r>
              <a:rPr lang="en-US" sz="2400" b="1" dirty="0">
                <a:solidFill>
                  <a:srgbClr val="7030A0"/>
                </a:solidFill>
                <a:latin typeface="Arial" panose="020B0604020202020204" pitchFamily="34" charset="0"/>
                <a:cs typeface="Arial" panose="020B0604020202020204" pitchFamily="34" charset="0"/>
              </a:rPr>
              <a:t>not undermine ambition of corporate emission reductions </a:t>
            </a:r>
            <a:r>
              <a:rPr lang="en-US" sz="2400" dirty="0">
                <a:latin typeface="Arial" panose="020B0604020202020204" pitchFamily="34" charset="0"/>
                <a:cs typeface="Arial" panose="020B0604020202020204" pitchFamily="34" charset="0"/>
              </a:rPr>
              <a:t>and need to </a:t>
            </a:r>
            <a:r>
              <a:rPr lang="en-US" sz="2400" b="1" dirty="0">
                <a:solidFill>
                  <a:srgbClr val="7030A0"/>
                </a:solidFill>
                <a:latin typeface="Arial" panose="020B0604020202020204" pitchFamily="34" charset="0"/>
                <a:cs typeface="Arial" panose="020B0604020202020204" pitchFamily="34" charset="0"/>
              </a:rPr>
              <a:t>align with PA 1.5 target </a:t>
            </a:r>
          </a:p>
          <a:p>
            <a:pPr>
              <a:lnSpc>
                <a:spcPct val="120000"/>
              </a:lnSpc>
            </a:pPr>
            <a:endParaRPr lang="en-US" sz="500" dirty="0">
              <a:latin typeface="Arial" panose="020B0604020202020204" pitchFamily="34" charset="0"/>
              <a:cs typeface="Arial" panose="020B0604020202020204" pitchFamily="34" charset="0"/>
            </a:endParaRPr>
          </a:p>
          <a:p>
            <a:pPr>
              <a:lnSpc>
                <a:spcPct val="120000"/>
              </a:lnSpc>
            </a:pPr>
            <a:r>
              <a:rPr lang="en-US" sz="2400" b="1" dirty="0">
                <a:solidFill>
                  <a:srgbClr val="7030A0"/>
                </a:solidFill>
                <a:latin typeface="Arial" panose="020B0604020202020204" pitchFamily="34" charset="0"/>
                <a:cs typeface="Arial" panose="020B0604020202020204" pitchFamily="34" charset="0"/>
              </a:rPr>
              <a:t>Buyers need to be careful</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about what </a:t>
            </a:r>
            <a:r>
              <a:rPr lang="en-US" sz="2400" dirty="0">
                <a:latin typeface="Arial" panose="020B0604020202020204" pitchFamily="34" charset="0"/>
                <a:cs typeface="Arial" panose="020B0604020202020204" pitchFamily="34" charset="0"/>
              </a:rPr>
              <a:t>kind of offset credits they purchase and which elements are </a:t>
            </a:r>
            <a:r>
              <a:rPr lang="en-US" sz="2400" dirty="0" smtClean="0">
                <a:latin typeface="Arial" panose="020B0604020202020204" pitchFamily="34" charset="0"/>
                <a:cs typeface="Arial" panose="020B0604020202020204" pitchFamily="34" charset="0"/>
              </a:rPr>
              <a:t>required </a:t>
            </a:r>
            <a:r>
              <a:rPr lang="en-US" sz="2400" b="1" dirty="0" smtClean="0">
                <a:solidFill>
                  <a:srgbClr val="7030A0"/>
                </a:solidFill>
                <a:latin typeface="Arial" panose="020B0604020202020204" pitchFamily="34" charset="0"/>
                <a:cs typeface="Arial" panose="020B0604020202020204" pitchFamily="34" charset="0"/>
              </a:rPr>
              <a:t>to </a:t>
            </a:r>
            <a:r>
              <a:rPr lang="en-US" sz="2400" b="1" dirty="0">
                <a:solidFill>
                  <a:srgbClr val="7030A0"/>
                </a:solidFill>
                <a:latin typeface="Arial" panose="020B0604020202020204" pitchFamily="34" charset="0"/>
                <a:cs typeface="Arial" panose="020B0604020202020204" pitchFamily="34" charset="0"/>
              </a:rPr>
              <a:t>ensure </a:t>
            </a:r>
            <a:r>
              <a:rPr lang="en-US" sz="2400" b="1" dirty="0" smtClean="0">
                <a:solidFill>
                  <a:srgbClr val="7030A0"/>
                </a:solidFill>
                <a:latin typeface="Arial" panose="020B0604020202020204" pitchFamily="34" charset="0"/>
                <a:cs typeface="Arial" panose="020B0604020202020204" pitchFamily="34" charset="0"/>
              </a:rPr>
              <a:t>credibility </a:t>
            </a:r>
            <a:r>
              <a:rPr lang="en-US" sz="2400" b="1" dirty="0">
                <a:solidFill>
                  <a:srgbClr val="7030A0"/>
                </a:solidFill>
                <a:latin typeface="Arial" panose="020B0604020202020204" pitchFamily="34" charset="0"/>
                <a:cs typeface="Arial" panose="020B0604020202020204" pitchFamily="34" charset="0"/>
              </a:rPr>
              <a:t>(high-quality)</a:t>
            </a:r>
          </a:p>
          <a:p>
            <a:pPr>
              <a:lnSpc>
                <a:spcPct val="120000"/>
              </a:lnSpc>
            </a:pPr>
            <a:endParaRPr lang="en-US" sz="700" dirty="0">
              <a:latin typeface="Arial" panose="020B0604020202020204" pitchFamily="34" charset="0"/>
              <a:cs typeface="Arial" panose="020B0604020202020204" pitchFamily="34" charset="0"/>
            </a:endParaRPr>
          </a:p>
          <a:p>
            <a:pPr>
              <a:lnSpc>
                <a:spcPct val="120000"/>
              </a:lnSpc>
            </a:pPr>
            <a:r>
              <a:rPr lang="en-US" sz="2400" dirty="0">
                <a:latin typeface="Arial" panose="020B0604020202020204" pitchFamily="34" charset="0"/>
                <a:cs typeface="Arial" panose="020B0604020202020204" pitchFamily="34" charset="0"/>
              </a:rPr>
              <a:t>Elements related to </a:t>
            </a:r>
            <a:r>
              <a:rPr lang="en-US" sz="2400" dirty="0" smtClean="0">
                <a:latin typeface="Arial" panose="020B0604020202020204" pitchFamily="34" charset="0"/>
                <a:cs typeface="Arial" panose="020B0604020202020204" pitchFamily="34" charset="0"/>
              </a:rPr>
              <a:t>credit </a:t>
            </a:r>
            <a:r>
              <a:rPr lang="en-US" sz="2400" dirty="0">
                <a:latin typeface="Arial" panose="020B0604020202020204" pitchFamily="34" charset="0"/>
                <a:cs typeface="Arial" panose="020B0604020202020204" pitchFamily="34" charset="0"/>
              </a:rPr>
              <a:t>credibility: </a:t>
            </a:r>
            <a:r>
              <a:rPr kumimoji="1" lang="en-GB" sz="2400" b="1" dirty="0">
                <a:solidFill>
                  <a:srgbClr val="7030A0"/>
                </a:solidFill>
                <a:latin typeface="Arial" panose="020B0604020202020204" pitchFamily="34" charset="0"/>
                <a:cs typeface="Arial" panose="020B0604020202020204" pitchFamily="34" charset="0"/>
              </a:rPr>
              <a:t>Additionality, Baseline scenario, Robust MRV, Permanence, Avoidance of double counting, Negative and Positive impacts, Governance and Transparency </a:t>
            </a:r>
            <a:endParaRPr lang="en-US" sz="2400" b="1" dirty="0">
              <a:solidFill>
                <a:srgbClr val="7030A0"/>
              </a:solidFill>
              <a:latin typeface="Arial" panose="020B0604020202020204" pitchFamily="34" charset="0"/>
              <a:cs typeface="Arial" panose="020B0604020202020204" pitchFamily="34" charset="0"/>
            </a:endParaRPr>
          </a:p>
          <a:p>
            <a:pPr>
              <a:lnSpc>
                <a:spcPct val="120000"/>
              </a:lnSpc>
            </a:pPr>
            <a:endParaRPr lang="en-US" sz="400" dirty="0">
              <a:latin typeface="Arial" panose="020B0604020202020204" pitchFamily="34" charset="0"/>
              <a:cs typeface="Arial" panose="020B0604020202020204" pitchFamily="34" charset="0"/>
            </a:endParaRPr>
          </a:p>
          <a:p>
            <a:pPr>
              <a:lnSpc>
                <a:spcPct val="120000"/>
              </a:lnSpc>
            </a:pPr>
            <a:r>
              <a:rPr lang="en-US" sz="2400" dirty="0">
                <a:latin typeface="Arial" panose="020B0604020202020204" pitchFamily="34" charset="0"/>
                <a:cs typeface="Arial" panose="020B0604020202020204" pitchFamily="34" charset="0"/>
              </a:rPr>
              <a:t>Independent crediting </a:t>
            </a:r>
            <a:r>
              <a:rPr lang="en-US" sz="2400" dirty="0" err="1" smtClean="0">
                <a:latin typeface="Arial" panose="020B0604020202020204" pitchFamily="34" charset="0"/>
                <a:cs typeface="Arial" panose="020B0604020202020204" pitchFamily="34" charset="0"/>
              </a:rPr>
              <a:t>programmes</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have adjusted their rules and guidelines to align with international discussions on PA Article 6, Net-zero and SDGs </a:t>
            </a:r>
          </a:p>
          <a:p>
            <a:pPr>
              <a:lnSpc>
                <a:spcPct val="120000"/>
              </a:lnSpc>
            </a:pPr>
            <a:endParaRPr lang="en-US" sz="300" dirty="0">
              <a:latin typeface="Arial" panose="020B0604020202020204" pitchFamily="34" charset="0"/>
              <a:cs typeface="Arial" panose="020B0604020202020204" pitchFamily="34" charset="0"/>
            </a:endParaRPr>
          </a:p>
          <a:p>
            <a:pPr>
              <a:lnSpc>
                <a:spcPct val="120000"/>
              </a:lnSpc>
            </a:pPr>
            <a:r>
              <a:rPr lang="en-US" sz="2400" dirty="0">
                <a:latin typeface="Arial" panose="020B0604020202020204" pitchFamily="34" charset="0"/>
                <a:cs typeface="Arial" panose="020B0604020202020204" pitchFamily="34" charset="0"/>
              </a:rPr>
              <a:t>Moving forward, we need to closely watch discussions on </a:t>
            </a:r>
            <a:r>
              <a:rPr lang="en-US" sz="2400" b="1" dirty="0" smtClean="0">
                <a:solidFill>
                  <a:srgbClr val="7030A0"/>
                </a:solidFill>
                <a:latin typeface="Arial" panose="020B0604020202020204" pitchFamily="34" charset="0"/>
                <a:cs typeface="Arial" panose="020B0604020202020204" pitchFamily="34" charset="0"/>
              </a:rPr>
              <a:t>COP26 </a:t>
            </a:r>
            <a:r>
              <a:rPr lang="en-US" sz="2400" b="1" dirty="0">
                <a:solidFill>
                  <a:srgbClr val="7030A0"/>
                </a:solidFill>
                <a:latin typeface="Arial" panose="020B0604020202020204" pitchFamily="34" charset="0"/>
                <a:cs typeface="Arial" panose="020B0604020202020204" pitchFamily="34" charset="0"/>
              </a:rPr>
              <a:t>Article 6 </a:t>
            </a:r>
            <a:r>
              <a:rPr lang="en-US" sz="2400" b="1" dirty="0" smtClean="0">
                <a:solidFill>
                  <a:srgbClr val="7030A0"/>
                </a:solidFill>
                <a:latin typeface="Arial" panose="020B0604020202020204" pitchFamily="34" charset="0"/>
                <a:cs typeface="Arial" panose="020B0604020202020204" pitchFamily="34" charset="0"/>
              </a:rPr>
              <a:t>negotiations, </a:t>
            </a:r>
            <a:r>
              <a:rPr lang="en-US" sz="2400" b="1" dirty="0">
                <a:solidFill>
                  <a:srgbClr val="7030A0"/>
                </a:solidFill>
                <a:latin typeface="Arial" panose="020B0604020202020204" pitchFamily="34" charset="0"/>
                <a:cs typeface="Arial" panose="020B0604020202020204" pitchFamily="34" charset="0"/>
              </a:rPr>
              <a:t>TSVCM, VCMI (and </a:t>
            </a:r>
            <a:r>
              <a:rPr lang="en-US" sz="2400" b="1" dirty="0" err="1">
                <a:solidFill>
                  <a:srgbClr val="7030A0"/>
                </a:solidFill>
                <a:latin typeface="Arial" panose="020B0604020202020204" pitchFamily="34" charset="0"/>
                <a:cs typeface="Arial" panose="020B0604020202020204" pitchFamily="34" charset="0"/>
              </a:rPr>
              <a:t>SBTi</a:t>
            </a:r>
            <a:r>
              <a:rPr lang="en-US" sz="2400" b="1" dirty="0">
                <a:solidFill>
                  <a:srgbClr val="7030A0"/>
                </a:solidFill>
                <a:latin typeface="Arial" panose="020B0604020202020204" pitchFamily="34" charset="0"/>
                <a:cs typeface="Arial" panose="020B0604020202020204" pitchFamily="34" charset="0"/>
              </a:rPr>
              <a:t> reports on Net-zero strategy)</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04956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46909"/>
            <a:ext cx="10972800" cy="562075"/>
          </a:xfrm>
        </p:spPr>
        <p:txBody>
          <a:bodyPr/>
          <a:lstStyle/>
          <a:p>
            <a:pPr algn="ctr"/>
            <a:r>
              <a:rPr lang="en-US" dirty="0">
                <a:solidFill>
                  <a:schemeClr val="tx1"/>
                </a:solidFill>
                <a:latin typeface="Arial" panose="020B0604020202020204" pitchFamily="34" charset="0"/>
                <a:cs typeface="Arial" panose="020B0604020202020204" pitchFamily="34" charset="0"/>
              </a:rPr>
              <a:t>Reference</a:t>
            </a:r>
          </a:p>
        </p:txBody>
      </p:sp>
      <p:sp>
        <p:nvSpPr>
          <p:cNvPr id="3" name="Content Placeholder 2"/>
          <p:cNvSpPr txBox="1">
            <a:spLocks/>
          </p:cNvSpPr>
          <p:nvPr/>
        </p:nvSpPr>
        <p:spPr>
          <a:xfrm>
            <a:off x="305758" y="1023934"/>
            <a:ext cx="11764322" cy="53479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227631" y="908984"/>
            <a:ext cx="11764322" cy="53479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Bloomberg, 2021, </a:t>
            </a:r>
            <a:r>
              <a:rPr lang="en-US" sz="1200" dirty="0">
                <a:latin typeface="Arial" panose="020B0604020202020204" pitchFamily="34" charset="0"/>
                <a:cs typeface="Arial" panose="020B0604020202020204" pitchFamily="34" charset="0"/>
                <a:hlinkClick r:id="rId3"/>
              </a:rPr>
              <a:t>https://www.bloomberg.com/news/features/2021-04-05/a-top-u-s-seller-of-carbon-offsets-starts-investigating-its-own-projects</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Guardian, 2021, </a:t>
            </a:r>
            <a:r>
              <a:rPr lang="en-US" sz="1200" dirty="0">
                <a:latin typeface="Arial" panose="020B0604020202020204" pitchFamily="34" charset="0"/>
                <a:cs typeface="Arial" panose="020B0604020202020204" pitchFamily="34" charset="0"/>
                <a:hlinkClick r:id="rId4"/>
              </a:rPr>
              <a:t>https://www.theguardian.com/environment/2021/may/04/carbon-offsets-used-by-major-airlines-based-on-flawed-system-warn-experts</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Greenpeace, </a:t>
            </a:r>
            <a:r>
              <a:rPr lang="en-US" sz="1200" dirty="0" smtClean="0">
                <a:latin typeface="Arial" panose="020B0604020202020204" pitchFamily="34" charset="0"/>
                <a:cs typeface="Arial" panose="020B0604020202020204" pitchFamily="34" charset="0"/>
              </a:rPr>
              <a:t>2020, </a:t>
            </a:r>
            <a:r>
              <a:rPr lang="en-US" sz="1200" dirty="0">
                <a:latin typeface="Arial" panose="020B0604020202020204" pitchFamily="34" charset="0"/>
                <a:cs typeface="Arial" panose="020B0604020202020204" pitchFamily="34" charset="0"/>
                <a:hlinkClick r:id="rId5"/>
              </a:rPr>
              <a:t>https://www.greenpeace.org.uk/news/the-biggest-problem-with-carbon-offsetting-is-that-it-doesnt-really-work/</a:t>
            </a:r>
            <a:r>
              <a:rPr lang="en-US" sz="1200" dirty="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Greenpeace, </a:t>
            </a:r>
            <a:r>
              <a:rPr lang="en-US" sz="1200" dirty="0" smtClean="0">
                <a:latin typeface="Arial" panose="020B0604020202020204" pitchFamily="34" charset="0"/>
                <a:cs typeface="Arial" panose="020B0604020202020204" pitchFamily="34" charset="0"/>
              </a:rPr>
              <a:t>2021, </a:t>
            </a:r>
            <a:r>
              <a:rPr lang="en-US" sz="1200" dirty="0" smtClean="0">
                <a:latin typeface="Arial" panose="020B0604020202020204" pitchFamily="34" charset="0"/>
                <a:cs typeface="Arial" panose="020B0604020202020204" pitchFamily="34" charset="0"/>
                <a:hlinkClick r:id="rId6"/>
              </a:rPr>
              <a:t>https</a:t>
            </a:r>
            <a:r>
              <a:rPr lang="en-US" sz="1200" dirty="0">
                <a:latin typeface="Arial" panose="020B0604020202020204" pitchFamily="34" charset="0"/>
                <a:cs typeface="Arial" panose="020B0604020202020204" pitchFamily="34" charset="0"/>
                <a:hlinkClick r:id="rId6"/>
              </a:rPr>
              <a:t>://www.greenpeace.org.uk/news/airlines-carbon-offsets-solution-climate-change-wrong/</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UNEP, </a:t>
            </a:r>
            <a:r>
              <a:rPr lang="en-US" sz="1200" dirty="0" smtClean="0">
                <a:latin typeface="Arial" panose="020B0604020202020204" pitchFamily="34" charset="0"/>
                <a:cs typeface="Arial" panose="020B0604020202020204" pitchFamily="34" charset="0"/>
              </a:rPr>
              <a:t>2019, </a:t>
            </a:r>
            <a:r>
              <a:rPr lang="en-US" sz="1200" dirty="0">
                <a:latin typeface="Arial" panose="020B0604020202020204" pitchFamily="34" charset="0"/>
                <a:cs typeface="Arial" panose="020B0604020202020204" pitchFamily="34" charset="0"/>
                <a:hlinkClick r:id="rId7"/>
              </a:rPr>
              <a:t>https://www.unep.org/news-and-stories/story/carbon-offsets-are-not-our-get-out-jail-free-card</a:t>
            </a:r>
            <a:r>
              <a:rPr lang="en-US"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EDF, WWF, and </a:t>
            </a:r>
            <a:r>
              <a:rPr lang="en-GB" sz="1200" dirty="0" err="1">
                <a:latin typeface="Arial" panose="020B0604020202020204" pitchFamily="34" charset="0"/>
                <a:cs typeface="Arial" panose="020B0604020202020204" pitchFamily="34" charset="0"/>
              </a:rPr>
              <a:t>Oko</a:t>
            </a:r>
            <a:r>
              <a:rPr lang="en-GB" sz="1200" dirty="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institut</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2020, </a:t>
            </a:r>
            <a:r>
              <a:rPr lang="en-GB" sz="1200" dirty="0">
                <a:latin typeface="Arial" panose="020B0604020202020204" pitchFamily="34" charset="0"/>
                <a:cs typeface="Arial" panose="020B0604020202020204" pitchFamily="34" charset="0"/>
                <a:hlinkClick r:id="rId8"/>
              </a:rPr>
              <a:t>https://www.worldwildlife.org/publications/what-makes-a-high-quality-carbon-credit</a:t>
            </a:r>
            <a:r>
              <a:rPr lang="en-GB"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SEI and GHG management institute, 2019, </a:t>
            </a:r>
            <a:r>
              <a:rPr lang="en-US" sz="1200" dirty="0">
                <a:latin typeface="Arial" panose="020B0604020202020204" pitchFamily="34" charset="0"/>
                <a:cs typeface="Arial" panose="020B0604020202020204" pitchFamily="34" charset="0"/>
                <a:hlinkClick r:id="rId9"/>
              </a:rPr>
              <a:t>http://www.offsetguide.org/wp-content/uploads/2020/03/Carbon-Offset-Guide_3122020.pdf</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WRI, 2021, </a:t>
            </a:r>
            <a:r>
              <a:rPr lang="en-US" sz="1200" dirty="0">
                <a:latin typeface="Arial" panose="020B0604020202020204" pitchFamily="34" charset="0"/>
                <a:cs typeface="Arial" panose="020B0604020202020204" pitchFamily="34" charset="0"/>
                <a:hlinkClick r:id="rId10"/>
              </a:rPr>
              <a:t>https://www.wri.org/research/consideration-nature-based-solutions-offsets-corporate-climate-change-mitigation</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CORSIA, </a:t>
            </a:r>
            <a:r>
              <a:rPr lang="en-US" sz="1200" dirty="0" smtClean="0">
                <a:latin typeface="Arial" panose="020B0604020202020204" pitchFamily="34" charset="0"/>
                <a:cs typeface="Arial" panose="020B0604020202020204" pitchFamily="34" charset="0"/>
              </a:rPr>
              <a:t>2019, </a:t>
            </a:r>
            <a:r>
              <a:rPr lang="en-US" sz="1200" dirty="0">
                <a:latin typeface="Arial" panose="020B0604020202020204" pitchFamily="34" charset="0"/>
                <a:cs typeface="Arial" panose="020B0604020202020204" pitchFamily="34" charset="0"/>
                <a:hlinkClick r:id="rId11"/>
              </a:rPr>
              <a:t>https://www.icao.int/environmental-protection/CORSIA/Documents/ICAO_Document_09.pdf</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VERRA, VCS guidance 4.1, 2021, </a:t>
            </a:r>
            <a:r>
              <a:rPr lang="en-GB" sz="1200" dirty="0">
                <a:latin typeface="Arial" panose="020B0604020202020204" pitchFamily="34" charset="0"/>
                <a:cs typeface="Arial" panose="020B0604020202020204" pitchFamily="34" charset="0"/>
                <a:hlinkClick r:id="rId12"/>
              </a:rPr>
              <a:t>https://verra.org/vcs-standard-v4-1-will-scale-up-finance-for-climate-mitigation/</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WB, 2021, </a:t>
            </a:r>
            <a:r>
              <a:rPr lang="en-US" sz="1200" dirty="0">
                <a:latin typeface="Arial" panose="020B0604020202020204" pitchFamily="34" charset="0"/>
                <a:cs typeface="Arial" panose="020B0604020202020204" pitchFamily="34" charset="0"/>
                <a:hlinkClick r:id="rId13"/>
              </a:rPr>
              <a:t>https://openknowledge.worldbank.org/handle/10986/35271</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TSVCM, 2021, </a:t>
            </a:r>
            <a:r>
              <a:rPr lang="en-US" sz="1200" dirty="0">
                <a:latin typeface="Arial" panose="020B0604020202020204" pitchFamily="34" charset="0"/>
                <a:cs typeface="Arial" panose="020B0604020202020204" pitchFamily="34" charset="0"/>
                <a:hlinkClick r:id="rId14"/>
              </a:rPr>
              <a:t>https://www.iif.com/Portals/1/Files/TSVCM_Phase_2_Report.pdf</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VERRA, Non-</a:t>
            </a:r>
            <a:r>
              <a:rPr lang="en-US" sz="1200" dirty="0" err="1">
                <a:latin typeface="Arial" panose="020B0604020202020204" pitchFamily="34" charset="0"/>
                <a:cs typeface="Arial" panose="020B0604020202020204" pitchFamily="34" charset="0"/>
              </a:rPr>
              <a:t>Permenance</a:t>
            </a:r>
            <a:r>
              <a:rPr lang="en-US" sz="1200" dirty="0">
                <a:latin typeface="Arial" panose="020B0604020202020204" pitchFamily="34" charset="0"/>
                <a:cs typeface="Arial" panose="020B0604020202020204" pitchFamily="34" charset="0"/>
              </a:rPr>
              <a:t> risk tool, 2019, </a:t>
            </a:r>
            <a:r>
              <a:rPr lang="en-US" sz="1200" dirty="0">
                <a:latin typeface="Arial" panose="020B0604020202020204" pitchFamily="34" charset="0"/>
                <a:cs typeface="Arial" panose="020B0604020202020204" pitchFamily="34" charset="0"/>
                <a:hlinkClick r:id="rId15"/>
              </a:rPr>
              <a:t>https://verra.org/wp-content/uploads/2019/09/AFOLU_Non-Permanence_Risk-Tool_v4.0.pdf</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VERRA, Registry system, </a:t>
            </a:r>
            <a:r>
              <a:rPr lang="en-US" sz="1200" dirty="0">
                <a:latin typeface="Arial" panose="020B0604020202020204" pitchFamily="34" charset="0"/>
                <a:cs typeface="Arial" panose="020B0604020202020204" pitchFamily="34" charset="0"/>
                <a:hlinkClick r:id="rId16"/>
              </a:rPr>
              <a:t>https://registry.verra.org/app/search/VCS</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Gold Standard, Safeguarding principles</a:t>
            </a:r>
            <a:r>
              <a:rPr lang="en-US" sz="1200" dirty="0" smtClean="0">
                <a:latin typeface="Arial" panose="020B0604020202020204" pitchFamily="34" charset="0"/>
                <a:cs typeface="Arial" panose="020B0604020202020204" pitchFamily="34" charset="0"/>
              </a:rPr>
              <a:t>, 2019, </a:t>
            </a:r>
            <a:r>
              <a:rPr lang="en-US" sz="1200" dirty="0">
                <a:latin typeface="Arial" panose="020B0604020202020204" pitchFamily="34" charset="0"/>
                <a:cs typeface="Arial" panose="020B0604020202020204" pitchFamily="34" charset="0"/>
                <a:hlinkClick r:id="rId17"/>
              </a:rPr>
              <a:t>https://globalgoals.goldstandard.org/103-par-safeguarding-principles-requirements/</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Gold Standard, SDG impact quantification methodologies</a:t>
            </a:r>
            <a:r>
              <a:rPr lang="en-US" sz="1200" dirty="0" smtClean="0">
                <a:latin typeface="Arial" panose="020B0604020202020204" pitchFamily="34" charset="0"/>
                <a:cs typeface="Arial" panose="020B0604020202020204" pitchFamily="34" charset="0"/>
              </a:rPr>
              <a:t>, 2018, </a:t>
            </a:r>
            <a:r>
              <a:rPr lang="en-US" sz="1200" dirty="0">
                <a:latin typeface="Arial" panose="020B0604020202020204" pitchFamily="34" charset="0"/>
                <a:cs typeface="Arial" panose="020B0604020202020204" pitchFamily="34" charset="0"/>
                <a:hlinkClick r:id="rId18"/>
              </a:rPr>
              <a:t>https://globalgoals.goldstandard.org/400-sdg-impact-quantification/</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IGES, 2021, IGES CDM project database, </a:t>
            </a:r>
            <a:r>
              <a:rPr lang="en-US" sz="1200" dirty="0">
                <a:latin typeface="Arial" panose="020B0604020202020204" pitchFamily="34" charset="0"/>
                <a:cs typeface="Arial" panose="020B0604020202020204" pitchFamily="34" charset="0"/>
                <a:hlinkClick r:id="rId19"/>
              </a:rPr>
              <a:t>https://www.iges.or.jp/jp/pub/iges-cdm-project-database/en</a:t>
            </a:r>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Gold </a:t>
            </a:r>
            <a:r>
              <a:rPr lang="en-US" sz="1200" dirty="0">
                <a:latin typeface="Arial" panose="020B0604020202020204" pitchFamily="34" charset="0"/>
                <a:cs typeface="Arial" panose="020B0604020202020204" pitchFamily="34" charset="0"/>
              </a:rPr>
              <a:t>Standard, Impact registry, </a:t>
            </a:r>
            <a:r>
              <a:rPr lang="en-US" sz="1200" dirty="0">
                <a:latin typeface="Arial" panose="020B0604020202020204" pitchFamily="34" charset="0"/>
                <a:cs typeface="Arial" panose="020B0604020202020204" pitchFamily="34" charset="0"/>
                <a:hlinkClick r:id="rId20"/>
              </a:rPr>
              <a:t>https://registry.goldstandard.org/credit-blocks?q=&amp;page=1</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ART, 2020, </a:t>
            </a:r>
            <a:r>
              <a:rPr lang="en-GB" sz="1200" dirty="0">
                <a:latin typeface="Arial" panose="020B0604020202020204" pitchFamily="34" charset="0"/>
                <a:cs typeface="Arial" panose="020B0604020202020204" pitchFamily="34" charset="0"/>
              </a:rPr>
              <a:t>The REDD+ Environmental Excellence Standard</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21"/>
              </a:rPr>
              <a:t>https://</a:t>
            </a:r>
            <a:r>
              <a:rPr lang="en-US" sz="1200" dirty="0" smtClean="0">
                <a:latin typeface="Arial" panose="020B0604020202020204" pitchFamily="34" charset="0"/>
                <a:cs typeface="Arial" panose="020B0604020202020204" pitchFamily="34" charset="0"/>
                <a:hlinkClick r:id="rId21"/>
              </a:rPr>
              <a:t>www.artredd.org/wp-content/uploads/2020/04/TREES-v1-February-2020-FINAL.pdf</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0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642" y="1195424"/>
            <a:ext cx="9998004" cy="4401205"/>
          </a:xfrm>
          <a:prstGeom prst="rect">
            <a:avLst/>
          </a:prstGeom>
          <a:noFill/>
        </p:spPr>
        <p:txBody>
          <a:bodyPr wrap="square" rtlCol="0" anchor="ctr">
            <a:spAutoFit/>
          </a:bodyPr>
          <a:lstStyle/>
          <a:p>
            <a:pPr marL="342900" indent="-342900">
              <a:lnSpc>
                <a:spcPct val="200000"/>
              </a:lnSpc>
              <a:buFont typeface="Arial" panose="020B0604020202020204" pitchFamily="34" charset="0"/>
              <a:buChar char="•"/>
            </a:pPr>
            <a:r>
              <a:rPr kumimoji="1" lang="en-GB" sz="2800" b="1" dirty="0">
                <a:latin typeface="Arial" panose="020B0604020202020204" pitchFamily="34" charset="0"/>
                <a:cs typeface="Arial" panose="020B0604020202020204" pitchFamily="34" charset="0"/>
              </a:rPr>
              <a:t>Criticisms of offset credits </a:t>
            </a:r>
            <a:r>
              <a:rPr lang="en-GB" sz="2800" b="1" dirty="0">
                <a:latin typeface="Arial" panose="020B0604020202020204" pitchFamily="34" charset="0"/>
                <a:cs typeface="Arial" panose="020B0604020202020204" pitchFamily="34" charset="0"/>
              </a:rPr>
              <a:t>(</a:t>
            </a:r>
            <a:r>
              <a:rPr kumimoji="1" lang="en-GB" sz="2800" b="1" dirty="0">
                <a:latin typeface="Arial" panose="020B0604020202020204" pitchFamily="34" charset="0"/>
                <a:cs typeface="Arial" panose="020B0604020202020204" pitchFamily="34" charset="0"/>
              </a:rPr>
              <a:t>global level)</a:t>
            </a:r>
          </a:p>
          <a:p>
            <a:pPr marL="342900" indent="-342900">
              <a:lnSpc>
                <a:spcPct val="200000"/>
              </a:lnSpc>
              <a:buFont typeface="Arial" panose="020B0604020202020204" pitchFamily="34" charset="0"/>
              <a:buChar char="•"/>
            </a:pPr>
            <a:r>
              <a:rPr kumimoji="1" lang="en-GB" sz="2800" b="1" dirty="0">
                <a:latin typeface="Arial" panose="020B0604020202020204" pitchFamily="34" charset="0"/>
                <a:cs typeface="Arial" panose="020B0604020202020204" pitchFamily="34" charset="0"/>
              </a:rPr>
              <a:t>What elements affect high-quality carbon credit? </a:t>
            </a:r>
          </a:p>
          <a:p>
            <a:pPr marL="342900" indent="-342900">
              <a:lnSpc>
                <a:spcPct val="200000"/>
              </a:lnSpc>
              <a:buFont typeface="Arial" panose="020B0604020202020204" pitchFamily="34" charset="0"/>
              <a:buChar char="•"/>
            </a:pPr>
            <a:r>
              <a:rPr lang="en-GB" sz="2800" b="1" dirty="0">
                <a:latin typeface="Arial" panose="020B0604020202020204" pitchFamily="34" charset="0"/>
                <a:cs typeface="Arial" panose="020B0604020202020204" pitchFamily="34" charset="0"/>
              </a:rPr>
              <a:t>L</a:t>
            </a:r>
            <a:r>
              <a:rPr kumimoji="1" lang="en-GB" sz="2800" b="1" dirty="0">
                <a:latin typeface="Arial" panose="020B0604020202020204" pitchFamily="34" charset="0"/>
                <a:cs typeface="Arial" panose="020B0604020202020204" pitchFamily="34" charset="0"/>
              </a:rPr>
              <a:t>iterature review on credit credibility </a:t>
            </a:r>
          </a:p>
          <a:p>
            <a:pPr marL="342900" indent="-342900">
              <a:lnSpc>
                <a:spcPct val="200000"/>
              </a:lnSpc>
              <a:buFont typeface="Arial" panose="020B0604020202020204" pitchFamily="34" charset="0"/>
              <a:buChar char="•"/>
            </a:pPr>
            <a:r>
              <a:rPr kumimoji="1" lang="en-GB" sz="2800" b="1" dirty="0">
                <a:latin typeface="Arial" panose="020B0604020202020204" pitchFamily="34" charset="0"/>
                <a:cs typeface="Arial" panose="020B0604020202020204" pitchFamily="34" charset="0"/>
              </a:rPr>
              <a:t>Highlight of some elements related </a:t>
            </a:r>
            <a:r>
              <a:rPr lang="en-GB" sz="2800" b="1" dirty="0">
                <a:latin typeface="Arial" panose="020B0604020202020204" pitchFamily="34" charset="0"/>
                <a:cs typeface="Arial" panose="020B0604020202020204" pitchFamily="34" charset="0"/>
              </a:rPr>
              <a:t>to credit credibility </a:t>
            </a:r>
            <a:endParaRPr kumimoji="1" lang="en-GB" sz="2800" b="1" dirty="0">
              <a:latin typeface="Arial" panose="020B0604020202020204" pitchFamily="34" charset="0"/>
              <a:cs typeface="Arial" panose="020B0604020202020204" pitchFamily="34" charset="0"/>
            </a:endParaRPr>
          </a:p>
          <a:p>
            <a:pPr marL="342900" indent="-342900">
              <a:lnSpc>
                <a:spcPct val="200000"/>
              </a:lnSpc>
              <a:buFont typeface="Arial" panose="020B0604020202020204" pitchFamily="34" charset="0"/>
              <a:buChar char="•"/>
            </a:pPr>
            <a:r>
              <a:rPr kumimoji="1" lang="en-GB" sz="2800" b="1" dirty="0">
                <a:latin typeface="Arial" panose="020B0604020202020204" pitchFamily="34" charset="0"/>
                <a:cs typeface="Arial" panose="020B0604020202020204" pitchFamily="34" charset="0"/>
              </a:rPr>
              <a:t>Summary</a:t>
            </a:r>
          </a:p>
        </p:txBody>
      </p:sp>
      <p:sp>
        <p:nvSpPr>
          <p:cNvPr id="3" name="Title 1"/>
          <p:cNvSpPr txBox="1">
            <a:spLocks/>
          </p:cNvSpPr>
          <p:nvPr/>
        </p:nvSpPr>
        <p:spPr>
          <a:xfrm>
            <a:off x="609600" y="312406"/>
            <a:ext cx="10972800" cy="562075"/>
          </a:xfrm>
          <a:prstGeom prst="rect">
            <a:avLst/>
          </a:prstGeom>
        </p:spPr>
        <p:txBody>
          <a:bodyPr/>
          <a:lst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a:lstStyle>
          <a:p>
            <a:pPr algn="ctr"/>
            <a:r>
              <a:rPr lang="en-US" dirty="0">
                <a:latin typeface="Arial" panose="020B0604020202020204" pitchFamily="34" charset="0"/>
                <a:ea typeface="+mn-ea"/>
                <a:cs typeface="Arial" panose="020B0604020202020204" pitchFamily="34" charset="0"/>
              </a:rPr>
              <a:t>Outline</a:t>
            </a:r>
          </a:p>
        </p:txBody>
      </p:sp>
    </p:spTree>
    <p:extLst>
      <p:ext uri="{BB962C8B-B14F-4D97-AF65-F5344CB8AC3E}">
        <p14:creationId xmlns:p14="http://schemas.microsoft.com/office/powerpoint/2010/main" val="1629261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正方形/長方形 1"/>
          <p:cNvSpPr/>
          <p:nvPr/>
        </p:nvSpPr>
        <p:spPr>
          <a:xfrm>
            <a:off x="2323322" y="0"/>
            <a:ext cx="7545356" cy="6858000"/>
          </a:xfrm>
          <a:prstGeom prst="rect">
            <a:avLst/>
          </a:prstGeom>
          <a:solidFill>
            <a:schemeClr val="bg1"/>
          </a:solidFill>
          <a:ln>
            <a:noFill/>
          </a:ln>
          <a:effectLst>
            <a:outerShdw blurRad="279400" sx="105000" sy="105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192" y="5989502"/>
            <a:ext cx="5125616" cy="415432"/>
          </a:xfrm>
          <a:prstGeom prst="rect">
            <a:avLst/>
          </a:prstGeom>
        </p:spPr>
      </p:pic>
      <p:sp>
        <p:nvSpPr>
          <p:cNvPr id="6" name="テキスト ボックス 5"/>
          <p:cNvSpPr txBox="1"/>
          <p:nvPr/>
        </p:nvSpPr>
        <p:spPr>
          <a:xfrm>
            <a:off x="3114870" y="1716926"/>
            <a:ext cx="596226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Thank you for your attention</a:t>
            </a:r>
            <a:endParaRPr kumimoji="1" lang="ja-JP" altLang="en-US" sz="3200" dirty="0">
              <a:latin typeface="Arial" panose="020B0604020202020204" pitchFamily="34" charset="0"/>
              <a:cs typeface="Arial" panose="020B0604020202020204" pitchFamily="34" charset="0"/>
            </a:endParaRPr>
          </a:p>
        </p:txBody>
      </p:sp>
      <p:sp>
        <p:nvSpPr>
          <p:cNvPr id="7" name="フッター プレースホルダー 35"/>
          <p:cNvSpPr txBox="1">
            <a:spLocks/>
          </p:cNvSpPr>
          <p:nvPr/>
        </p:nvSpPr>
        <p:spPr>
          <a:xfrm>
            <a:off x="2585970" y="4499373"/>
            <a:ext cx="7020060" cy="1037063"/>
          </a:xfrm>
          <a:prstGeom prst="rect">
            <a:avLst/>
          </a:prstGeom>
        </p:spPr>
        <p:txBody>
          <a:bodyPr vert="horz" lIns="91440" tIns="45720" rIns="91440" bIns="45720" rtlCol="0" anchor="ctr"/>
          <a:lstStyle>
            <a:defPPr>
              <a:defRPr lang="ja-JP"/>
            </a:defPPr>
            <a:lvl1pPr marL="0" algn="ctr" defTabSz="914400" rtl="0" eaLnBrk="1" latinLnBrk="0" hangingPunct="1">
              <a:defRPr kumimoji="1" sz="2400" b="1" kern="1200">
                <a:solidFill>
                  <a:schemeClr val="tx1">
                    <a:lumMod val="85000"/>
                    <a:lumOff val="1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ltLang="ja-JP" sz="2000" dirty="0">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Temuulen Murun</a:t>
            </a:r>
            <a:r>
              <a:rPr lang="en-US" sz="2000" b="0" dirty="0">
                <a:solidFill>
                  <a:schemeClr val="tx1"/>
                </a:solidFill>
                <a:latin typeface="Arial" panose="020B0604020202020204" pitchFamily="34" charset="0"/>
                <a:cs typeface="Arial" panose="020B0604020202020204" pitchFamily="34" charset="0"/>
              </a:rPr>
              <a:t>, </a:t>
            </a:r>
          </a:p>
          <a:p>
            <a:r>
              <a:rPr lang="en-US" sz="1800" b="0" dirty="0">
                <a:solidFill>
                  <a:schemeClr val="tx1"/>
                </a:solidFill>
                <a:latin typeface="Arial" panose="020B0604020202020204" pitchFamily="34" charset="0"/>
                <a:cs typeface="Arial" panose="020B0604020202020204" pitchFamily="34" charset="0"/>
              </a:rPr>
              <a:t>Researcher, Climate and Energy Area (</a:t>
            </a:r>
            <a:r>
              <a:rPr lang="en-US" sz="1800" b="0" dirty="0">
                <a:solidFill>
                  <a:schemeClr val="tx1"/>
                </a:solidFill>
                <a:latin typeface="Arial" panose="020B0604020202020204" pitchFamily="34" charset="0"/>
                <a:cs typeface="Arial" panose="020B0604020202020204" pitchFamily="34" charset="0"/>
                <a:hlinkClick r:id="rId4"/>
              </a:rPr>
              <a:t>murun@iges.or.jp</a:t>
            </a:r>
            <a:r>
              <a:rPr lang="en-US" sz="1800" b="0" dirty="0">
                <a:solidFill>
                  <a:schemeClr val="tx1"/>
                </a:solidFill>
                <a:latin typeface="Arial" panose="020B0604020202020204" pitchFamily="34" charset="0"/>
                <a:cs typeface="Arial" panose="020B0604020202020204" pitchFamily="34" charset="0"/>
              </a:rPr>
              <a:t>) </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Kentaro Takahashi </a:t>
            </a:r>
          </a:p>
          <a:p>
            <a:r>
              <a:rPr lang="en-US" sz="1800" b="0" dirty="0">
                <a:solidFill>
                  <a:schemeClr val="tx1"/>
                </a:solidFill>
                <a:latin typeface="Arial" panose="020B0604020202020204" pitchFamily="34" charset="0"/>
                <a:cs typeface="Arial" panose="020B0604020202020204" pitchFamily="34" charset="0"/>
              </a:rPr>
              <a:t>Deputy Director, Climate and Energy Area</a:t>
            </a:r>
            <a:endParaRPr lang="en-US" sz="1800" dirty="0">
              <a:solidFill>
                <a:schemeClr val="tx1"/>
              </a:solidFill>
              <a:latin typeface="Arial" panose="020B0604020202020204" pitchFamily="34" charset="0"/>
              <a:cs typeface="Arial" panose="020B0604020202020204" pitchFamily="34" charset="0"/>
            </a:endParaRPr>
          </a:p>
          <a:p>
            <a:endParaRPr lang="en-US" sz="2000" dirty="0">
              <a:solidFill>
                <a:schemeClr val="tx1"/>
              </a:solidFill>
              <a:latin typeface="Arial" panose="020B0604020202020204" pitchFamily="34" charset="0"/>
              <a:cs typeface="Arial" panose="020B0604020202020204" pitchFamily="34" charset="0"/>
            </a:endParaRPr>
          </a:p>
          <a:p>
            <a:endParaRPr lang="en-US" sz="2000" b="0" dirty="0">
              <a:solidFill>
                <a:schemeClr val="tx1"/>
              </a:solidFill>
              <a:latin typeface="Arial" panose="020B0604020202020204" pitchFamily="34" charset="0"/>
              <a:cs typeface="Arial" panose="020B0604020202020204" pitchFamily="34" charset="0"/>
            </a:endParaRPr>
          </a:p>
          <a:p>
            <a:endParaRPr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37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1692"/>
            <a:ext cx="10972800" cy="562075"/>
          </a:xfrm>
        </p:spPr>
        <p:txBody>
          <a:bodyPr/>
          <a:lstStyle/>
          <a:p>
            <a:pPr algn="ctr"/>
            <a:r>
              <a:rPr kumimoji="1" lang="en-GB" dirty="0">
                <a:solidFill>
                  <a:schemeClr val="tx1"/>
                </a:solidFill>
                <a:latin typeface="Arial" panose="020B0604020202020204" pitchFamily="34" charset="0"/>
                <a:ea typeface="+mn-ea"/>
                <a:cs typeface="Arial" panose="020B0604020202020204" pitchFamily="34" charset="0"/>
              </a:rPr>
              <a:t>Criticisms of offset credits</a:t>
            </a:r>
            <a:endParaRPr lang="en-US" dirty="0">
              <a:solidFill>
                <a:schemeClr val="tx1"/>
              </a:solidFill>
              <a:latin typeface="Arial" panose="020B0604020202020204" pitchFamily="34" charset="0"/>
              <a:ea typeface="+mn-ea"/>
              <a:cs typeface="Arial" panose="020B0604020202020204" pitchFamily="34" charset="0"/>
            </a:endParaRPr>
          </a:p>
        </p:txBody>
      </p:sp>
      <p:sp>
        <p:nvSpPr>
          <p:cNvPr id="3" name="Content Placeholder 2"/>
          <p:cNvSpPr txBox="1">
            <a:spLocks/>
          </p:cNvSpPr>
          <p:nvPr/>
        </p:nvSpPr>
        <p:spPr>
          <a:xfrm>
            <a:off x="346341" y="1037980"/>
            <a:ext cx="6584577" cy="520314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7030A0"/>
                </a:solidFill>
                <a:latin typeface="+mn-ea"/>
                <a:cs typeface="Calibri" panose="020F0502020204030204" pitchFamily="34" charset="0"/>
              </a:rPr>
              <a:t>G</a:t>
            </a:r>
            <a:r>
              <a:rPr kumimoji="1" lang="en-GB" sz="2400" b="1" dirty="0">
                <a:solidFill>
                  <a:srgbClr val="7030A0"/>
                </a:solidFill>
                <a:latin typeface="+mn-ea"/>
                <a:cs typeface="Calibri" panose="020F0502020204030204" pitchFamily="34" charset="0"/>
              </a:rPr>
              <a:t>reenwashing, </a:t>
            </a:r>
            <a:r>
              <a:rPr lang="en-GB" sz="2400" b="1" dirty="0" smtClean="0">
                <a:solidFill>
                  <a:srgbClr val="7030A0"/>
                </a:solidFill>
                <a:latin typeface="+mn-ea"/>
                <a:cs typeface="Calibri" panose="020F0502020204030204" pitchFamily="34" charset="0"/>
              </a:rPr>
              <a:t>l</a:t>
            </a:r>
            <a:r>
              <a:rPr kumimoji="1" lang="en-GB" sz="2400" b="1" dirty="0" smtClean="0">
                <a:solidFill>
                  <a:srgbClr val="7030A0"/>
                </a:solidFill>
                <a:latin typeface="+mn-ea"/>
                <a:cs typeface="Calibri" panose="020F0502020204030204" pitchFamily="34" charset="0"/>
              </a:rPr>
              <a:t>owering </a:t>
            </a:r>
            <a:r>
              <a:rPr kumimoji="1" lang="en-GB" sz="2400" b="1" dirty="0">
                <a:solidFill>
                  <a:srgbClr val="7030A0"/>
                </a:solidFill>
                <a:latin typeface="+mn-ea"/>
                <a:cs typeface="Calibri" panose="020F0502020204030204" pitchFamily="34" charset="0"/>
              </a:rPr>
              <a:t>environmental integrity, </a:t>
            </a:r>
            <a:r>
              <a:rPr kumimoji="1" lang="en-GB" sz="2400" b="1" dirty="0" smtClean="0">
                <a:solidFill>
                  <a:srgbClr val="7030A0"/>
                </a:solidFill>
                <a:latin typeface="+mn-ea"/>
                <a:cs typeface="Calibri" panose="020F0502020204030204" pitchFamily="34" charset="0"/>
              </a:rPr>
              <a:t>undermining </a:t>
            </a:r>
            <a:r>
              <a:rPr kumimoji="1" lang="en-GB" sz="2400" b="1" dirty="0">
                <a:solidFill>
                  <a:srgbClr val="7030A0"/>
                </a:solidFill>
                <a:latin typeface="+mn-ea"/>
                <a:cs typeface="Calibri" panose="020F0502020204030204" pitchFamily="34" charset="0"/>
              </a:rPr>
              <a:t>Paris Agreement </a:t>
            </a:r>
            <a:r>
              <a:rPr kumimoji="1" lang="en-GB" sz="2400" dirty="0">
                <a:latin typeface="+mn-ea"/>
                <a:cs typeface="Calibri" panose="020F0502020204030204" pitchFamily="34" charset="0"/>
              </a:rPr>
              <a:t>(PA) 1.5C target </a:t>
            </a:r>
            <a:r>
              <a:rPr kumimoji="1" lang="en-GB" sz="2400" dirty="0" smtClean="0">
                <a:latin typeface="+mn-ea"/>
                <a:cs typeface="Calibri" panose="020F0502020204030204" pitchFamily="34" charset="0"/>
              </a:rPr>
              <a:t>and </a:t>
            </a:r>
            <a:r>
              <a:rPr kumimoji="1" lang="en-GB" sz="2400" b="1" dirty="0">
                <a:solidFill>
                  <a:srgbClr val="7030A0"/>
                </a:solidFill>
                <a:latin typeface="+mn-ea"/>
                <a:cs typeface="Calibri" panose="020F0502020204030204" pitchFamily="34" charset="0"/>
              </a:rPr>
              <a:t>business climate actions</a:t>
            </a:r>
          </a:p>
          <a:p>
            <a:pPr marL="0" indent="0">
              <a:buNone/>
            </a:pPr>
            <a:endParaRPr kumimoji="1" lang="en-GB" dirty="0">
              <a:latin typeface="+mn-ea"/>
              <a:cs typeface="Calibri" panose="020F0502020204030204" pitchFamily="34" charset="0"/>
            </a:endParaRPr>
          </a:p>
          <a:p>
            <a:pPr lvl="1"/>
            <a:r>
              <a:rPr lang="en-GB" dirty="0">
                <a:latin typeface="+mn-ea"/>
                <a:cs typeface="Calibri" panose="020F0502020204030204" pitchFamily="34" charset="0"/>
              </a:rPr>
              <a:t>Methodologies in forest projects are not robust enough </a:t>
            </a:r>
            <a:r>
              <a:rPr kumimoji="1" lang="en-GB" dirty="0">
                <a:latin typeface="+mn-ea"/>
                <a:cs typeface="Calibri" panose="020F0502020204030204" pitchFamily="34" charset="0"/>
              </a:rPr>
              <a:t>(Guardian, UK)</a:t>
            </a:r>
          </a:p>
          <a:p>
            <a:pPr marL="457200" lvl="1" indent="0">
              <a:buNone/>
            </a:pPr>
            <a:endParaRPr kumimoji="1" lang="en-GB" dirty="0">
              <a:latin typeface="+mn-ea"/>
              <a:cs typeface="Calibri" panose="020F0502020204030204" pitchFamily="34" charset="0"/>
            </a:endParaRPr>
          </a:p>
          <a:p>
            <a:pPr lvl="1"/>
            <a:r>
              <a:rPr lang="en-GB" dirty="0">
                <a:latin typeface="+mn-ea"/>
                <a:cs typeface="Calibri" panose="020F0502020204030204" pitchFamily="34" charset="0"/>
              </a:rPr>
              <a:t>Selling credits for well-protected trees undermines </a:t>
            </a:r>
            <a:r>
              <a:rPr lang="en-GB" dirty="0" smtClean="0">
                <a:latin typeface="+mn-ea"/>
                <a:cs typeface="Calibri" panose="020F0502020204030204" pitchFamily="34" charset="0"/>
              </a:rPr>
              <a:t>sustainability </a:t>
            </a:r>
            <a:r>
              <a:rPr lang="en-GB" dirty="0">
                <a:latin typeface="+mn-ea"/>
                <a:cs typeface="Calibri" panose="020F0502020204030204" pitchFamily="34" charset="0"/>
              </a:rPr>
              <a:t>(Bloomberg, USA)</a:t>
            </a:r>
          </a:p>
          <a:p>
            <a:pPr marL="457200" lvl="1" indent="0">
              <a:buNone/>
            </a:pPr>
            <a:endParaRPr kumimoji="1" lang="en-GB" dirty="0">
              <a:latin typeface="+mn-ea"/>
              <a:cs typeface="Calibri" panose="020F0502020204030204" pitchFamily="34" charset="0"/>
            </a:endParaRPr>
          </a:p>
          <a:p>
            <a:pPr lvl="1"/>
            <a:r>
              <a:rPr lang="en-GB" dirty="0">
                <a:latin typeface="+mn-ea"/>
                <a:cs typeface="Calibri" panose="020F0502020204030204" pitchFamily="34" charset="0"/>
              </a:rPr>
              <a:t>Offset</a:t>
            </a:r>
            <a:r>
              <a:rPr kumimoji="1" lang="en-GB" dirty="0">
                <a:latin typeface="+mn-ea"/>
                <a:cs typeface="Calibri" panose="020F0502020204030204" pitchFamily="34" charset="0"/>
              </a:rPr>
              <a:t> credits </a:t>
            </a:r>
            <a:r>
              <a:rPr lang="en-GB" dirty="0">
                <a:latin typeface="+mn-ea"/>
                <a:cs typeface="Calibri" panose="020F0502020204030204" pitchFamily="34" charset="0"/>
              </a:rPr>
              <a:t>can be</a:t>
            </a:r>
            <a:r>
              <a:rPr kumimoji="1" lang="en-GB" dirty="0">
                <a:latin typeface="+mn-ea"/>
                <a:cs typeface="Calibri" panose="020F0502020204030204" pitchFamily="34" charset="0"/>
              </a:rPr>
              <a:t> used as a substitute for real climate actions (Greenpeace, UK)</a:t>
            </a:r>
          </a:p>
          <a:p>
            <a:pPr lvl="1"/>
            <a:endParaRPr kumimoji="1" lang="en-GB" dirty="0">
              <a:latin typeface="+mn-ea"/>
              <a:cs typeface="Calibri" panose="020F0502020204030204" pitchFamily="34" charset="0"/>
            </a:endParaRPr>
          </a:p>
          <a:p>
            <a:pPr lvl="1"/>
            <a:r>
              <a:rPr lang="en-GB" dirty="0">
                <a:latin typeface="+mn-ea"/>
                <a:cs typeface="Calibri" panose="020F0502020204030204" pitchFamily="34" charset="0"/>
              </a:rPr>
              <a:t>Carbon offsets have been used by polluters as a free pass for inaction (UNEP)</a:t>
            </a:r>
          </a:p>
        </p:txBody>
      </p:sp>
      <p:sp>
        <p:nvSpPr>
          <p:cNvPr id="5" name="AutoShape 4" descr="advantages and disadvantages of carbon offset"/>
          <p:cNvSpPr>
            <a:spLocks noChangeAspect="1" noChangeArrowheads="1"/>
          </p:cNvSpPr>
          <p:nvPr/>
        </p:nvSpPr>
        <p:spPr bwMode="auto">
          <a:xfrm>
            <a:off x="3264535" y="336064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3"/>
          <a:srcRect t="28926"/>
          <a:stretch/>
        </p:blipFill>
        <p:spPr>
          <a:xfrm>
            <a:off x="7370726" y="1039757"/>
            <a:ext cx="4474933" cy="1689652"/>
          </a:xfrm>
          <a:prstGeom prst="rect">
            <a:avLst/>
          </a:prstGeom>
          <a:ln>
            <a:solidFill>
              <a:schemeClr val="tx1"/>
            </a:solidFill>
          </a:ln>
        </p:spPr>
      </p:pic>
      <p:pic>
        <p:nvPicPr>
          <p:cNvPr id="9" name="Picture 8"/>
          <p:cNvPicPr>
            <a:picLocks noChangeAspect="1"/>
          </p:cNvPicPr>
          <p:nvPr/>
        </p:nvPicPr>
        <p:blipFill rotWithShape="1">
          <a:blip r:embed="rId4"/>
          <a:srcRect t="9798" r="1480" b="15308"/>
          <a:stretch/>
        </p:blipFill>
        <p:spPr>
          <a:xfrm>
            <a:off x="7902922" y="2875399"/>
            <a:ext cx="4171971" cy="1684867"/>
          </a:xfrm>
          <a:prstGeom prst="rect">
            <a:avLst/>
          </a:prstGeom>
          <a:ln>
            <a:solidFill>
              <a:schemeClr val="tx1"/>
            </a:solidFill>
          </a:ln>
        </p:spPr>
      </p:pic>
      <p:pic>
        <p:nvPicPr>
          <p:cNvPr id="15" name="Picture 14"/>
          <p:cNvPicPr>
            <a:picLocks noChangeAspect="1"/>
          </p:cNvPicPr>
          <p:nvPr/>
        </p:nvPicPr>
        <p:blipFill rotWithShape="1">
          <a:blip r:embed="rId5"/>
          <a:srcRect t="10482"/>
          <a:stretch/>
        </p:blipFill>
        <p:spPr>
          <a:xfrm>
            <a:off x="7370726" y="4694869"/>
            <a:ext cx="3739843" cy="1778525"/>
          </a:xfrm>
          <a:prstGeom prst="rect">
            <a:avLst/>
          </a:prstGeom>
          <a:ln>
            <a:solidFill>
              <a:schemeClr val="tx1"/>
            </a:solidFill>
          </a:ln>
        </p:spPr>
      </p:pic>
      <p:sp>
        <p:nvSpPr>
          <p:cNvPr id="4" name="テキスト ボックス 3">
            <a:extLst>
              <a:ext uri="{FF2B5EF4-FFF2-40B4-BE49-F238E27FC236}">
                <a16:creationId xmlns:a16="http://schemas.microsoft.com/office/drawing/2014/main" id="{CCB08B0C-F5D9-4E38-9ADA-5E9D421B2E76}"/>
              </a:ext>
            </a:extLst>
          </p:cNvPr>
          <p:cNvSpPr txBox="1"/>
          <p:nvPr/>
        </p:nvSpPr>
        <p:spPr>
          <a:xfrm>
            <a:off x="208912" y="6385339"/>
            <a:ext cx="5723186" cy="261610"/>
          </a:xfrm>
          <a:prstGeom prst="rect">
            <a:avLst/>
          </a:prstGeom>
          <a:noFill/>
        </p:spPr>
        <p:txBody>
          <a:bodyPr wrap="square" rtlCol="0">
            <a:spAutoFit/>
          </a:bodyPr>
          <a:lstStyle/>
          <a:p>
            <a:r>
              <a:rPr kumimoji="1" lang="en-US" altLang="ja-JP" sz="1100" dirty="0" smtClean="0">
                <a:latin typeface="Arial" panose="020B0604020202020204" pitchFamily="34" charset="0"/>
                <a:cs typeface="Arial" panose="020B0604020202020204" pitchFamily="34" charset="0"/>
              </a:rPr>
              <a:t>*</a:t>
            </a:r>
            <a:r>
              <a:rPr lang="en-US" altLang="ja-JP" sz="1100" dirty="0" smtClean="0">
                <a:latin typeface="Arial" panose="020B0604020202020204" pitchFamily="34" charset="0"/>
                <a:cs typeface="Arial" panose="020B0604020202020204" pitchFamily="34" charset="0"/>
              </a:rPr>
              <a:t>UNEP</a:t>
            </a:r>
            <a:r>
              <a:rPr lang="en-US" altLang="ja-JP" sz="1100" dirty="0">
                <a:latin typeface="Arial" panose="020B0604020202020204" pitchFamily="34" charset="0"/>
                <a:cs typeface="Arial" panose="020B0604020202020204" pitchFamily="34" charset="0"/>
              </a:rPr>
              <a:t>: United Nations Environment </a:t>
            </a:r>
            <a:r>
              <a:rPr lang="en-US" altLang="ja-JP" sz="1100" dirty="0" err="1">
                <a:latin typeface="Arial" panose="020B0604020202020204" pitchFamily="34" charset="0"/>
                <a:cs typeface="Arial" panose="020B0604020202020204" pitchFamily="34" charset="0"/>
              </a:rPr>
              <a:t>Programme</a:t>
            </a:r>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762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a:solidFill>
                  <a:schemeClr val="tx1"/>
                </a:solidFill>
                <a:latin typeface="Arial" panose="020B0604020202020204" pitchFamily="34" charset="0"/>
                <a:ea typeface="+mn-ea"/>
                <a:cs typeface="Arial" panose="020B0604020202020204" pitchFamily="34" charset="0"/>
              </a:rPr>
              <a:t>H</a:t>
            </a:r>
            <a:r>
              <a:rPr kumimoji="1" lang="en-GB" sz="3200" dirty="0">
                <a:solidFill>
                  <a:schemeClr val="tx1"/>
                </a:solidFill>
                <a:latin typeface="Arial" panose="020B0604020202020204" pitchFamily="34" charset="0"/>
                <a:ea typeface="+mn-ea"/>
                <a:cs typeface="Arial" panose="020B0604020202020204" pitchFamily="34" charset="0"/>
              </a:rPr>
              <a:t>igh-quality </a:t>
            </a:r>
            <a:r>
              <a:rPr lang="en-GB" sz="3200" dirty="0">
                <a:solidFill>
                  <a:schemeClr val="tx1"/>
                </a:solidFill>
                <a:latin typeface="Arial" panose="020B0604020202020204" pitchFamily="34" charset="0"/>
                <a:ea typeface="+mn-ea"/>
                <a:cs typeface="Arial" panose="020B0604020202020204" pitchFamily="34" charset="0"/>
              </a:rPr>
              <a:t>carbon</a:t>
            </a:r>
            <a:r>
              <a:rPr kumimoji="1" lang="en-GB" sz="3200" dirty="0">
                <a:solidFill>
                  <a:schemeClr val="tx1"/>
                </a:solidFill>
                <a:latin typeface="Arial" panose="020B0604020202020204" pitchFamily="34" charset="0"/>
                <a:ea typeface="+mn-ea"/>
                <a:cs typeface="Arial" panose="020B0604020202020204" pitchFamily="34" charset="0"/>
              </a:rPr>
              <a:t> credits (credit credibility) </a:t>
            </a:r>
          </a:p>
        </p:txBody>
      </p:sp>
      <p:sp>
        <p:nvSpPr>
          <p:cNvPr id="3" name="Content Placeholder 2"/>
          <p:cNvSpPr txBox="1">
            <a:spLocks/>
          </p:cNvSpPr>
          <p:nvPr/>
        </p:nvSpPr>
        <p:spPr>
          <a:xfrm>
            <a:off x="180241" y="1013324"/>
            <a:ext cx="11859101" cy="15691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latin typeface="+mn-ea"/>
                <a:cs typeface="Calibri" panose="020F0502020204030204" pitchFamily="34" charset="0"/>
              </a:rPr>
              <a:t>What elements affect high-quality carbon credits? What is credit credibility? Which credits can we trust?</a:t>
            </a:r>
            <a:endParaRPr kumimoji="1" lang="en-GB" sz="1800" b="1" dirty="0">
              <a:latin typeface="+mn-ea"/>
              <a:cs typeface="Calibri" panose="020F0502020204030204" pitchFamily="34" charset="0"/>
            </a:endParaRPr>
          </a:p>
          <a:p>
            <a:pPr marL="0" indent="0">
              <a:buNone/>
            </a:pPr>
            <a:r>
              <a:rPr lang="en-GB" sz="1800" dirty="0">
                <a:latin typeface="+mn-ea"/>
                <a:cs typeface="Calibri" panose="020F0502020204030204" pitchFamily="34" charset="0"/>
              </a:rPr>
              <a:t>-  GHG reductions must be </a:t>
            </a:r>
            <a:r>
              <a:rPr lang="en-GB" sz="1800" b="1" dirty="0">
                <a:solidFill>
                  <a:srgbClr val="7030A0"/>
                </a:solidFill>
                <a:latin typeface="+mn-ea"/>
                <a:cs typeface="Calibri" panose="020F0502020204030204" pitchFamily="34" charset="0"/>
              </a:rPr>
              <a:t>real, </a:t>
            </a:r>
            <a:r>
              <a:rPr lang="en-GB" sz="1800" b="1" dirty="0" smtClean="0">
                <a:solidFill>
                  <a:srgbClr val="7030A0"/>
                </a:solidFill>
                <a:latin typeface="+mn-ea"/>
                <a:cs typeface="Calibri" panose="020F0502020204030204" pitchFamily="34" charset="0"/>
              </a:rPr>
              <a:t>quantifiable </a:t>
            </a:r>
            <a:r>
              <a:rPr lang="en-GB" sz="1800" b="1" dirty="0">
                <a:solidFill>
                  <a:srgbClr val="7030A0"/>
                </a:solidFill>
                <a:latin typeface="+mn-ea"/>
                <a:cs typeface="Calibri" panose="020F0502020204030204" pitchFamily="34" charset="0"/>
              </a:rPr>
              <a:t>and verifiable</a:t>
            </a:r>
          </a:p>
          <a:p>
            <a:pPr>
              <a:buFontTx/>
              <a:buChar char="-"/>
            </a:pPr>
            <a:r>
              <a:rPr lang="en-GB" sz="1800" dirty="0">
                <a:latin typeface="+mn-ea"/>
                <a:cs typeface="Calibri" panose="020F0502020204030204" pitchFamily="34" charset="0"/>
              </a:rPr>
              <a:t>Must </a:t>
            </a:r>
            <a:r>
              <a:rPr lang="en-GB" sz="1800" dirty="0" smtClean="0">
                <a:latin typeface="+mn-ea"/>
                <a:cs typeface="Calibri" panose="020F0502020204030204" pitchFamily="34" charset="0"/>
              </a:rPr>
              <a:t>be </a:t>
            </a:r>
            <a:r>
              <a:rPr lang="en-GB" sz="1800" b="1" dirty="0" smtClean="0">
                <a:solidFill>
                  <a:srgbClr val="7030A0"/>
                </a:solidFill>
                <a:latin typeface="+mn-ea"/>
                <a:cs typeface="Calibri" panose="020F0502020204030204" pitchFamily="34" charset="0"/>
              </a:rPr>
              <a:t>additional</a:t>
            </a:r>
            <a:r>
              <a:rPr lang="en-GB" sz="1800" b="1" dirty="0">
                <a:solidFill>
                  <a:srgbClr val="7030A0"/>
                </a:solidFill>
                <a:latin typeface="+mn-ea"/>
                <a:cs typeface="Calibri" panose="020F0502020204030204" pitchFamily="34" charset="0"/>
              </a:rPr>
              <a:t> </a:t>
            </a:r>
            <a:r>
              <a:rPr lang="en-GB" sz="1800" b="1" dirty="0" smtClean="0">
                <a:solidFill>
                  <a:srgbClr val="7030A0"/>
                </a:solidFill>
                <a:latin typeface="+mn-ea"/>
                <a:cs typeface="Calibri" panose="020F0502020204030204" pitchFamily="34" charset="0"/>
              </a:rPr>
              <a:t>and </a:t>
            </a:r>
            <a:r>
              <a:rPr lang="en-GB" sz="1800" b="1" dirty="0">
                <a:solidFill>
                  <a:srgbClr val="7030A0"/>
                </a:solidFill>
                <a:latin typeface="+mn-ea"/>
                <a:cs typeface="Calibri" panose="020F0502020204030204" pitchFamily="34" charset="0"/>
              </a:rPr>
              <a:t>permanent CO</a:t>
            </a:r>
            <a:r>
              <a:rPr lang="en-GB" sz="1800" b="1" baseline="-25000" dirty="0">
                <a:solidFill>
                  <a:srgbClr val="7030A0"/>
                </a:solidFill>
                <a:latin typeface="+mn-ea"/>
                <a:cs typeface="Calibri" panose="020F0502020204030204" pitchFamily="34" charset="0"/>
              </a:rPr>
              <a:t>2</a:t>
            </a:r>
            <a:r>
              <a:rPr lang="en-GB" sz="1800" b="1" dirty="0">
                <a:solidFill>
                  <a:srgbClr val="7030A0"/>
                </a:solidFill>
                <a:latin typeface="+mn-ea"/>
                <a:cs typeface="Calibri" panose="020F0502020204030204" pitchFamily="34" charset="0"/>
              </a:rPr>
              <a:t> emission reductions/removals</a:t>
            </a:r>
          </a:p>
          <a:p>
            <a:pPr>
              <a:buFontTx/>
              <a:buChar char="-"/>
            </a:pPr>
            <a:r>
              <a:rPr lang="en-GB" sz="1800" dirty="0">
                <a:latin typeface="+mn-ea"/>
                <a:cs typeface="Calibri" panose="020F0502020204030204" pitchFamily="34" charset="0"/>
              </a:rPr>
              <a:t>Should come from projects that </a:t>
            </a:r>
            <a:r>
              <a:rPr lang="en-GB" sz="1800" b="1" dirty="0">
                <a:solidFill>
                  <a:srgbClr val="7030A0"/>
                </a:solidFill>
                <a:latin typeface="+mn-ea"/>
                <a:cs typeface="Calibri" panose="020F0502020204030204" pitchFamily="34" charset="0"/>
              </a:rPr>
              <a:t>do not contribute to environmental and social </a:t>
            </a:r>
            <a:r>
              <a:rPr lang="en-GB" sz="1800" b="1" dirty="0" smtClean="0">
                <a:solidFill>
                  <a:srgbClr val="7030A0"/>
                </a:solidFill>
                <a:latin typeface="+mn-ea"/>
                <a:cs typeface="Calibri" panose="020F0502020204030204" pitchFamily="34" charset="0"/>
              </a:rPr>
              <a:t>harm</a:t>
            </a:r>
            <a:endParaRPr lang="en-GB" sz="1800" b="1" dirty="0">
              <a:solidFill>
                <a:srgbClr val="7030A0"/>
              </a:solidFill>
              <a:latin typeface="+mn-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99554914"/>
              </p:ext>
            </p:extLst>
          </p:nvPr>
        </p:nvGraphicFramePr>
        <p:xfrm>
          <a:off x="252386" y="2933758"/>
          <a:ext cx="11469263" cy="3393440"/>
        </p:xfrm>
        <a:graphic>
          <a:graphicData uri="http://schemas.openxmlformats.org/drawingml/2006/table">
            <a:tbl>
              <a:tblPr firstRow="1" bandRow="1">
                <a:tableStyleId>{5C22544A-7EE6-4342-B048-85BDC9FD1C3A}</a:tableStyleId>
              </a:tblPr>
              <a:tblGrid>
                <a:gridCol w="4873731">
                  <a:extLst>
                    <a:ext uri="{9D8B030D-6E8A-4147-A177-3AD203B41FA5}">
                      <a16:colId xmlns:a16="http://schemas.microsoft.com/office/drawing/2014/main" val="1918153343"/>
                    </a:ext>
                  </a:extLst>
                </a:gridCol>
                <a:gridCol w="3208866">
                  <a:extLst>
                    <a:ext uri="{9D8B030D-6E8A-4147-A177-3AD203B41FA5}">
                      <a16:colId xmlns:a16="http://schemas.microsoft.com/office/drawing/2014/main" val="632147571"/>
                    </a:ext>
                  </a:extLst>
                </a:gridCol>
                <a:gridCol w="3386666">
                  <a:extLst>
                    <a:ext uri="{9D8B030D-6E8A-4147-A177-3AD203B41FA5}">
                      <a16:colId xmlns:a16="http://schemas.microsoft.com/office/drawing/2014/main" val="4216270455"/>
                    </a:ext>
                  </a:extLst>
                </a:gridCol>
              </a:tblGrid>
              <a:tr h="0">
                <a:tc>
                  <a:txBody>
                    <a:bodyPr/>
                    <a:lstStyle/>
                    <a:p>
                      <a:r>
                        <a:rPr kumimoji="1" lang="en-GB" sz="1600" dirty="0">
                          <a:solidFill>
                            <a:schemeClr val="bg1"/>
                          </a:solidFill>
                          <a:latin typeface="+mn-ea"/>
                          <a:ea typeface="+mn-ea"/>
                          <a:cs typeface="Calibri" panose="020F0502020204030204" pitchFamily="34" charset="0"/>
                        </a:rPr>
                        <a:t>EDF,</a:t>
                      </a:r>
                      <a:r>
                        <a:rPr kumimoji="1" lang="en-GB" sz="1600" baseline="0" dirty="0">
                          <a:solidFill>
                            <a:schemeClr val="bg1"/>
                          </a:solidFill>
                          <a:latin typeface="+mn-ea"/>
                          <a:ea typeface="+mn-ea"/>
                          <a:cs typeface="Calibri" panose="020F0502020204030204" pitchFamily="34" charset="0"/>
                        </a:rPr>
                        <a:t> WWF, </a:t>
                      </a:r>
                      <a:r>
                        <a:rPr kumimoji="1" lang="en-GB" sz="1600" dirty="0">
                          <a:solidFill>
                            <a:schemeClr val="bg1"/>
                          </a:solidFill>
                          <a:latin typeface="+mn-ea"/>
                          <a:ea typeface="+mn-ea"/>
                          <a:cs typeface="Calibri" panose="020F0502020204030204" pitchFamily="34" charset="0"/>
                        </a:rPr>
                        <a:t>and </a:t>
                      </a:r>
                      <a:r>
                        <a:rPr kumimoji="1" lang="en-GB" sz="1600" dirty="0" err="1">
                          <a:solidFill>
                            <a:schemeClr val="bg1"/>
                          </a:solidFill>
                          <a:latin typeface="+mn-ea"/>
                          <a:ea typeface="+mn-ea"/>
                          <a:cs typeface="Calibri" panose="020F0502020204030204" pitchFamily="34" charset="0"/>
                        </a:rPr>
                        <a:t>Oeko</a:t>
                      </a:r>
                      <a:r>
                        <a:rPr kumimoji="1" lang="en-GB" sz="1600" dirty="0">
                          <a:solidFill>
                            <a:schemeClr val="bg1"/>
                          </a:solidFill>
                          <a:latin typeface="+mn-ea"/>
                          <a:ea typeface="+mn-ea"/>
                          <a:cs typeface="Calibri" panose="020F0502020204030204" pitchFamily="34" charset="0"/>
                        </a:rPr>
                        <a:t> </a:t>
                      </a:r>
                      <a:r>
                        <a:rPr kumimoji="1" lang="en-GB" sz="1600" dirty="0" err="1" smtClean="0">
                          <a:solidFill>
                            <a:schemeClr val="bg1"/>
                          </a:solidFill>
                          <a:latin typeface="+mn-ea"/>
                          <a:ea typeface="+mn-ea"/>
                          <a:cs typeface="Calibri" panose="020F0502020204030204" pitchFamily="34" charset="0"/>
                        </a:rPr>
                        <a:t>Institut</a:t>
                      </a:r>
                      <a:r>
                        <a:rPr kumimoji="1" lang="en-GB" sz="1600" dirty="0" smtClean="0">
                          <a:solidFill>
                            <a:schemeClr val="bg1"/>
                          </a:solidFill>
                          <a:latin typeface="+mn-ea"/>
                          <a:ea typeface="+mn-ea"/>
                          <a:cs typeface="Calibri" panose="020F0502020204030204" pitchFamily="34" charset="0"/>
                        </a:rPr>
                        <a:t> </a:t>
                      </a:r>
                      <a:endParaRPr kumimoji="1" lang="en-GB" sz="1600" dirty="0">
                        <a:solidFill>
                          <a:schemeClr val="bg1"/>
                        </a:solidFill>
                        <a:latin typeface="+mn-ea"/>
                        <a:ea typeface="+mn-ea"/>
                        <a:cs typeface="Calibri" panose="020F0502020204030204" pitchFamily="34" charset="0"/>
                      </a:endParaRPr>
                    </a:p>
                    <a:p>
                      <a:r>
                        <a:rPr kumimoji="1" lang="en-GB" sz="1600" dirty="0">
                          <a:solidFill>
                            <a:schemeClr val="bg1"/>
                          </a:solidFill>
                          <a:latin typeface="+mn-ea"/>
                          <a:ea typeface="+mn-ea"/>
                          <a:cs typeface="Calibri" panose="020F0502020204030204" pitchFamily="34" charset="0"/>
                        </a:rPr>
                        <a:t>(Objective</a:t>
                      </a:r>
                      <a:r>
                        <a:rPr kumimoji="1" lang="en-GB" sz="1600" baseline="0" dirty="0">
                          <a:solidFill>
                            <a:schemeClr val="bg1"/>
                          </a:solidFill>
                          <a:latin typeface="+mn-ea"/>
                          <a:ea typeface="+mn-ea"/>
                          <a:cs typeface="Calibri" panose="020F0502020204030204" pitchFamily="34" charset="0"/>
                        </a:rPr>
                        <a:t>s and criteria</a:t>
                      </a:r>
                      <a:r>
                        <a:rPr kumimoji="1" lang="en-GB" sz="1600" dirty="0">
                          <a:solidFill>
                            <a:schemeClr val="bg1"/>
                          </a:solidFill>
                          <a:latin typeface="+mn-ea"/>
                          <a:ea typeface="+mn-ea"/>
                          <a:cs typeface="Calibri" panose="020F0502020204030204" pitchFamily="34" charset="0"/>
                        </a:rPr>
                        <a:t>) (</a:t>
                      </a:r>
                      <a:r>
                        <a:rPr kumimoji="1" lang="en-GB" sz="1600" dirty="0" smtClean="0">
                          <a:solidFill>
                            <a:schemeClr val="bg1"/>
                          </a:solidFill>
                          <a:latin typeface="+mn-ea"/>
                          <a:ea typeface="+mn-ea"/>
                          <a:cs typeface="Calibri" panose="020F0502020204030204" pitchFamily="34" charset="0"/>
                        </a:rPr>
                        <a:t>Jun </a:t>
                      </a:r>
                      <a:r>
                        <a:rPr kumimoji="1" lang="en-GB" sz="1600" dirty="0">
                          <a:solidFill>
                            <a:schemeClr val="bg1"/>
                          </a:solidFill>
                          <a:latin typeface="+mn-ea"/>
                          <a:ea typeface="+mn-ea"/>
                          <a:cs typeface="Calibri" panose="020F0502020204030204" pitchFamily="34" charset="0"/>
                        </a:rPr>
                        <a:t>2020)</a:t>
                      </a:r>
                      <a:endParaRPr lang="en-US" sz="1600" dirty="0">
                        <a:solidFill>
                          <a:schemeClr val="bg1"/>
                        </a:solidFill>
                        <a:latin typeface="+mn-ea"/>
                        <a:ea typeface="+mn-ea"/>
                        <a:cs typeface="Calibri" panose="020F0502020204030204" pitchFamily="34" charset="0"/>
                      </a:endParaRPr>
                    </a:p>
                  </a:txBody>
                  <a:tcPr/>
                </a:tc>
                <a:tc>
                  <a:txBody>
                    <a:bodyPr/>
                    <a:lstStyle/>
                    <a:p>
                      <a:r>
                        <a:rPr kumimoji="1" lang="en-GB" sz="1600" dirty="0">
                          <a:solidFill>
                            <a:schemeClr val="bg1"/>
                          </a:solidFill>
                          <a:latin typeface="+mn-ea"/>
                          <a:ea typeface="+mn-ea"/>
                          <a:cs typeface="Calibri" panose="020F0502020204030204" pitchFamily="34" charset="0"/>
                        </a:rPr>
                        <a:t>SEI and GHG </a:t>
                      </a:r>
                      <a:r>
                        <a:rPr kumimoji="1" lang="en-GB" sz="1600" dirty="0" smtClean="0">
                          <a:solidFill>
                            <a:schemeClr val="bg1"/>
                          </a:solidFill>
                          <a:latin typeface="+mn-ea"/>
                          <a:ea typeface="+mn-ea"/>
                          <a:cs typeface="Calibri" panose="020F0502020204030204" pitchFamily="34" charset="0"/>
                        </a:rPr>
                        <a:t>Management </a:t>
                      </a:r>
                      <a:r>
                        <a:rPr kumimoji="1" lang="en-GB" sz="1600" dirty="0">
                          <a:solidFill>
                            <a:schemeClr val="bg1"/>
                          </a:solidFill>
                          <a:latin typeface="+mn-ea"/>
                          <a:ea typeface="+mn-ea"/>
                          <a:cs typeface="Calibri" panose="020F0502020204030204" pitchFamily="34" charset="0"/>
                        </a:rPr>
                        <a:t>I</a:t>
                      </a:r>
                      <a:r>
                        <a:rPr kumimoji="1" lang="en-GB" sz="1600" dirty="0" smtClean="0">
                          <a:solidFill>
                            <a:schemeClr val="bg1"/>
                          </a:solidFill>
                          <a:latin typeface="+mn-ea"/>
                          <a:ea typeface="+mn-ea"/>
                          <a:cs typeface="Calibri" panose="020F0502020204030204" pitchFamily="34" charset="0"/>
                        </a:rPr>
                        <a:t>nstitute</a:t>
                      </a:r>
                      <a:r>
                        <a:rPr kumimoji="1" lang="en-GB" sz="1600" baseline="0" dirty="0" smtClean="0">
                          <a:solidFill>
                            <a:schemeClr val="bg1"/>
                          </a:solidFill>
                          <a:latin typeface="+mn-ea"/>
                          <a:ea typeface="+mn-ea"/>
                          <a:cs typeface="Calibri" panose="020F0502020204030204" pitchFamily="34" charset="0"/>
                        </a:rPr>
                        <a:t> </a:t>
                      </a:r>
                      <a:r>
                        <a:rPr kumimoji="1" lang="en-GB" sz="1600" dirty="0">
                          <a:solidFill>
                            <a:schemeClr val="bg1"/>
                          </a:solidFill>
                          <a:latin typeface="+mn-ea"/>
                          <a:ea typeface="+mn-ea"/>
                          <a:cs typeface="Calibri" panose="020F0502020204030204" pitchFamily="34" charset="0"/>
                        </a:rPr>
                        <a:t>(Criteria) (Nov 2019)</a:t>
                      </a:r>
                      <a:endParaRPr lang="en-US" sz="1600" dirty="0">
                        <a:solidFill>
                          <a:schemeClr val="bg1"/>
                        </a:solidFill>
                        <a:latin typeface="+mn-ea"/>
                        <a:ea typeface="+mn-ea"/>
                        <a:cs typeface="Calibri" panose="020F0502020204030204" pitchFamily="34" charset="0"/>
                      </a:endParaRPr>
                    </a:p>
                  </a:txBody>
                  <a:tcPr/>
                </a:tc>
                <a:tc>
                  <a:txBody>
                    <a:bodyPr/>
                    <a:lstStyle/>
                    <a:p>
                      <a:r>
                        <a:rPr lang="en-US" sz="1600" dirty="0">
                          <a:solidFill>
                            <a:schemeClr val="bg1"/>
                          </a:solidFill>
                          <a:latin typeface="+mn-ea"/>
                          <a:ea typeface="+mn-ea"/>
                          <a:cs typeface="Calibri" panose="020F0502020204030204" pitchFamily="34" charset="0"/>
                        </a:rPr>
                        <a:t>WRI (Concerns </a:t>
                      </a:r>
                      <a:r>
                        <a:rPr lang="en-US" sz="1600" dirty="0">
                          <a:latin typeface="+mn-ea"/>
                          <a:ea typeface="+mn-ea"/>
                          <a:cs typeface="Calibri" panose="020F0502020204030204" pitchFamily="34" charset="0"/>
                        </a:rPr>
                        <a:t>on supply</a:t>
                      </a:r>
                      <a:r>
                        <a:rPr lang="en-US" sz="1600" baseline="0" dirty="0">
                          <a:latin typeface="+mn-ea"/>
                          <a:ea typeface="+mn-ea"/>
                          <a:cs typeface="Calibri" panose="020F0502020204030204" pitchFamily="34" charset="0"/>
                        </a:rPr>
                        <a:t>-side)</a:t>
                      </a:r>
                    </a:p>
                    <a:p>
                      <a:r>
                        <a:rPr lang="en-US" sz="1600" baseline="0" dirty="0">
                          <a:latin typeface="+mn-ea"/>
                          <a:ea typeface="+mn-ea"/>
                          <a:cs typeface="Calibri" panose="020F0502020204030204" pitchFamily="34" charset="0"/>
                        </a:rPr>
                        <a:t>(Feb 2021)</a:t>
                      </a:r>
                      <a:endParaRPr lang="en-US" sz="1600" dirty="0">
                        <a:latin typeface="+mn-ea"/>
                        <a:ea typeface="+mn-ea"/>
                        <a:cs typeface="Calibri" panose="020F0502020204030204" pitchFamily="34" charset="0"/>
                      </a:endParaRPr>
                    </a:p>
                  </a:txBody>
                  <a:tcPr/>
                </a:tc>
                <a:extLst>
                  <a:ext uri="{0D108BD9-81ED-4DB2-BD59-A6C34878D82A}">
                    <a16:rowId xmlns:a16="http://schemas.microsoft.com/office/drawing/2014/main" val="2050503771"/>
                  </a:ext>
                </a:extLst>
              </a:tr>
              <a:tr h="370840">
                <a:tc>
                  <a:txBody>
                    <a:bodyPr/>
                    <a:lstStyle/>
                    <a:p>
                      <a:r>
                        <a:rPr lang="en-GB" sz="1400" dirty="0">
                          <a:latin typeface="+mn-ea"/>
                          <a:ea typeface="+mn-ea"/>
                          <a:cs typeface="Calibri" panose="020F0502020204030204" pitchFamily="34" charset="0"/>
                        </a:rPr>
                        <a:t>Robust determination of the GHG emissions impact of the mitigation activity </a:t>
                      </a:r>
                      <a:endParaRPr lang="en-US" sz="1400" dirty="0">
                        <a:latin typeface="+mn-ea"/>
                        <a:ea typeface="+mn-ea"/>
                        <a:cs typeface="Calibri" panose="020F0502020204030204" pitchFamily="34" charset="0"/>
                      </a:endParaRPr>
                    </a:p>
                  </a:txBody>
                  <a:tcPr/>
                </a:tc>
                <a:tc>
                  <a:txBody>
                    <a:bodyPr/>
                    <a:lstStyle/>
                    <a:p>
                      <a:r>
                        <a:rPr lang="en-GB" sz="1400" dirty="0">
                          <a:latin typeface="+mn-ea"/>
                          <a:ea typeface="+mn-ea"/>
                          <a:cs typeface="Calibri" panose="020F0502020204030204" pitchFamily="34" charset="0"/>
                        </a:rPr>
                        <a:t>Additional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latin typeface="+mn-ea"/>
                          <a:ea typeface="+mn-ea"/>
                          <a:cs typeface="Calibri" panose="020F0502020204030204" pitchFamily="34" charset="0"/>
                        </a:rPr>
                        <a:t>Additionality</a:t>
                      </a:r>
                      <a:r>
                        <a:rPr lang="en-US" sz="1400" dirty="0">
                          <a:latin typeface="+mn-ea"/>
                          <a:ea typeface="+mn-ea"/>
                          <a:cs typeface="Calibri" panose="020F0502020204030204" pitchFamily="34" charset="0"/>
                        </a:rPr>
                        <a:t> </a:t>
                      </a:r>
                    </a:p>
                  </a:txBody>
                  <a:tcPr/>
                </a:tc>
                <a:extLst>
                  <a:ext uri="{0D108BD9-81ED-4DB2-BD59-A6C34878D82A}">
                    <a16:rowId xmlns:a16="http://schemas.microsoft.com/office/drawing/2014/main" val="999204463"/>
                  </a:ext>
                </a:extLst>
              </a:tr>
              <a:tr h="370840">
                <a:tc>
                  <a:txBody>
                    <a:bodyPr/>
                    <a:lstStyle/>
                    <a:p>
                      <a:r>
                        <a:rPr lang="en-GB" sz="1400" dirty="0">
                          <a:latin typeface="+mn-ea"/>
                          <a:ea typeface="+mn-ea"/>
                          <a:cs typeface="Calibri" panose="020F0502020204030204" pitchFamily="34" charset="0"/>
                        </a:rPr>
                        <a:t>Avoiding double counting of emission reductions or removals 	</a:t>
                      </a:r>
                    </a:p>
                  </a:txBody>
                  <a:tcPr/>
                </a:tc>
                <a:tc>
                  <a:txBody>
                    <a:bodyPr/>
                    <a:lstStyle/>
                    <a:p>
                      <a:r>
                        <a:rPr lang="en-US" sz="1400" dirty="0">
                          <a:latin typeface="+mn-ea"/>
                          <a:ea typeface="+mn-ea"/>
                          <a:cs typeface="Calibri" panose="020F0502020204030204" pitchFamily="34" charset="0"/>
                        </a:rPr>
                        <a:t>Not claimed</a:t>
                      </a:r>
                      <a:r>
                        <a:rPr lang="en-US" sz="1400" baseline="0" dirty="0">
                          <a:latin typeface="+mn-ea"/>
                          <a:ea typeface="+mn-ea"/>
                          <a:cs typeface="Calibri" panose="020F0502020204030204" pitchFamily="34" charset="0"/>
                        </a:rPr>
                        <a:t> by another entity </a:t>
                      </a:r>
                      <a:endParaRPr lang="en-GB" sz="1400" dirty="0">
                        <a:solidFill>
                          <a:srgbClr val="000000"/>
                        </a:solidFill>
                        <a:latin typeface="+mn-ea"/>
                        <a:ea typeface="+mn-ea"/>
                        <a:cs typeface="Calibri" panose="020F0502020204030204" pitchFamily="34" charset="0"/>
                      </a:endParaRPr>
                    </a:p>
                  </a:txBody>
                  <a:tcPr/>
                </a:tc>
                <a:tc>
                  <a:txBody>
                    <a:bodyPr/>
                    <a:lstStyle/>
                    <a:p>
                      <a:r>
                        <a:rPr lang="en-GB" sz="1400" dirty="0">
                          <a:latin typeface="+mn-ea"/>
                          <a:ea typeface="+mn-ea"/>
                          <a:cs typeface="Calibri" panose="020F0502020204030204" pitchFamily="34" charset="0"/>
                        </a:rPr>
                        <a:t>Measurement and uncertainty</a:t>
                      </a:r>
                      <a:r>
                        <a:rPr lang="en-GB" sz="1400" baseline="0" dirty="0">
                          <a:latin typeface="+mn-ea"/>
                          <a:ea typeface="+mn-ea"/>
                          <a:cs typeface="Calibri" panose="020F0502020204030204" pitchFamily="34" charset="0"/>
                        </a:rPr>
                        <a:t> </a:t>
                      </a:r>
                      <a:endParaRPr lang="en-GB" sz="1400" dirty="0">
                        <a:latin typeface="+mn-ea"/>
                        <a:ea typeface="+mn-ea"/>
                        <a:cs typeface="Calibri" panose="020F0502020204030204" pitchFamily="34" charset="0"/>
                      </a:endParaRPr>
                    </a:p>
                  </a:txBody>
                  <a:tcPr/>
                </a:tc>
                <a:extLst>
                  <a:ext uri="{0D108BD9-81ED-4DB2-BD59-A6C34878D82A}">
                    <a16:rowId xmlns:a16="http://schemas.microsoft.com/office/drawing/2014/main" val="595900662"/>
                  </a:ext>
                </a:extLst>
              </a:tr>
              <a:tr h="370840">
                <a:tc>
                  <a:txBody>
                    <a:bodyPr/>
                    <a:lstStyle/>
                    <a:p>
                      <a:r>
                        <a:rPr lang="en-US" sz="1400" dirty="0">
                          <a:solidFill>
                            <a:srgbClr val="000000"/>
                          </a:solidFill>
                          <a:latin typeface="+mn-ea"/>
                          <a:ea typeface="+mn-ea"/>
                          <a:cs typeface="Calibri" panose="020F0502020204030204" pitchFamily="34" charset="0"/>
                        </a:rPr>
                        <a:t>Addressing non-permanence </a:t>
                      </a:r>
                      <a:endParaRPr lang="en-US" sz="1400" dirty="0">
                        <a:latin typeface="+mn-ea"/>
                        <a:ea typeface="+mn-ea"/>
                        <a:cs typeface="Calibri" panose="020F0502020204030204" pitchFamily="34" charset="0"/>
                      </a:endParaRPr>
                    </a:p>
                  </a:txBody>
                  <a:tcPr/>
                </a:tc>
                <a:tc>
                  <a:txBody>
                    <a:bodyPr/>
                    <a:lstStyle/>
                    <a:p>
                      <a:r>
                        <a:rPr lang="en-GB" sz="1400" dirty="0">
                          <a:latin typeface="+mn-ea"/>
                          <a:ea typeface="+mn-ea"/>
                          <a:cs typeface="Calibri" panose="020F0502020204030204" pitchFamily="34" charset="0"/>
                        </a:rPr>
                        <a:t>Permanent </a:t>
                      </a:r>
                    </a:p>
                  </a:txBody>
                  <a:tcPr/>
                </a:tc>
                <a:tc>
                  <a:txBody>
                    <a:bodyPr/>
                    <a:lstStyle/>
                    <a:p>
                      <a:r>
                        <a:rPr lang="en-GB" sz="1400" dirty="0">
                          <a:latin typeface="+mn-ea"/>
                          <a:ea typeface="+mn-ea"/>
                          <a:cs typeface="Calibri" panose="020F0502020204030204" pitchFamily="34" charset="0"/>
                        </a:rPr>
                        <a:t>Permanence</a:t>
                      </a:r>
                      <a:r>
                        <a:rPr lang="en-GB" sz="1400" baseline="0" dirty="0">
                          <a:latin typeface="+mn-ea"/>
                          <a:ea typeface="+mn-ea"/>
                          <a:cs typeface="Calibri" panose="020F0502020204030204" pitchFamily="34" charset="0"/>
                        </a:rPr>
                        <a:t> </a:t>
                      </a:r>
                      <a:endParaRPr lang="en-GB" sz="1400" dirty="0">
                        <a:latin typeface="+mn-ea"/>
                        <a:ea typeface="+mn-ea"/>
                        <a:cs typeface="Calibri" panose="020F0502020204030204" pitchFamily="34" charset="0"/>
                      </a:endParaRPr>
                    </a:p>
                  </a:txBody>
                  <a:tcPr/>
                </a:tc>
                <a:extLst>
                  <a:ext uri="{0D108BD9-81ED-4DB2-BD59-A6C34878D82A}">
                    <a16:rowId xmlns:a16="http://schemas.microsoft.com/office/drawing/2014/main" val="3726252189"/>
                  </a:ext>
                </a:extLst>
              </a:tr>
              <a:tr h="370840">
                <a:tc>
                  <a:txBody>
                    <a:bodyPr/>
                    <a:lstStyle/>
                    <a:p>
                      <a:r>
                        <a:rPr lang="en-GB" sz="1400" dirty="0">
                          <a:solidFill>
                            <a:srgbClr val="000000"/>
                          </a:solidFill>
                          <a:latin typeface="+mn-ea"/>
                          <a:ea typeface="+mn-ea"/>
                          <a:cs typeface="Calibri" panose="020F0502020204030204" pitchFamily="34" charset="0"/>
                        </a:rPr>
                        <a:t>Facilitating transition towards net zero emissions </a:t>
                      </a:r>
                      <a:endParaRPr lang="en-US" sz="1400" dirty="0">
                        <a:latin typeface="+mn-ea"/>
                        <a:ea typeface="+mn-ea"/>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latin typeface="+mn-ea"/>
                          <a:ea typeface="+mn-ea"/>
                          <a:cs typeface="Calibri" panose="020F0502020204030204" pitchFamily="34" charset="0"/>
                        </a:rPr>
                        <a:t>Not-overestimated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latin typeface="+mn-ea"/>
                          <a:ea typeface="+mn-ea"/>
                          <a:cs typeface="Calibri" panose="020F0502020204030204" pitchFamily="34" charset="0"/>
                        </a:rPr>
                        <a:t>Leakage</a:t>
                      </a:r>
                    </a:p>
                  </a:txBody>
                  <a:tcPr/>
                </a:tc>
                <a:extLst>
                  <a:ext uri="{0D108BD9-81ED-4DB2-BD59-A6C34878D82A}">
                    <a16:rowId xmlns:a16="http://schemas.microsoft.com/office/drawing/2014/main" val="527850015"/>
                  </a:ext>
                </a:extLst>
              </a:tr>
              <a:tr h="370840">
                <a:tc>
                  <a:txBody>
                    <a:bodyPr/>
                    <a:lstStyle/>
                    <a:p>
                      <a:r>
                        <a:rPr lang="en-GB" sz="1400" dirty="0">
                          <a:solidFill>
                            <a:srgbClr val="000000"/>
                          </a:solidFill>
                          <a:latin typeface="+mn-ea"/>
                          <a:ea typeface="+mn-ea"/>
                          <a:cs typeface="Calibri" panose="020F0502020204030204" pitchFamily="34" charset="0"/>
                        </a:rPr>
                        <a:t>Strong institutional arrangements and processes of the crediting </a:t>
                      </a:r>
                      <a:r>
                        <a:rPr lang="en-GB" sz="1400" dirty="0" smtClean="0">
                          <a:solidFill>
                            <a:srgbClr val="000000"/>
                          </a:solidFill>
                          <a:latin typeface="+mn-ea"/>
                          <a:ea typeface="+mn-ea"/>
                          <a:cs typeface="Calibri" panose="020F0502020204030204" pitchFamily="34" charset="0"/>
                        </a:rPr>
                        <a:t>programme </a:t>
                      </a:r>
                      <a:endParaRPr lang="en-US" sz="1400" dirty="0">
                        <a:latin typeface="+mn-ea"/>
                        <a:ea typeface="+mn-ea"/>
                        <a:cs typeface="Calibri" panose="020F0502020204030204" pitchFamily="34" charset="0"/>
                      </a:endParaRPr>
                    </a:p>
                  </a:txBody>
                  <a:tcPr/>
                </a:tc>
                <a:tc>
                  <a:txBody>
                    <a:bodyPr/>
                    <a:lstStyle/>
                    <a:p>
                      <a:endParaRPr lang="en-US" sz="1400" dirty="0">
                        <a:latin typeface="+mn-ea"/>
                        <a:ea typeface="+mn-ea"/>
                        <a:cs typeface="Calibri" panose="020F0502020204030204" pitchFamily="34" charset="0"/>
                      </a:endParaRPr>
                    </a:p>
                  </a:txBody>
                  <a:tcPr/>
                </a:tc>
                <a:tc>
                  <a:txBody>
                    <a:bodyPr/>
                    <a:lstStyle/>
                    <a:p>
                      <a:endParaRPr lang="en-US" sz="1400" dirty="0">
                        <a:latin typeface="+mn-ea"/>
                        <a:ea typeface="+mn-ea"/>
                        <a:cs typeface="Calibri" panose="020F0502020204030204" pitchFamily="34" charset="0"/>
                      </a:endParaRPr>
                    </a:p>
                  </a:txBody>
                  <a:tcPr/>
                </a:tc>
                <a:extLst>
                  <a:ext uri="{0D108BD9-81ED-4DB2-BD59-A6C34878D82A}">
                    <a16:rowId xmlns:a16="http://schemas.microsoft.com/office/drawing/2014/main" val="11731074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sz="1400" b="0" i="0" u="none" strike="noStrike" kern="1200" baseline="0" dirty="0">
                          <a:solidFill>
                            <a:schemeClr val="dk1"/>
                          </a:solidFill>
                          <a:latin typeface="+mn-ea"/>
                          <a:ea typeface="+mn-ea"/>
                          <a:cs typeface="Calibri" panose="020F0502020204030204" pitchFamily="34" charset="0"/>
                        </a:rPr>
                        <a:t>Enhancing positive and preventing negative environmental and social impacts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ea"/>
                          <a:ea typeface="+mn-ea"/>
                          <a:cs typeface="Calibri" panose="020F0502020204030204" pitchFamily="34" charset="0"/>
                        </a:rPr>
                        <a:t>Not</a:t>
                      </a:r>
                      <a:r>
                        <a:rPr lang="en-US" sz="1400" baseline="0" dirty="0">
                          <a:latin typeface="+mn-ea"/>
                          <a:ea typeface="+mn-ea"/>
                          <a:cs typeface="Calibri" panose="020F0502020204030204" pitchFamily="34" charset="0"/>
                        </a:rPr>
                        <a:t> associated with significant environmental and social harm</a:t>
                      </a:r>
                      <a:endParaRPr lang="en-US" sz="1400" dirty="0">
                        <a:latin typeface="+mn-ea"/>
                        <a:ea typeface="+mn-ea"/>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ea"/>
                          <a:ea typeface="+mn-ea"/>
                          <a:cs typeface="Calibri" panose="020F0502020204030204" pitchFamily="34" charset="0"/>
                        </a:rPr>
                        <a:t>No</a:t>
                      </a:r>
                      <a:r>
                        <a:rPr lang="en-US" sz="1400" baseline="0" dirty="0" smtClean="0">
                          <a:latin typeface="+mn-ea"/>
                          <a:ea typeface="+mn-ea"/>
                          <a:cs typeface="Calibri" panose="020F0502020204030204" pitchFamily="34" charset="0"/>
                        </a:rPr>
                        <a:t> h</a:t>
                      </a:r>
                      <a:r>
                        <a:rPr lang="en-US" sz="1400" dirty="0" smtClean="0">
                          <a:latin typeface="+mn-ea"/>
                          <a:ea typeface="+mn-ea"/>
                          <a:cs typeface="Calibri" panose="020F0502020204030204" pitchFamily="34" charset="0"/>
                        </a:rPr>
                        <a:t>arm </a:t>
                      </a:r>
                      <a:r>
                        <a:rPr lang="en-US" sz="1400" dirty="0">
                          <a:latin typeface="+mn-ea"/>
                          <a:ea typeface="+mn-ea"/>
                          <a:cs typeface="Calibri" panose="020F0502020204030204" pitchFamily="34" charset="0"/>
                        </a:rPr>
                        <a:t>to local ecosystem and local community </a:t>
                      </a:r>
                    </a:p>
                  </a:txBody>
                  <a:tcPr/>
                </a:tc>
                <a:extLst>
                  <a:ext uri="{0D108BD9-81ED-4DB2-BD59-A6C34878D82A}">
                    <a16:rowId xmlns:a16="http://schemas.microsoft.com/office/drawing/2014/main" val="3462657309"/>
                  </a:ext>
                </a:extLst>
              </a:tr>
            </a:tbl>
          </a:graphicData>
        </a:graphic>
      </p:graphicFrame>
      <p:sp>
        <p:nvSpPr>
          <p:cNvPr id="4" name="Rectangle 3"/>
          <p:cNvSpPr/>
          <p:nvPr/>
        </p:nvSpPr>
        <p:spPr>
          <a:xfrm>
            <a:off x="252386" y="6380742"/>
            <a:ext cx="10076092" cy="276999"/>
          </a:xfrm>
          <a:prstGeom prst="rect">
            <a:avLst/>
          </a:prstGeom>
        </p:spPr>
        <p:txBody>
          <a:bodyPr wrap="none">
            <a:spAutoFit/>
          </a:bodyPr>
          <a:lstStyle/>
          <a:p>
            <a:r>
              <a:rPr lang="en-GB" sz="1200" dirty="0">
                <a:latin typeface="+mn-ea"/>
                <a:cs typeface="Calibri" panose="020F0502020204030204" pitchFamily="34" charset="0"/>
              </a:rPr>
              <a:t>*EDF: Environmental </a:t>
            </a:r>
            <a:r>
              <a:rPr lang="en-GB" sz="1200" dirty="0" err="1">
                <a:latin typeface="+mn-ea"/>
                <a:cs typeface="Calibri" panose="020F0502020204030204" pitchFamily="34" charset="0"/>
              </a:rPr>
              <a:t>Defense</a:t>
            </a:r>
            <a:r>
              <a:rPr lang="en-GB" sz="1200" dirty="0">
                <a:latin typeface="+mn-ea"/>
                <a:cs typeface="Calibri" panose="020F0502020204030204" pitchFamily="34" charset="0"/>
              </a:rPr>
              <a:t> Fund, WWF: World Wide Fund for Nature, SEI: Stockholm Environment Institute, WRI: World Resources Institute   </a:t>
            </a:r>
            <a:endParaRPr lang="en-US" sz="1200" dirty="0">
              <a:latin typeface="+mn-ea"/>
            </a:endParaRPr>
          </a:p>
        </p:txBody>
      </p:sp>
      <p:sp>
        <p:nvSpPr>
          <p:cNvPr id="7" name="Rectangle 6"/>
          <p:cNvSpPr/>
          <p:nvPr/>
        </p:nvSpPr>
        <p:spPr>
          <a:xfrm>
            <a:off x="217312" y="2619688"/>
            <a:ext cx="5091971" cy="369332"/>
          </a:xfrm>
          <a:prstGeom prst="rect">
            <a:avLst/>
          </a:prstGeom>
        </p:spPr>
        <p:txBody>
          <a:bodyPr wrap="none">
            <a:spAutoFit/>
          </a:bodyPr>
          <a:lstStyle/>
          <a:p>
            <a:r>
              <a:rPr lang="en-GB" b="1" dirty="0" smtClean="0">
                <a:latin typeface="+mn-ea"/>
                <a:cs typeface="Calibri" panose="020F0502020204030204" pitchFamily="34" charset="0"/>
              </a:rPr>
              <a:t>Table 1. Some analyses on credit credibility </a:t>
            </a:r>
            <a:endParaRPr lang="en-US" b="1" dirty="0">
              <a:latin typeface="+mn-ea"/>
            </a:endParaRPr>
          </a:p>
        </p:txBody>
      </p:sp>
    </p:spTree>
    <p:extLst>
      <p:ext uri="{BB962C8B-B14F-4D97-AF65-F5344CB8AC3E}">
        <p14:creationId xmlns:p14="http://schemas.microsoft.com/office/powerpoint/2010/main" val="3233099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015" y="270273"/>
            <a:ext cx="10972800" cy="562075"/>
          </a:xfrm>
        </p:spPr>
        <p:txBody>
          <a:bodyPr/>
          <a:lstStyle/>
          <a:p>
            <a:pPr algn="ctr"/>
            <a:r>
              <a:rPr lang="en-GB" dirty="0">
                <a:solidFill>
                  <a:schemeClr val="tx1"/>
                </a:solidFill>
                <a:latin typeface="Arial" panose="020B0604020202020204" pitchFamily="34" charset="0"/>
                <a:ea typeface="+mn-ea"/>
                <a:cs typeface="Arial" panose="020B0604020202020204" pitchFamily="34" charset="0"/>
              </a:rPr>
              <a:t> </a:t>
            </a:r>
            <a:r>
              <a:rPr lang="en-GB" dirty="0" smtClean="0">
                <a:solidFill>
                  <a:schemeClr val="tx1"/>
                </a:solidFill>
                <a:latin typeface="Arial" panose="020B0604020202020204" pitchFamily="34" charset="0"/>
                <a:ea typeface="+mn-ea"/>
                <a:cs typeface="Arial" panose="020B0604020202020204" pitchFamily="34" charset="0"/>
              </a:rPr>
              <a:t>Results </a:t>
            </a:r>
            <a:r>
              <a:rPr lang="en-GB" dirty="0">
                <a:solidFill>
                  <a:schemeClr val="tx1"/>
                </a:solidFill>
                <a:latin typeface="Arial" panose="020B0604020202020204" pitchFamily="34" charset="0"/>
                <a:ea typeface="+mn-ea"/>
                <a:cs typeface="Arial" panose="020B0604020202020204" pitchFamily="34" charset="0"/>
              </a:rPr>
              <a:t>from</a:t>
            </a:r>
            <a:r>
              <a:rPr kumimoji="1" lang="en-GB" dirty="0">
                <a:solidFill>
                  <a:schemeClr val="tx1"/>
                </a:solidFill>
                <a:latin typeface="Arial" panose="020B0604020202020204" pitchFamily="34" charset="0"/>
                <a:ea typeface="+mn-ea"/>
                <a:cs typeface="Arial" panose="020B0604020202020204" pitchFamily="34" charset="0"/>
              </a:rPr>
              <a:t> </a:t>
            </a:r>
            <a:r>
              <a:rPr lang="en-GB" dirty="0">
                <a:solidFill>
                  <a:schemeClr val="tx1"/>
                </a:solidFill>
                <a:latin typeface="Arial" panose="020B0604020202020204" pitchFamily="34" charset="0"/>
                <a:ea typeface="+mn-ea"/>
                <a:cs typeface="Arial" panose="020B0604020202020204" pitchFamily="34" charset="0"/>
              </a:rPr>
              <a:t>l</a:t>
            </a:r>
            <a:r>
              <a:rPr kumimoji="1" lang="en-GB" dirty="0">
                <a:solidFill>
                  <a:schemeClr val="tx1"/>
                </a:solidFill>
                <a:latin typeface="Arial" panose="020B0604020202020204" pitchFamily="34" charset="0"/>
                <a:ea typeface="+mn-ea"/>
                <a:cs typeface="Arial" panose="020B0604020202020204" pitchFamily="34" charset="0"/>
              </a:rPr>
              <a:t>iterature review </a:t>
            </a:r>
          </a:p>
        </p:txBody>
      </p:sp>
      <p:sp>
        <p:nvSpPr>
          <p:cNvPr id="3" name="Content Placeholder 2"/>
          <p:cNvSpPr txBox="1">
            <a:spLocks/>
          </p:cNvSpPr>
          <p:nvPr/>
        </p:nvSpPr>
        <p:spPr>
          <a:xfrm>
            <a:off x="261354" y="855208"/>
            <a:ext cx="11535044" cy="21737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kumimoji="1" lang="en-GB" sz="1800" b="1" dirty="0">
                <a:latin typeface="+mn-ea"/>
                <a:cs typeface="Calibri" panose="020F0502020204030204" pitchFamily="34" charset="0"/>
              </a:rPr>
              <a:t>Literature review:</a:t>
            </a:r>
          </a:p>
          <a:p>
            <a:pPr marL="342900" indent="-342900" algn="just"/>
            <a:r>
              <a:rPr lang="en-GB" sz="1800" dirty="0">
                <a:latin typeface="+mn-ea"/>
                <a:cs typeface="Calibri" panose="020F0502020204030204" pitchFamily="34" charset="0"/>
              </a:rPr>
              <a:t>Review</a:t>
            </a:r>
            <a:r>
              <a:rPr kumimoji="1" lang="en-GB" sz="1800" dirty="0">
                <a:latin typeface="+mn-ea"/>
                <a:cs typeface="Calibri" panose="020F0502020204030204" pitchFamily="34" charset="0"/>
              </a:rPr>
              <a:t> on </a:t>
            </a:r>
            <a:r>
              <a:rPr kumimoji="1" lang="en-GB" sz="1800" dirty="0" smtClean="0">
                <a:latin typeface="+mn-ea"/>
                <a:cs typeface="Calibri" panose="020F0502020204030204" pitchFamily="34" charset="0"/>
              </a:rPr>
              <a:t>credit </a:t>
            </a:r>
            <a:r>
              <a:rPr kumimoji="1" lang="en-GB" sz="1800" dirty="0">
                <a:latin typeface="+mn-ea"/>
                <a:cs typeface="Calibri" panose="020F0502020204030204" pitchFamily="34" charset="0"/>
              </a:rPr>
              <a:t>credibility </a:t>
            </a:r>
            <a:r>
              <a:rPr lang="en-GB" sz="1800" dirty="0" smtClean="0">
                <a:latin typeface="+mn-ea"/>
                <a:cs typeface="Calibri" panose="020F0502020204030204" pitchFamily="34" charset="0"/>
              </a:rPr>
              <a:t>analyses </a:t>
            </a:r>
            <a:r>
              <a:rPr kumimoji="1" lang="en-GB" sz="1800" dirty="0">
                <a:latin typeface="+mn-ea"/>
                <a:cs typeface="Calibri" panose="020F0502020204030204" pitchFamily="34" charset="0"/>
              </a:rPr>
              <a:t>done by EDF, WWF, </a:t>
            </a:r>
            <a:r>
              <a:rPr kumimoji="1" lang="en-GB" sz="1800" dirty="0" err="1">
                <a:latin typeface="+mn-ea"/>
                <a:cs typeface="Calibri" panose="020F0502020204030204" pitchFamily="34" charset="0"/>
              </a:rPr>
              <a:t>Oeko</a:t>
            </a:r>
            <a:r>
              <a:rPr kumimoji="1" lang="en-GB" sz="1800" dirty="0">
                <a:latin typeface="+mn-ea"/>
                <a:cs typeface="Calibri" panose="020F0502020204030204" pitchFamily="34" charset="0"/>
              </a:rPr>
              <a:t> </a:t>
            </a:r>
            <a:r>
              <a:rPr kumimoji="1" lang="en-GB" sz="1800" dirty="0" err="1" smtClean="0">
                <a:latin typeface="+mn-ea"/>
                <a:cs typeface="Calibri" panose="020F0502020204030204" pitchFamily="34" charset="0"/>
              </a:rPr>
              <a:t>Institut</a:t>
            </a:r>
            <a:r>
              <a:rPr kumimoji="1" lang="en-GB" sz="1800" dirty="0" smtClean="0">
                <a:latin typeface="+mn-ea"/>
                <a:cs typeface="Calibri" panose="020F0502020204030204" pitchFamily="34" charset="0"/>
              </a:rPr>
              <a:t>, </a:t>
            </a:r>
            <a:r>
              <a:rPr kumimoji="1" lang="en-GB" sz="1800" dirty="0">
                <a:latin typeface="+mn-ea"/>
                <a:cs typeface="Calibri" panose="020F0502020204030204" pitchFamily="34" charset="0"/>
              </a:rPr>
              <a:t>SEI, GHG </a:t>
            </a:r>
            <a:r>
              <a:rPr kumimoji="1" lang="en-GB" sz="1800" dirty="0" smtClean="0">
                <a:latin typeface="+mn-ea"/>
                <a:cs typeface="Calibri" panose="020F0502020204030204" pitchFamily="34" charset="0"/>
              </a:rPr>
              <a:t>Management Institute, </a:t>
            </a:r>
            <a:r>
              <a:rPr kumimoji="1" lang="en-GB" sz="1800" dirty="0">
                <a:latin typeface="+mn-ea"/>
                <a:cs typeface="Calibri" panose="020F0502020204030204" pitchFamily="34" charset="0"/>
              </a:rPr>
              <a:t>WRI, international scheme (CORSIA), </a:t>
            </a:r>
            <a:r>
              <a:rPr kumimoji="1" lang="en-GB" sz="1800" dirty="0" smtClean="0">
                <a:latin typeface="+mn-ea"/>
                <a:cs typeface="Calibri" panose="020F0502020204030204" pitchFamily="34" charset="0"/>
              </a:rPr>
              <a:t>reports from other </a:t>
            </a:r>
            <a:r>
              <a:rPr kumimoji="1" lang="en-GB" sz="1800" dirty="0">
                <a:latin typeface="+mn-ea"/>
                <a:cs typeface="Calibri" panose="020F0502020204030204" pitchFamily="34" charset="0"/>
              </a:rPr>
              <a:t>international </a:t>
            </a:r>
            <a:r>
              <a:rPr kumimoji="1" lang="en-GB" sz="1800" dirty="0" smtClean="0">
                <a:latin typeface="+mn-ea"/>
                <a:cs typeface="Calibri" panose="020F0502020204030204" pitchFamily="34" charset="0"/>
              </a:rPr>
              <a:t>organisations (WB</a:t>
            </a:r>
            <a:r>
              <a:rPr kumimoji="1" lang="en-GB" sz="1800" dirty="0">
                <a:latin typeface="+mn-ea"/>
                <a:cs typeface="Calibri" panose="020F0502020204030204" pitchFamily="34" charset="0"/>
              </a:rPr>
              <a:t>, </a:t>
            </a:r>
            <a:r>
              <a:rPr kumimoji="1" lang="en-GB" sz="1800" dirty="0" err="1">
                <a:latin typeface="+mn-ea"/>
                <a:cs typeface="Calibri" panose="020F0502020204030204" pitchFamily="34" charset="0"/>
              </a:rPr>
              <a:t>SBTi</a:t>
            </a:r>
            <a:r>
              <a:rPr kumimoji="1" lang="en-GB" sz="1800" dirty="0">
                <a:latin typeface="+mn-ea"/>
                <a:cs typeface="Calibri" panose="020F0502020204030204" pitchFamily="34" charset="0"/>
              </a:rPr>
              <a:t>/CDP), international initiatives (TSVCM, VCMI)</a:t>
            </a:r>
          </a:p>
          <a:p>
            <a:pPr marL="342900" indent="-342900" algn="just"/>
            <a:r>
              <a:rPr kumimoji="1" lang="en-GB" sz="1800" dirty="0">
                <a:latin typeface="+mn-ea"/>
                <a:cs typeface="Calibri" panose="020F0502020204030204" pitchFamily="34" charset="0"/>
              </a:rPr>
              <a:t>Why did we conduct this? </a:t>
            </a:r>
            <a:r>
              <a:rPr lang="en-GB" sz="1800" dirty="0">
                <a:latin typeface="+mn-ea"/>
                <a:cs typeface="Calibri" panose="020F0502020204030204" pitchFamily="34" charset="0"/>
              </a:rPr>
              <a:t>The growing demand and </a:t>
            </a:r>
            <a:r>
              <a:rPr lang="en-GB" sz="1800" b="1" dirty="0">
                <a:solidFill>
                  <a:srgbClr val="7030A0"/>
                </a:solidFill>
                <a:latin typeface="+mn-ea"/>
                <a:cs typeface="Calibri" panose="020F0502020204030204" pitchFamily="34" charset="0"/>
              </a:rPr>
              <a:t>the risks associated with low-quality carbon credits</a:t>
            </a:r>
            <a:r>
              <a:rPr lang="en-GB" sz="1800" dirty="0">
                <a:latin typeface="+mn-ea"/>
                <a:cs typeface="Calibri" panose="020F0502020204030204" pitchFamily="34" charset="0"/>
              </a:rPr>
              <a:t>. Critical for credits </a:t>
            </a:r>
            <a:r>
              <a:rPr lang="en-GB" sz="1800" b="1" dirty="0">
                <a:solidFill>
                  <a:srgbClr val="7030A0"/>
                </a:solidFill>
                <a:latin typeface="+mn-ea"/>
                <a:cs typeface="Calibri" panose="020F0502020204030204" pitchFamily="34" charset="0"/>
              </a:rPr>
              <a:t>buyers to identify credible credits (high-quality carbon credits) </a:t>
            </a:r>
            <a:r>
              <a:rPr lang="en-GB" sz="1800" dirty="0">
                <a:latin typeface="+mn-ea"/>
                <a:cs typeface="Calibri" panose="020F0502020204030204" pitchFamily="34" charset="0"/>
              </a:rPr>
              <a:t>to use for </a:t>
            </a:r>
            <a:r>
              <a:rPr lang="en-GB" sz="1800" dirty="0" smtClean="0">
                <a:latin typeface="+mn-ea"/>
                <a:cs typeface="Calibri" panose="020F0502020204030204" pitchFamily="34" charset="0"/>
              </a:rPr>
              <a:t>offsetting</a:t>
            </a:r>
          </a:p>
          <a:p>
            <a:pPr marL="0" indent="0" algn="just">
              <a:buNone/>
            </a:pPr>
            <a:r>
              <a:rPr kumimoji="1" lang="en-GB" sz="1800" b="1" dirty="0" smtClean="0">
                <a:latin typeface="+mn-ea"/>
                <a:cs typeface="Calibri" panose="020F0502020204030204" pitchFamily="34" charset="0"/>
              </a:rPr>
              <a:t>Table 2. Result of </a:t>
            </a:r>
            <a:r>
              <a:rPr lang="en-GB" sz="1800" b="1" dirty="0" smtClean="0">
                <a:latin typeface="+mn-ea"/>
                <a:cs typeface="Calibri" panose="020F0502020204030204" pitchFamily="34" charset="0"/>
              </a:rPr>
              <a:t>the review on the elements related to credit credibility </a:t>
            </a:r>
            <a:endParaRPr kumimoji="1" lang="en-GB" sz="1800" b="1" dirty="0">
              <a:latin typeface="+mn-ea"/>
              <a:cs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98309830"/>
              </p:ext>
            </p:extLst>
          </p:nvPr>
        </p:nvGraphicFramePr>
        <p:xfrm>
          <a:off x="366310" y="3041890"/>
          <a:ext cx="11459380" cy="3227284"/>
        </p:xfrm>
        <a:graphic>
          <a:graphicData uri="http://schemas.openxmlformats.org/drawingml/2006/table">
            <a:tbl>
              <a:tblPr firstRow="1" firstCol="1" bandRow="1">
                <a:tableStyleId>{21E4AEA4-8DFA-4A89-87EB-49C32662AFE0}</a:tableStyleId>
              </a:tblPr>
              <a:tblGrid>
                <a:gridCol w="4072823">
                  <a:extLst>
                    <a:ext uri="{9D8B030D-6E8A-4147-A177-3AD203B41FA5}">
                      <a16:colId xmlns:a16="http://schemas.microsoft.com/office/drawing/2014/main" val="1771066154"/>
                    </a:ext>
                  </a:extLst>
                </a:gridCol>
                <a:gridCol w="7386557">
                  <a:extLst>
                    <a:ext uri="{9D8B030D-6E8A-4147-A177-3AD203B41FA5}">
                      <a16:colId xmlns:a16="http://schemas.microsoft.com/office/drawing/2014/main" val="1274389802"/>
                    </a:ext>
                  </a:extLst>
                </a:gridCol>
              </a:tblGrid>
              <a:tr h="284654">
                <a:tc>
                  <a:txBody>
                    <a:bodyPr/>
                    <a:lstStyle/>
                    <a:p>
                      <a:pPr marL="0" marR="0" algn="ctr">
                        <a:lnSpc>
                          <a:spcPct val="107000"/>
                        </a:lnSpc>
                        <a:spcBef>
                          <a:spcPts val="0"/>
                        </a:spcBef>
                        <a:spcAft>
                          <a:spcPts val="0"/>
                        </a:spcAft>
                      </a:pPr>
                      <a:r>
                        <a:rPr lang="en-US" sz="1600" dirty="0">
                          <a:effectLst/>
                          <a:latin typeface="+mn-ea"/>
                          <a:ea typeface="+mn-ea"/>
                          <a:cs typeface="Calibri" panose="020F0502020204030204" pitchFamily="34" charset="0"/>
                        </a:rPr>
                        <a:t>Elements</a:t>
                      </a:r>
                      <a:r>
                        <a:rPr lang="en-US" sz="1600" baseline="0" dirty="0">
                          <a:effectLst/>
                          <a:latin typeface="+mn-ea"/>
                          <a:ea typeface="+mn-ea"/>
                          <a:cs typeface="Calibri" panose="020F0502020204030204" pitchFamily="34" charset="0"/>
                        </a:rPr>
                        <a:t> </a:t>
                      </a:r>
                      <a:endParaRPr lang="en-US" sz="1600" dirty="0">
                        <a:effectLst/>
                        <a:latin typeface="+mn-ea"/>
                        <a:ea typeface="+mn-ea"/>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mn-ea"/>
                          <a:ea typeface="+mn-ea"/>
                          <a:cs typeface="Calibri" panose="020F0502020204030204" pitchFamily="34" charset="0"/>
                        </a:rPr>
                        <a:t>Note</a:t>
                      </a:r>
                    </a:p>
                  </a:txBody>
                  <a:tcPr marL="68580" marR="68580" marT="0" marB="0"/>
                </a:tc>
                <a:extLst>
                  <a:ext uri="{0D108BD9-81ED-4DB2-BD59-A6C34878D82A}">
                    <a16:rowId xmlns:a16="http://schemas.microsoft.com/office/drawing/2014/main" val="2263644774"/>
                  </a:ext>
                </a:extLst>
              </a:tr>
              <a:tr h="264854">
                <a:tc>
                  <a:txBody>
                    <a:bodyPr/>
                    <a:lstStyle/>
                    <a:p>
                      <a:pPr marL="0" marR="0" algn="just">
                        <a:lnSpc>
                          <a:spcPct val="107000"/>
                        </a:lnSpc>
                        <a:spcBef>
                          <a:spcPts val="0"/>
                        </a:spcBef>
                        <a:spcAft>
                          <a:spcPts val="0"/>
                        </a:spcAft>
                      </a:pPr>
                      <a:r>
                        <a:rPr lang="en-US" sz="1400" dirty="0">
                          <a:solidFill>
                            <a:srgbClr val="7030A0"/>
                          </a:solidFill>
                          <a:effectLst/>
                          <a:latin typeface="+mn-ea"/>
                          <a:ea typeface="+mn-ea"/>
                          <a:cs typeface="Calibri" panose="020F0502020204030204" pitchFamily="34" charset="0"/>
                        </a:rPr>
                        <a:t>1. </a:t>
                      </a:r>
                      <a:r>
                        <a:rPr lang="en-US" sz="1400" dirty="0" err="1">
                          <a:solidFill>
                            <a:srgbClr val="7030A0"/>
                          </a:solidFill>
                          <a:effectLst/>
                          <a:latin typeface="+mn-ea"/>
                          <a:ea typeface="+mn-ea"/>
                          <a:cs typeface="Calibri" panose="020F0502020204030204" pitchFamily="34" charset="0"/>
                        </a:rPr>
                        <a:t>Additionality</a:t>
                      </a:r>
                      <a:r>
                        <a:rPr lang="en-US" sz="1400" dirty="0">
                          <a:solidFill>
                            <a:srgbClr val="7030A0"/>
                          </a:solidFill>
                          <a:effectLst/>
                          <a:latin typeface="+mn-ea"/>
                          <a:ea typeface="+mn-ea"/>
                          <a:cs typeface="Calibri" panose="020F0502020204030204" pitchFamily="34" charset="0"/>
                        </a:rPr>
                        <a:t> </a:t>
                      </a:r>
                    </a:p>
                  </a:txBody>
                  <a:tcPr marL="68580" marR="68580" marT="0" marB="0" anchor="ctr"/>
                </a:tc>
                <a:tc>
                  <a:txBody>
                    <a:bodyPr/>
                    <a:lstStyle/>
                    <a:p>
                      <a:pPr marL="0" marR="0" algn="just">
                        <a:lnSpc>
                          <a:spcPct val="107000"/>
                        </a:lnSpc>
                        <a:spcBef>
                          <a:spcPts val="0"/>
                        </a:spcBef>
                        <a:spcAft>
                          <a:spcPts val="0"/>
                        </a:spcAft>
                      </a:pPr>
                      <a:r>
                        <a:rPr lang="en-GB" sz="1200" dirty="0">
                          <a:latin typeface="+mn-ea"/>
                          <a:ea typeface="+mn-ea"/>
                          <a:cs typeface="Calibri" panose="020F0502020204030204" pitchFamily="34" charset="0"/>
                        </a:rPr>
                        <a:t>An essential criterion for determining their quality. </a:t>
                      </a:r>
                      <a:r>
                        <a:rPr lang="en-US" sz="1200" dirty="0">
                          <a:latin typeface="+mn-ea"/>
                          <a:ea typeface="+mn-ea"/>
                          <a:cs typeface="Calibri" panose="020F0502020204030204" pitchFamily="34" charset="0"/>
                        </a:rPr>
                        <a:t>How to asses</a:t>
                      </a:r>
                      <a:r>
                        <a:rPr lang="en-US" sz="1200" baseline="0" dirty="0">
                          <a:latin typeface="+mn-ea"/>
                          <a:ea typeface="+mn-ea"/>
                          <a:cs typeface="Calibri" panose="020F0502020204030204" pitchFamily="34" charset="0"/>
                        </a:rPr>
                        <a:t>s </a:t>
                      </a:r>
                      <a:r>
                        <a:rPr lang="en-US" sz="1200" dirty="0" err="1">
                          <a:latin typeface="+mn-ea"/>
                          <a:ea typeface="+mn-ea"/>
                          <a:cs typeface="Calibri" panose="020F0502020204030204" pitchFamily="34" charset="0"/>
                        </a:rPr>
                        <a:t>additionality</a:t>
                      </a:r>
                      <a:r>
                        <a:rPr lang="en-US" sz="1200" dirty="0">
                          <a:latin typeface="+mn-ea"/>
                          <a:ea typeface="+mn-ea"/>
                          <a:cs typeface="Calibri" panose="020F0502020204030204" pitchFamily="34" charset="0"/>
                        </a:rPr>
                        <a:t>? </a:t>
                      </a:r>
                      <a:endParaRPr lang="en-US" sz="1200" dirty="0">
                        <a:effectLst/>
                        <a:latin typeface="+mn-ea"/>
                        <a:ea typeface="+mn-ea"/>
                        <a:cs typeface="Calibri" panose="020F0502020204030204" pitchFamily="34" charset="0"/>
                      </a:endParaRPr>
                    </a:p>
                  </a:txBody>
                  <a:tcPr marL="68580" marR="68580" marT="0" marB="0" anchor="ctr"/>
                </a:tc>
                <a:extLst>
                  <a:ext uri="{0D108BD9-81ED-4DB2-BD59-A6C34878D82A}">
                    <a16:rowId xmlns:a16="http://schemas.microsoft.com/office/drawing/2014/main" val="4098605815"/>
                  </a:ext>
                </a:extLst>
              </a:tr>
              <a:tr h="31070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solidFill>
                            <a:srgbClr val="7030A0"/>
                          </a:solidFill>
                          <a:effectLst/>
                          <a:latin typeface="+mn-ea"/>
                          <a:ea typeface="+mn-ea"/>
                          <a:cs typeface="Calibri" panose="020F0502020204030204" pitchFamily="34" charset="0"/>
                        </a:rPr>
                        <a:t>2. Baseline scenario</a:t>
                      </a:r>
                      <a:r>
                        <a:rPr lang="en-US" sz="1400" baseline="0" dirty="0">
                          <a:solidFill>
                            <a:srgbClr val="7030A0"/>
                          </a:solidFill>
                          <a:effectLst/>
                          <a:latin typeface="+mn-ea"/>
                          <a:ea typeface="+mn-ea"/>
                          <a:cs typeface="Calibri" panose="020F0502020204030204" pitchFamily="34" charset="0"/>
                        </a:rPr>
                        <a:t> in </a:t>
                      </a:r>
                      <a:r>
                        <a:rPr lang="en-US" sz="1400" dirty="0">
                          <a:solidFill>
                            <a:srgbClr val="7030A0"/>
                          </a:solidFill>
                          <a:effectLst/>
                          <a:latin typeface="+mn-ea"/>
                          <a:ea typeface="+mn-ea"/>
                          <a:cs typeface="Calibri" panose="020F0502020204030204" pitchFamily="34" charset="0"/>
                        </a:rPr>
                        <a:t>methodology</a:t>
                      </a:r>
                    </a:p>
                  </a:txBody>
                  <a:tcPr marL="68580" marR="68580" marT="0" marB="0" anchor="ctr"/>
                </a:tc>
                <a:tc>
                  <a:txBody>
                    <a:bodyPr/>
                    <a:lstStyle/>
                    <a:p>
                      <a:pPr marL="0" marR="0" algn="just">
                        <a:lnSpc>
                          <a:spcPct val="107000"/>
                        </a:lnSpc>
                        <a:spcBef>
                          <a:spcPts val="0"/>
                        </a:spcBef>
                        <a:spcAft>
                          <a:spcPts val="0"/>
                        </a:spcAft>
                      </a:pPr>
                      <a:r>
                        <a:rPr lang="en-US" sz="1200" dirty="0">
                          <a:effectLst/>
                          <a:latin typeface="+mn-ea"/>
                          <a:ea typeface="+mn-ea"/>
                          <a:cs typeface="Calibri" panose="020F0502020204030204" pitchFamily="34" charset="0"/>
                        </a:rPr>
                        <a:t>Developing </a:t>
                      </a:r>
                      <a:r>
                        <a:rPr lang="en-US" sz="1200" dirty="0" smtClean="0">
                          <a:effectLst/>
                          <a:latin typeface="+mn-ea"/>
                          <a:ea typeface="+mn-ea"/>
                          <a:cs typeface="Calibri" panose="020F0502020204030204" pitchFamily="34" charset="0"/>
                        </a:rPr>
                        <a:t>a conservative </a:t>
                      </a:r>
                      <a:r>
                        <a:rPr lang="en-US" sz="1200" dirty="0">
                          <a:effectLst/>
                          <a:latin typeface="+mn-ea"/>
                          <a:ea typeface="+mn-ea"/>
                          <a:cs typeface="Calibri" panose="020F0502020204030204" pitchFamily="34" charset="0"/>
                        </a:rPr>
                        <a:t>and realistic baseline in</a:t>
                      </a:r>
                      <a:r>
                        <a:rPr lang="en-US" sz="1200" baseline="0" dirty="0">
                          <a:effectLst/>
                          <a:latin typeface="+mn-ea"/>
                          <a:ea typeface="+mn-ea"/>
                          <a:cs typeface="Calibri" panose="020F0502020204030204" pitchFamily="34" charset="0"/>
                        </a:rPr>
                        <a:t> methodology to calculate GHG emission reduction</a:t>
                      </a:r>
                      <a:endParaRPr lang="en-US" sz="1200" dirty="0">
                        <a:effectLst/>
                        <a:latin typeface="+mn-ea"/>
                        <a:ea typeface="+mn-ea"/>
                        <a:cs typeface="Calibri" panose="020F0502020204030204" pitchFamily="34" charset="0"/>
                      </a:endParaRPr>
                    </a:p>
                  </a:txBody>
                  <a:tcPr marL="68580" marR="68580" marT="0" marB="0" anchor="ctr"/>
                </a:tc>
                <a:extLst>
                  <a:ext uri="{0D108BD9-81ED-4DB2-BD59-A6C34878D82A}">
                    <a16:rowId xmlns:a16="http://schemas.microsoft.com/office/drawing/2014/main" val="1140053273"/>
                  </a:ext>
                </a:extLst>
              </a:tr>
              <a:tr h="264854">
                <a:tc>
                  <a:txBody>
                    <a:bodyPr/>
                    <a:lstStyle/>
                    <a:p>
                      <a:pPr marL="0" marR="0" algn="just">
                        <a:lnSpc>
                          <a:spcPct val="107000"/>
                        </a:lnSpc>
                        <a:spcBef>
                          <a:spcPts val="0"/>
                        </a:spcBef>
                        <a:spcAft>
                          <a:spcPts val="0"/>
                        </a:spcAft>
                      </a:pPr>
                      <a:r>
                        <a:rPr lang="en-US" sz="1400" b="0" dirty="0">
                          <a:solidFill>
                            <a:schemeClr val="tx1"/>
                          </a:solidFill>
                          <a:effectLst/>
                          <a:latin typeface="+mn-ea"/>
                          <a:ea typeface="+mn-ea"/>
                          <a:cs typeface="Calibri" panose="020F0502020204030204" pitchFamily="34" charset="0"/>
                        </a:rPr>
                        <a:t>3. Robust MRV system </a:t>
                      </a:r>
                    </a:p>
                  </a:txBody>
                  <a:tcPr marL="68580" marR="68580" marT="0" marB="0" anchor="ctr"/>
                </a:tc>
                <a:tc>
                  <a:txBody>
                    <a:bodyPr/>
                    <a:lstStyle/>
                    <a:p>
                      <a:pPr marL="0" marR="0" algn="just">
                        <a:lnSpc>
                          <a:spcPct val="107000"/>
                        </a:lnSpc>
                        <a:spcBef>
                          <a:spcPts val="0"/>
                        </a:spcBef>
                        <a:spcAft>
                          <a:spcPts val="0"/>
                        </a:spcAft>
                      </a:pPr>
                      <a:r>
                        <a:rPr lang="en-US" sz="1200" b="0" dirty="0">
                          <a:solidFill>
                            <a:schemeClr val="tx1"/>
                          </a:solidFill>
                          <a:effectLst/>
                          <a:latin typeface="+mn-ea"/>
                          <a:ea typeface="+mn-ea"/>
                          <a:cs typeface="Calibri" panose="020F0502020204030204" pitchFamily="34" charset="0"/>
                        </a:rPr>
                        <a:t>A third</a:t>
                      </a:r>
                      <a:r>
                        <a:rPr lang="en-US" sz="1200" b="0" baseline="0" dirty="0">
                          <a:solidFill>
                            <a:schemeClr val="tx1"/>
                          </a:solidFill>
                          <a:effectLst/>
                          <a:latin typeface="+mn-ea"/>
                          <a:ea typeface="+mn-ea"/>
                          <a:cs typeface="Calibri" panose="020F0502020204030204" pitchFamily="34" charset="0"/>
                        </a:rPr>
                        <a:t> party entity involvement for validation and verification</a:t>
                      </a:r>
                      <a:endParaRPr lang="en-US" sz="1200" b="0" dirty="0">
                        <a:solidFill>
                          <a:schemeClr val="tx1"/>
                        </a:solidFill>
                        <a:effectLst/>
                        <a:latin typeface="+mn-ea"/>
                        <a:ea typeface="+mn-ea"/>
                        <a:cs typeface="Calibri" panose="020F0502020204030204" pitchFamily="34" charset="0"/>
                      </a:endParaRPr>
                    </a:p>
                  </a:txBody>
                  <a:tcPr marL="68580" marR="68580" marT="0" marB="0" anchor="ctr"/>
                </a:tc>
                <a:extLst>
                  <a:ext uri="{0D108BD9-81ED-4DB2-BD59-A6C34878D82A}">
                    <a16:rowId xmlns:a16="http://schemas.microsoft.com/office/drawing/2014/main" val="3260429163"/>
                  </a:ext>
                </a:extLst>
              </a:tr>
              <a:tr h="447554">
                <a:tc>
                  <a:txBody>
                    <a:bodyPr/>
                    <a:lstStyle/>
                    <a:p>
                      <a:pPr marL="0" marR="0" algn="just">
                        <a:lnSpc>
                          <a:spcPct val="107000"/>
                        </a:lnSpc>
                        <a:spcBef>
                          <a:spcPts val="0"/>
                        </a:spcBef>
                        <a:spcAft>
                          <a:spcPts val="0"/>
                        </a:spcAft>
                      </a:pPr>
                      <a:r>
                        <a:rPr lang="en-US" sz="1400" dirty="0">
                          <a:solidFill>
                            <a:srgbClr val="7030A0"/>
                          </a:solidFill>
                          <a:effectLst/>
                          <a:latin typeface="+mn-ea"/>
                          <a:ea typeface="+mn-ea"/>
                          <a:cs typeface="Calibri" panose="020F0502020204030204" pitchFamily="34" charset="0"/>
                        </a:rPr>
                        <a:t>4. Avoidance of double counting</a:t>
                      </a:r>
                    </a:p>
                  </a:txBody>
                  <a:tcPr marL="68580" marR="68580" marT="0" marB="0" anchor="ctr"/>
                </a:tc>
                <a:tc>
                  <a:txBody>
                    <a:bodyPr/>
                    <a:lstStyle/>
                    <a:p>
                      <a:pPr marL="0" marR="0" algn="just">
                        <a:lnSpc>
                          <a:spcPct val="107000"/>
                        </a:lnSpc>
                        <a:spcBef>
                          <a:spcPts val="0"/>
                        </a:spcBef>
                        <a:spcAft>
                          <a:spcPts val="0"/>
                        </a:spcAft>
                      </a:pPr>
                      <a:r>
                        <a:rPr lang="en-US" sz="1200" baseline="0" dirty="0">
                          <a:effectLst/>
                          <a:latin typeface="+mn-ea"/>
                          <a:ea typeface="+mn-ea"/>
                          <a:cs typeface="Calibri" panose="020F0502020204030204" pitchFamily="34" charset="0"/>
                        </a:rPr>
                        <a:t>Avoiding d</a:t>
                      </a:r>
                      <a:r>
                        <a:rPr lang="en-US" sz="1200" dirty="0">
                          <a:effectLst/>
                          <a:latin typeface="+mn-ea"/>
                          <a:ea typeface="+mn-ea"/>
                          <a:cs typeface="Calibri" panose="020F0502020204030204" pitchFamily="34" charset="0"/>
                        </a:rPr>
                        <a:t>ouble issuance, use, claim which</a:t>
                      </a:r>
                      <a:r>
                        <a:rPr lang="en-US" sz="1200" baseline="0" dirty="0">
                          <a:effectLst/>
                          <a:latin typeface="+mn-ea"/>
                          <a:ea typeface="+mn-ea"/>
                          <a:cs typeface="Calibri" panose="020F0502020204030204" pitchFamily="34" charset="0"/>
                        </a:rPr>
                        <a:t> involves rules under Article 6 of the Paris Agreement (applying corresponding adjustments: CAs)</a:t>
                      </a:r>
                      <a:endParaRPr lang="en-US" sz="1200" dirty="0">
                        <a:effectLst/>
                        <a:latin typeface="+mn-ea"/>
                        <a:ea typeface="+mn-ea"/>
                        <a:cs typeface="Calibri" panose="020F0502020204030204" pitchFamily="34" charset="0"/>
                      </a:endParaRPr>
                    </a:p>
                  </a:txBody>
                  <a:tcPr marL="68580" marR="68580" marT="0" marB="0" anchor="ctr"/>
                </a:tc>
                <a:extLst>
                  <a:ext uri="{0D108BD9-81ED-4DB2-BD59-A6C34878D82A}">
                    <a16:rowId xmlns:a16="http://schemas.microsoft.com/office/drawing/2014/main" val="2598787277"/>
                  </a:ext>
                </a:extLst>
              </a:tr>
              <a:tr h="302986">
                <a:tc>
                  <a:txBody>
                    <a:bodyPr/>
                    <a:lstStyle/>
                    <a:p>
                      <a:pPr marL="0" marR="0" algn="just">
                        <a:lnSpc>
                          <a:spcPct val="107000"/>
                        </a:lnSpc>
                        <a:spcBef>
                          <a:spcPts val="0"/>
                        </a:spcBef>
                        <a:spcAft>
                          <a:spcPts val="0"/>
                        </a:spcAft>
                      </a:pPr>
                      <a:r>
                        <a:rPr lang="en-US" sz="1400" dirty="0">
                          <a:solidFill>
                            <a:srgbClr val="7030A0"/>
                          </a:solidFill>
                          <a:effectLst/>
                          <a:latin typeface="+mn-ea"/>
                          <a:ea typeface="+mn-ea"/>
                          <a:cs typeface="Calibri" panose="020F0502020204030204" pitchFamily="34" charset="0"/>
                        </a:rPr>
                        <a:t>5. Permanence</a:t>
                      </a:r>
                    </a:p>
                  </a:txBody>
                  <a:tcPr marL="68580" marR="68580" marT="0" marB="0" anchor="ctr"/>
                </a:tc>
                <a:tc>
                  <a:txBody>
                    <a:bodyPr/>
                    <a:lstStyle/>
                    <a:p>
                      <a:pPr marL="0" marR="0" algn="just">
                        <a:lnSpc>
                          <a:spcPct val="107000"/>
                        </a:lnSpc>
                        <a:spcBef>
                          <a:spcPts val="0"/>
                        </a:spcBef>
                        <a:spcAft>
                          <a:spcPts val="0"/>
                        </a:spcAft>
                      </a:pPr>
                      <a:r>
                        <a:rPr lang="en-US" sz="1200" dirty="0">
                          <a:effectLst/>
                          <a:latin typeface="+mn-ea"/>
                          <a:ea typeface="+mn-ea"/>
                          <a:cs typeface="Calibri" panose="020F0502020204030204" pitchFamily="34" charset="0"/>
                        </a:rPr>
                        <a:t>The risk of</a:t>
                      </a:r>
                      <a:r>
                        <a:rPr lang="en-US" sz="1200" baseline="0" dirty="0">
                          <a:effectLst/>
                          <a:latin typeface="+mn-ea"/>
                          <a:ea typeface="+mn-ea"/>
                          <a:cs typeface="Calibri" panose="020F0502020204030204" pitchFamily="34" charset="0"/>
                        </a:rPr>
                        <a:t> reversing stored carbon in </a:t>
                      </a:r>
                      <a:r>
                        <a:rPr lang="en-US" sz="1200" baseline="0" dirty="0" smtClean="0">
                          <a:effectLst/>
                          <a:latin typeface="+mn-ea"/>
                          <a:ea typeface="+mn-ea"/>
                          <a:cs typeface="Calibri" panose="020F0502020204030204" pitchFamily="34" charset="0"/>
                        </a:rPr>
                        <a:t>Nature-based </a:t>
                      </a:r>
                      <a:r>
                        <a:rPr lang="en-US" sz="1200" baseline="0" dirty="0">
                          <a:effectLst/>
                          <a:latin typeface="+mn-ea"/>
                          <a:ea typeface="+mn-ea"/>
                          <a:cs typeface="Calibri" panose="020F0502020204030204" pitchFamily="34" charset="0"/>
                        </a:rPr>
                        <a:t>Solutions (</a:t>
                      </a:r>
                      <a:r>
                        <a:rPr lang="en-US" sz="1200" baseline="0" dirty="0" err="1" smtClean="0">
                          <a:effectLst/>
                          <a:latin typeface="+mn-ea"/>
                          <a:ea typeface="+mn-ea"/>
                          <a:cs typeface="Calibri" panose="020F0502020204030204" pitchFamily="34" charset="0"/>
                        </a:rPr>
                        <a:t>NbS</a:t>
                      </a:r>
                      <a:r>
                        <a:rPr lang="en-US" sz="1200" baseline="0" dirty="0">
                          <a:effectLst/>
                          <a:latin typeface="+mn-ea"/>
                          <a:ea typeface="+mn-ea"/>
                          <a:cs typeface="Calibri" panose="020F0502020204030204" pitchFamily="34" charset="0"/>
                        </a:rPr>
                        <a:t>)</a:t>
                      </a:r>
                      <a:endParaRPr lang="en-US" sz="1200" dirty="0">
                        <a:effectLst/>
                        <a:latin typeface="+mn-ea"/>
                        <a:ea typeface="+mn-ea"/>
                        <a:cs typeface="Calibri" panose="020F0502020204030204" pitchFamily="34" charset="0"/>
                      </a:endParaRPr>
                    </a:p>
                  </a:txBody>
                  <a:tcPr marL="68580" marR="68580" marT="0" marB="0" anchor="ctr"/>
                </a:tc>
                <a:extLst>
                  <a:ext uri="{0D108BD9-81ED-4DB2-BD59-A6C34878D82A}">
                    <a16:rowId xmlns:a16="http://schemas.microsoft.com/office/drawing/2014/main" val="3250688525"/>
                  </a:ext>
                </a:extLst>
              </a:tr>
              <a:tr h="447554">
                <a:tc>
                  <a:txBody>
                    <a:bodyPr/>
                    <a:lstStyle/>
                    <a:p>
                      <a:pPr marL="0" marR="0" algn="just">
                        <a:lnSpc>
                          <a:spcPct val="107000"/>
                        </a:lnSpc>
                        <a:spcBef>
                          <a:spcPts val="0"/>
                        </a:spcBef>
                        <a:spcAft>
                          <a:spcPts val="0"/>
                        </a:spcAft>
                      </a:pPr>
                      <a:r>
                        <a:rPr lang="en-US" sz="1400" dirty="0">
                          <a:solidFill>
                            <a:srgbClr val="7030A0"/>
                          </a:solidFill>
                          <a:effectLst/>
                          <a:latin typeface="+mn-ea"/>
                          <a:ea typeface="+mn-ea"/>
                          <a:cs typeface="Calibri" panose="020F0502020204030204" pitchFamily="34" charset="0"/>
                        </a:rPr>
                        <a:t>6. Social and environmental </a:t>
                      </a:r>
                      <a:r>
                        <a:rPr lang="en-US" sz="1400" dirty="0" smtClean="0">
                          <a:solidFill>
                            <a:srgbClr val="7030A0"/>
                          </a:solidFill>
                          <a:effectLst/>
                          <a:latin typeface="+mn-ea"/>
                          <a:ea typeface="+mn-ea"/>
                          <a:cs typeface="Calibri" panose="020F0502020204030204" pitchFamily="34" charset="0"/>
                        </a:rPr>
                        <a:t>safeguards (Negative impacts)</a:t>
                      </a:r>
                      <a:endParaRPr lang="en-US" sz="1400" dirty="0">
                        <a:solidFill>
                          <a:srgbClr val="7030A0"/>
                        </a:solidFill>
                        <a:effectLst/>
                        <a:latin typeface="+mn-ea"/>
                        <a:ea typeface="+mn-ea"/>
                        <a:cs typeface="Calibri" panose="020F0502020204030204" pitchFamily="34" charset="0"/>
                      </a:endParaRPr>
                    </a:p>
                  </a:txBody>
                  <a:tcPr marL="68580" marR="68580" marT="0" marB="0" anchor="ctr"/>
                </a:tc>
                <a:tc>
                  <a:txBody>
                    <a:bodyPr/>
                    <a:lstStyle/>
                    <a:p>
                      <a:pPr marL="0" marR="0" algn="just">
                        <a:lnSpc>
                          <a:spcPct val="107000"/>
                        </a:lnSpc>
                        <a:spcBef>
                          <a:spcPts val="0"/>
                        </a:spcBef>
                        <a:spcAft>
                          <a:spcPts val="0"/>
                        </a:spcAft>
                      </a:pPr>
                      <a:r>
                        <a:rPr lang="en-US" sz="1200" dirty="0">
                          <a:effectLst/>
                          <a:latin typeface="+mn-ea"/>
                          <a:ea typeface="+mn-ea"/>
                          <a:cs typeface="Calibri" panose="020F0502020204030204" pitchFamily="34" charset="0"/>
                        </a:rPr>
                        <a:t>Avoiding negative impacts on society (local community, indigenous people) and environment (changing natural landscape) </a:t>
                      </a:r>
                    </a:p>
                  </a:txBody>
                  <a:tcPr marL="68580" marR="68580" marT="0" marB="0" anchor="ctr"/>
                </a:tc>
                <a:extLst>
                  <a:ext uri="{0D108BD9-81ED-4DB2-BD59-A6C34878D82A}">
                    <a16:rowId xmlns:a16="http://schemas.microsoft.com/office/drawing/2014/main" val="2951783755"/>
                  </a:ext>
                </a:extLst>
              </a:tr>
              <a:tr h="447554">
                <a:tc>
                  <a:txBody>
                    <a:bodyPr/>
                    <a:lstStyle/>
                    <a:p>
                      <a:pPr marL="0" marR="0" algn="just">
                        <a:lnSpc>
                          <a:spcPct val="107000"/>
                        </a:lnSpc>
                        <a:spcBef>
                          <a:spcPts val="0"/>
                        </a:spcBef>
                        <a:spcAft>
                          <a:spcPts val="0"/>
                        </a:spcAft>
                      </a:pPr>
                      <a:r>
                        <a:rPr lang="en-US" sz="1400" dirty="0">
                          <a:solidFill>
                            <a:srgbClr val="7030A0"/>
                          </a:solidFill>
                          <a:effectLst/>
                          <a:latin typeface="+mn-ea"/>
                          <a:ea typeface="+mn-ea"/>
                          <a:cs typeface="Calibri" panose="020F0502020204030204" pitchFamily="34" charset="0"/>
                        </a:rPr>
                        <a:t>7. Contributing to</a:t>
                      </a:r>
                      <a:r>
                        <a:rPr lang="en-US" sz="1400" baseline="0" dirty="0">
                          <a:solidFill>
                            <a:srgbClr val="7030A0"/>
                          </a:solidFill>
                          <a:effectLst/>
                          <a:latin typeface="+mn-ea"/>
                          <a:ea typeface="+mn-ea"/>
                          <a:cs typeface="Calibri" panose="020F0502020204030204" pitchFamily="34" charset="0"/>
                        </a:rPr>
                        <a:t> </a:t>
                      </a:r>
                      <a:r>
                        <a:rPr lang="en-US" sz="1400" dirty="0" smtClean="0">
                          <a:solidFill>
                            <a:srgbClr val="7030A0"/>
                          </a:solidFill>
                          <a:effectLst/>
                          <a:latin typeface="+mn-ea"/>
                          <a:ea typeface="+mn-ea"/>
                          <a:cs typeface="Calibri" panose="020F0502020204030204" pitchFamily="34" charset="0"/>
                        </a:rPr>
                        <a:t>SDGs </a:t>
                      </a:r>
                      <a:r>
                        <a:rPr lang="en-US" sz="1400" baseline="0" dirty="0" smtClean="0">
                          <a:solidFill>
                            <a:srgbClr val="7030A0"/>
                          </a:solidFill>
                          <a:effectLst/>
                          <a:latin typeface="+mn-ea"/>
                          <a:ea typeface="+mn-ea"/>
                          <a:cs typeface="Calibri" panose="020F0502020204030204" pitchFamily="34" charset="0"/>
                        </a:rPr>
                        <a:t> </a:t>
                      </a:r>
                      <a:r>
                        <a:rPr lang="en-US" sz="1400" dirty="0" smtClean="0">
                          <a:solidFill>
                            <a:srgbClr val="7030A0"/>
                          </a:solidFill>
                          <a:effectLst/>
                          <a:latin typeface="+mn-ea"/>
                          <a:ea typeface="+mn-ea"/>
                          <a:cs typeface="Calibri" panose="020F0502020204030204" pitchFamily="34" charset="0"/>
                        </a:rPr>
                        <a:t>(Positive</a:t>
                      </a:r>
                      <a:r>
                        <a:rPr lang="en-US" sz="1400" baseline="0" dirty="0" smtClean="0">
                          <a:solidFill>
                            <a:srgbClr val="7030A0"/>
                          </a:solidFill>
                          <a:effectLst/>
                          <a:latin typeface="+mn-ea"/>
                          <a:ea typeface="+mn-ea"/>
                          <a:cs typeface="Calibri" panose="020F0502020204030204" pitchFamily="34" charset="0"/>
                        </a:rPr>
                        <a:t> impacts)</a:t>
                      </a:r>
                      <a:endParaRPr lang="en-US" sz="1400" dirty="0">
                        <a:solidFill>
                          <a:srgbClr val="7030A0"/>
                        </a:solidFill>
                        <a:effectLst/>
                        <a:latin typeface="+mn-ea"/>
                        <a:ea typeface="+mn-ea"/>
                        <a:cs typeface="Calibri" panose="020F0502020204030204" pitchFamily="34" charset="0"/>
                      </a:endParaRPr>
                    </a:p>
                  </a:txBody>
                  <a:tcPr marL="68580" marR="68580" marT="0" marB="0" anchor="ctr"/>
                </a:tc>
                <a:tc>
                  <a:txBody>
                    <a:bodyPr/>
                    <a:lstStyle/>
                    <a:p>
                      <a:pPr marL="0" marR="0" algn="just">
                        <a:lnSpc>
                          <a:spcPct val="107000"/>
                        </a:lnSpc>
                        <a:spcBef>
                          <a:spcPts val="0"/>
                        </a:spcBef>
                        <a:spcAft>
                          <a:spcPts val="0"/>
                        </a:spcAft>
                      </a:pPr>
                      <a:r>
                        <a:rPr lang="en-US" sz="1200" dirty="0">
                          <a:effectLst/>
                          <a:latin typeface="+mn-ea"/>
                          <a:ea typeface="+mn-ea"/>
                          <a:cs typeface="Calibri" panose="020F0502020204030204" pitchFamily="34" charset="0"/>
                        </a:rPr>
                        <a:t>SDGs and</a:t>
                      </a:r>
                      <a:r>
                        <a:rPr lang="en-US" sz="1200" baseline="0" dirty="0">
                          <a:effectLst/>
                          <a:latin typeface="+mn-ea"/>
                          <a:ea typeface="+mn-ea"/>
                          <a:cs typeface="Calibri" panose="020F0502020204030204" pitchFamily="34" charset="0"/>
                        </a:rPr>
                        <a:t> </a:t>
                      </a:r>
                      <a:r>
                        <a:rPr lang="en-US" sz="1200" baseline="0" dirty="0" err="1" smtClean="0">
                          <a:effectLst/>
                          <a:latin typeface="+mn-ea"/>
                          <a:ea typeface="+mn-ea"/>
                          <a:cs typeface="Calibri" panose="020F0502020204030204" pitchFamily="34" charset="0"/>
                        </a:rPr>
                        <a:t>NbS</a:t>
                      </a:r>
                      <a:r>
                        <a:rPr lang="en-US" sz="1200" baseline="0" dirty="0" smtClean="0">
                          <a:effectLst/>
                          <a:latin typeface="+mn-ea"/>
                          <a:ea typeface="+mn-ea"/>
                          <a:cs typeface="Calibri" panose="020F0502020204030204" pitchFamily="34" charset="0"/>
                        </a:rPr>
                        <a:t> </a:t>
                      </a:r>
                      <a:r>
                        <a:rPr lang="en-US" sz="1200" dirty="0">
                          <a:effectLst/>
                          <a:latin typeface="+mn-ea"/>
                          <a:ea typeface="+mn-ea"/>
                          <a:cs typeface="Calibri" panose="020F0502020204030204" pitchFamily="34" charset="0"/>
                        </a:rPr>
                        <a:t>cover both mitigation and adaptation projects </a:t>
                      </a:r>
                      <a:r>
                        <a:rPr lang="en-US" sz="1200" dirty="0" smtClean="0">
                          <a:effectLst/>
                          <a:latin typeface="+mn-ea"/>
                          <a:ea typeface="+mn-ea"/>
                          <a:cs typeface="Calibri" panose="020F0502020204030204" pitchFamily="34" charset="0"/>
                        </a:rPr>
                        <a:t>that</a:t>
                      </a:r>
                      <a:r>
                        <a:rPr lang="en-US" sz="1200" baseline="0" dirty="0" smtClean="0">
                          <a:effectLst/>
                          <a:latin typeface="+mn-ea"/>
                          <a:ea typeface="+mn-ea"/>
                          <a:cs typeface="Calibri" panose="020F0502020204030204" pitchFamily="34" charset="0"/>
                        </a:rPr>
                        <a:t> have more</a:t>
                      </a:r>
                      <a:r>
                        <a:rPr lang="en-US" sz="1200" dirty="0" smtClean="0">
                          <a:effectLst/>
                          <a:latin typeface="+mn-ea"/>
                          <a:ea typeface="+mn-ea"/>
                          <a:cs typeface="Calibri" panose="020F0502020204030204" pitchFamily="34" charset="0"/>
                        </a:rPr>
                        <a:t> potential than </a:t>
                      </a:r>
                      <a:r>
                        <a:rPr lang="en-US" sz="1200" dirty="0">
                          <a:effectLst/>
                          <a:latin typeface="+mn-ea"/>
                          <a:ea typeface="+mn-ea"/>
                          <a:cs typeface="Calibri" panose="020F0502020204030204" pitchFamily="34" charset="0"/>
                        </a:rPr>
                        <a:t>reducing GHG emissions</a:t>
                      </a:r>
                    </a:p>
                  </a:txBody>
                  <a:tcPr marL="68580" marR="68580" marT="0" marB="0" anchor="ctr"/>
                </a:tc>
                <a:extLst>
                  <a:ext uri="{0D108BD9-81ED-4DB2-BD59-A6C34878D82A}">
                    <a16:rowId xmlns:a16="http://schemas.microsoft.com/office/drawing/2014/main" val="1293839300"/>
                  </a:ext>
                </a:extLst>
              </a:tr>
              <a:tr h="447554">
                <a:tc>
                  <a:txBody>
                    <a:bodyPr/>
                    <a:lstStyle/>
                    <a:p>
                      <a:pPr marL="0" marR="0" algn="just">
                        <a:lnSpc>
                          <a:spcPct val="107000"/>
                        </a:lnSpc>
                        <a:spcBef>
                          <a:spcPts val="0"/>
                        </a:spcBef>
                        <a:spcAft>
                          <a:spcPts val="0"/>
                        </a:spcAft>
                      </a:pPr>
                      <a:r>
                        <a:rPr lang="en-US" sz="1400" b="0" dirty="0">
                          <a:solidFill>
                            <a:schemeClr val="tx1"/>
                          </a:solidFill>
                          <a:effectLst/>
                          <a:latin typeface="+mn-ea"/>
                          <a:ea typeface="+mn-ea"/>
                          <a:cs typeface="Calibri" panose="020F0502020204030204" pitchFamily="34" charset="0"/>
                        </a:rPr>
                        <a:t>8. Governance and Transparency</a:t>
                      </a:r>
                    </a:p>
                  </a:txBody>
                  <a:tcPr marL="68580" marR="68580" marT="0" marB="0" anchor="ctr"/>
                </a:tc>
                <a:tc>
                  <a:txBody>
                    <a:bodyPr/>
                    <a:lstStyle/>
                    <a:p>
                      <a:pPr marL="0" marR="0" algn="just">
                        <a:lnSpc>
                          <a:spcPct val="107000"/>
                        </a:lnSpc>
                        <a:spcBef>
                          <a:spcPts val="0"/>
                        </a:spcBef>
                        <a:spcAft>
                          <a:spcPts val="0"/>
                        </a:spcAft>
                      </a:pPr>
                      <a:r>
                        <a:rPr lang="en-US" sz="1200" b="0" baseline="0" dirty="0">
                          <a:solidFill>
                            <a:schemeClr val="tx1"/>
                          </a:solidFill>
                          <a:effectLst/>
                          <a:latin typeface="+mn-ea"/>
                          <a:ea typeface="+mn-ea"/>
                          <a:cs typeface="Calibri" panose="020F0502020204030204" pitchFamily="34" charset="0"/>
                        </a:rPr>
                        <a:t>Governance should be transparent including public participation and committees with experts/professionals </a:t>
                      </a:r>
                      <a:endParaRPr lang="en-US" sz="1200" b="0" dirty="0">
                        <a:solidFill>
                          <a:schemeClr val="tx1"/>
                        </a:solidFill>
                        <a:effectLst/>
                        <a:latin typeface="+mn-ea"/>
                        <a:ea typeface="+mn-ea"/>
                        <a:cs typeface="Calibri" panose="020F0502020204030204" pitchFamily="34" charset="0"/>
                      </a:endParaRPr>
                    </a:p>
                  </a:txBody>
                  <a:tcPr marL="68580" marR="68580" marT="0" marB="0" anchor="ctr"/>
                </a:tc>
                <a:extLst>
                  <a:ext uri="{0D108BD9-81ED-4DB2-BD59-A6C34878D82A}">
                    <a16:rowId xmlns:a16="http://schemas.microsoft.com/office/drawing/2014/main" val="2224578845"/>
                  </a:ext>
                </a:extLst>
              </a:tr>
            </a:tbl>
          </a:graphicData>
        </a:graphic>
      </p:graphicFrame>
      <p:sp>
        <p:nvSpPr>
          <p:cNvPr id="4" name="Rectangle 3"/>
          <p:cNvSpPr/>
          <p:nvPr/>
        </p:nvSpPr>
        <p:spPr>
          <a:xfrm>
            <a:off x="275156" y="6260163"/>
            <a:ext cx="11253659" cy="461665"/>
          </a:xfrm>
          <a:prstGeom prst="rect">
            <a:avLst/>
          </a:prstGeom>
        </p:spPr>
        <p:txBody>
          <a:bodyPr wrap="square">
            <a:spAutoFit/>
          </a:bodyPr>
          <a:lstStyle/>
          <a:p>
            <a:r>
              <a:rPr lang="en-GB" sz="1200" dirty="0" smtClean="0">
                <a:latin typeface="Arial" panose="020B0604020202020204" pitchFamily="34" charset="0"/>
                <a:cs typeface="Arial" panose="020B0604020202020204" pitchFamily="34" charset="0"/>
              </a:rPr>
              <a:t>*CORSIA</a:t>
            </a:r>
            <a:r>
              <a:rPr lang="en-GB" sz="1200" dirty="0">
                <a:latin typeface="Arial" panose="020B0604020202020204" pitchFamily="34" charset="0"/>
                <a:cs typeface="Arial" panose="020B0604020202020204" pitchFamily="34" charset="0"/>
              </a:rPr>
              <a:t>: Carbon Offsetting and Reduction Scheme for International </a:t>
            </a:r>
            <a:r>
              <a:rPr lang="en-GB" sz="1200" dirty="0" smtClean="0">
                <a:latin typeface="Arial" panose="020B0604020202020204" pitchFamily="34" charset="0"/>
                <a:cs typeface="Arial" panose="020B0604020202020204" pitchFamily="34" charset="0"/>
              </a:rPr>
              <a:t>Aviation, </a:t>
            </a:r>
            <a:r>
              <a:rPr lang="en-GB" sz="1200" dirty="0" smtClean="0">
                <a:latin typeface="+mn-ea"/>
                <a:cs typeface="Arial" panose="020B0604020202020204" pitchFamily="34" charset="0"/>
              </a:rPr>
              <a:t>WB</a:t>
            </a:r>
            <a:r>
              <a:rPr lang="en-GB" sz="1200" dirty="0">
                <a:latin typeface="+mn-ea"/>
                <a:cs typeface="Arial" panose="020B0604020202020204" pitchFamily="34" charset="0"/>
              </a:rPr>
              <a:t>: World </a:t>
            </a:r>
            <a:r>
              <a:rPr lang="en-GB" sz="1200" dirty="0" smtClean="0">
                <a:latin typeface="+mn-ea"/>
                <a:cs typeface="Arial" panose="020B0604020202020204" pitchFamily="34" charset="0"/>
              </a:rPr>
              <a:t>Bank</a:t>
            </a:r>
            <a:r>
              <a:rPr lang="en-GB" sz="1200" dirty="0">
                <a:latin typeface="+mn-ea"/>
                <a:cs typeface="Arial" panose="020B0604020202020204" pitchFamily="34" charset="0"/>
              </a:rPr>
              <a:t>, </a:t>
            </a:r>
            <a:r>
              <a:rPr lang="en-GB" sz="1200" dirty="0" err="1" smtClean="0">
                <a:latin typeface="+mn-ea"/>
                <a:cs typeface="Arial" panose="020B0604020202020204" pitchFamily="34" charset="0"/>
              </a:rPr>
              <a:t>SBTi</a:t>
            </a:r>
            <a:r>
              <a:rPr lang="en-GB" sz="1200" dirty="0" smtClean="0">
                <a:latin typeface="+mn-ea"/>
                <a:cs typeface="Arial" panose="020B0604020202020204" pitchFamily="34" charset="0"/>
              </a:rPr>
              <a:t>: Science </a:t>
            </a:r>
            <a:r>
              <a:rPr lang="en-GB" sz="1200" dirty="0">
                <a:latin typeface="+mn-ea"/>
                <a:cs typeface="Arial" panose="020B0604020202020204" pitchFamily="34" charset="0"/>
              </a:rPr>
              <a:t>Based Target Initiative</a:t>
            </a:r>
            <a:r>
              <a:rPr lang="en-GB" sz="1200" dirty="0" smtClean="0">
                <a:latin typeface="+mn-ea"/>
                <a:cs typeface="Arial" panose="020B0604020202020204" pitchFamily="34" charset="0"/>
              </a:rPr>
              <a:t>, </a:t>
            </a:r>
            <a:r>
              <a:rPr lang="en-GB" sz="1200" dirty="0">
                <a:latin typeface="+mn-ea"/>
                <a:cs typeface="Arial" panose="020B0604020202020204" pitchFamily="34" charset="0"/>
              </a:rPr>
              <a:t>CDP: Carbon Disclosure Project, </a:t>
            </a:r>
            <a:r>
              <a:rPr lang="en-GB" sz="1200" dirty="0" smtClean="0">
                <a:latin typeface="+mn-ea"/>
                <a:cs typeface="Arial" panose="020B0604020202020204" pitchFamily="34" charset="0"/>
              </a:rPr>
              <a:t>TSVCM</a:t>
            </a:r>
            <a:r>
              <a:rPr lang="en-GB" sz="1200" dirty="0">
                <a:latin typeface="+mn-ea"/>
                <a:cs typeface="Arial" panose="020B0604020202020204" pitchFamily="34" charset="0"/>
              </a:rPr>
              <a:t>: Taskforce on Scaling Voluntary Carbon Markets, and VCMI: Voluntary Carbon Market </a:t>
            </a:r>
            <a:r>
              <a:rPr lang="en-GB" sz="1200" dirty="0" smtClean="0">
                <a:latin typeface="+mn-ea"/>
                <a:cs typeface="Arial" panose="020B0604020202020204" pitchFamily="34" charset="0"/>
              </a:rPr>
              <a:t>Initiative, </a:t>
            </a:r>
            <a:r>
              <a:rPr lang="en-US" sz="1200" dirty="0" smtClean="0">
                <a:latin typeface="+mn-ea"/>
                <a:cs typeface="Calibri" panose="020F0502020204030204" pitchFamily="34" charset="0"/>
              </a:rPr>
              <a:t>MRV: measurement, reporting, verification</a:t>
            </a:r>
            <a:endParaRPr lang="en-US" sz="1200" dirty="0">
              <a:latin typeface="+mn-ea"/>
              <a:cs typeface="Arial" panose="020B0604020202020204" pitchFamily="34" charset="0"/>
            </a:endParaRPr>
          </a:p>
        </p:txBody>
      </p:sp>
    </p:spTree>
    <p:extLst>
      <p:ext uri="{BB962C8B-B14F-4D97-AF65-F5344CB8AC3E}">
        <p14:creationId xmlns:p14="http://schemas.microsoft.com/office/powerpoint/2010/main" val="274481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16064"/>
            <a:ext cx="10972800" cy="562075"/>
          </a:xfrm>
        </p:spPr>
        <p:txBody>
          <a:bodyPr/>
          <a:lstStyle/>
          <a:p>
            <a:pPr algn="ctr"/>
            <a:r>
              <a:rPr lang="en-US" dirty="0">
                <a:solidFill>
                  <a:schemeClr val="tx1"/>
                </a:solidFill>
                <a:latin typeface="Arial" panose="020B0604020202020204" pitchFamily="34" charset="0"/>
                <a:ea typeface="Meiryo UI" panose="020B0604030504040204" pitchFamily="34" charset="-128"/>
                <a:cs typeface="Arial" panose="020B0604020202020204" pitchFamily="34" charset="0"/>
              </a:rPr>
              <a:t>1. </a:t>
            </a:r>
            <a:r>
              <a:rPr lang="en-US" dirty="0" err="1">
                <a:solidFill>
                  <a:schemeClr val="tx1"/>
                </a:solidFill>
                <a:latin typeface="Arial" panose="020B0604020202020204" pitchFamily="34" charset="0"/>
                <a:ea typeface="Meiryo UI" panose="020B0604030504040204" pitchFamily="34" charset="-128"/>
                <a:cs typeface="Arial" panose="020B0604020202020204" pitchFamily="34" charset="0"/>
              </a:rPr>
              <a:t>Additionality</a:t>
            </a:r>
            <a:endParaRPr lang="en-US" dirty="0">
              <a:solidFill>
                <a:schemeClr val="tx1"/>
              </a:solidFill>
              <a:latin typeface="Arial" panose="020B0604020202020204" pitchFamily="34" charset="0"/>
              <a:ea typeface="Meiryo UI" panose="020B0604030504040204" pitchFamily="34" charset="-128"/>
              <a:cs typeface="Arial" panose="020B0604020202020204" pitchFamily="34" charset="0"/>
            </a:endParaRPr>
          </a:p>
        </p:txBody>
      </p:sp>
      <p:sp>
        <p:nvSpPr>
          <p:cNvPr id="3" name="Rectangle 2"/>
          <p:cNvSpPr/>
          <p:nvPr/>
        </p:nvSpPr>
        <p:spPr>
          <a:xfrm>
            <a:off x="334831" y="1070831"/>
            <a:ext cx="9281848" cy="4278094"/>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What</a:t>
            </a:r>
            <a:r>
              <a:rPr lang="ja-JP" altLang="en-US" sz="2400" b="1" dirty="0">
                <a:latin typeface="Arial" panose="020B0604020202020204" pitchFamily="34" charset="0"/>
                <a:cs typeface="Arial" panose="020B0604020202020204" pitchFamily="34" charset="0"/>
              </a:rPr>
              <a:t> </a:t>
            </a:r>
            <a:r>
              <a:rPr lang="en-US" altLang="ja-JP" sz="2400" b="1" dirty="0">
                <a:latin typeface="Arial" panose="020B0604020202020204" pitchFamily="34" charset="0"/>
                <a:cs typeface="Arial" panose="020B0604020202020204" pitchFamily="34" charset="0"/>
              </a:rPr>
              <a:t>is</a:t>
            </a:r>
            <a:r>
              <a:rPr lang="ja-JP" altLang="en-US" sz="2400" b="1" dirty="0">
                <a:latin typeface="Arial" panose="020B0604020202020204" pitchFamily="34" charset="0"/>
                <a:cs typeface="Arial" panose="020B0604020202020204" pitchFamily="34" charset="0"/>
              </a:rPr>
              <a:t> </a:t>
            </a:r>
            <a:r>
              <a:rPr lang="en-US" altLang="ja-JP" sz="2400" b="1" dirty="0" err="1" smtClean="0">
                <a:latin typeface="Arial" panose="020B0604020202020204" pitchFamily="34" charset="0"/>
                <a:cs typeface="Arial" panose="020B0604020202020204" pitchFamily="34" charset="0"/>
              </a:rPr>
              <a:t>additionality</a:t>
            </a:r>
            <a:r>
              <a:rPr lang="en-US" altLang="ja-JP" sz="2400" b="1"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Additionality is a concept to assure the implementation of a project will secure GHG emission reductions rather than not being </a:t>
            </a:r>
            <a:r>
              <a:rPr lang="en-US" altLang="ja-JP" sz="2000" dirty="0" smtClean="0">
                <a:latin typeface="Arial" panose="020B0604020202020204" pitchFamily="34" charset="0"/>
                <a:cs typeface="Arial" panose="020B0604020202020204" pitchFamily="34" charset="0"/>
              </a:rPr>
              <a:t>implemented.</a:t>
            </a:r>
            <a:endParaRPr lang="en-US" altLang="ja-JP" sz="2000" dirty="0">
              <a:latin typeface="Arial" panose="020B0604020202020204" pitchFamily="34" charset="0"/>
              <a:cs typeface="Arial" panose="020B0604020202020204" pitchFamily="34" charset="0"/>
            </a:endParaRPr>
          </a:p>
          <a:p>
            <a:endParaRPr lang="en-US" altLang="ja-JP" sz="2000" b="1" dirty="0">
              <a:latin typeface="Arial" panose="020B0604020202020204" pitchFamily="34" charset="0"/>
              <a:cs typeface="Arial" panose="020B0604020202020204" pitchFamily="34" charset="0"/>
            </a:endParaRPr>
          </a:p>
          <a:p>
            <a:r>
              <a:rPr lang="en-US" altLang="ja-JP" sz="2400" b="1" dirty="0">
                <a:latin typeface="Arial" panose="020B0604020202020204" pitchFamily="34" charset="0"/>
                <a:cs typeface="Arial" panose="020B0604020202020204" pitchFamily="34" charset="0"/>
              </a:rPr>
              <a:t>What is the risk of </a:t>
            </a:r>
            <a:r>
              <a:rPr lang="en-US" altLang="ja-JP" sz="2400" b="1" dirty="0" err="1">
                <a:latin typeface="Arial" panose="020B0604020202020204" pitchFamily="34" charset="0"/>
                <a:cs typeface="Arial" panose="020B0604020202020204" pitchFamily="34" charset="0"/>
              </a:rPr>
              <a:t>additionality</a:t>
            </a:r>
            <a:r>
              <a:rPr lang="en-US" altLang="ja-JP" sz="2400" b="1"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altLang="ja-JP" sz="2000" b="1" dirty="0" smtClean="0">
                <a:solidFill>
                  <a:srgbClr val="7030A0"/>
                </a:solidFill>
                <a:latin typeface="Arial" panose="020B0604020202020204" pitchFamily="34" charset="0"/>
                <a:cs typeface="Arial" panose="020B0604020202020204" pitchFamily="34" charset="0"/>
              </a:rPr>
              <a:t>Potential</a:t>
            </a:r>
            <a:r>
              <a:rPr lang="en-US" altLang="ja-JP" sz="2000" dirty="0" smtClean="0">
                <a:latin typeface="Arial" panose="020B0604020202020204" pitchFamily="34" charset="0"/>
                <a:cs typeface="Arial" panose="020B0604020202020204" pitchFamily="34" charset="0"/>
              </a:rPr>
              <a:t> </a:t>
            </a:r>
            <a:r>
              <a:rPr lang="en-US" altLang="ja-JP" sz="2000" b="1" dirty="0" smtClean="0">
                <a:solidFill>
                  <a:srgbClr val="7030A0"/>
                </a:solidFill>
                <a:latin typeface="Arial" panose="020B0604020202020204" pitchFamily="34" charset="0"/>
                <a:cs typeface="Arial" panose="020B0604020202020204" pitchFamily="34" charset="0"/>
              </a:rPr>
              <a:t>risk </a:t>
            </a:r>
            <a:r>
              <a:rPr lang="en-US" altLang="ja-JP" sz="2000" b="1" dirty="0">
                <a:solidFill>
                  <a:srgbClr val="7030A0"/>
                </a:solidFill>
                <a:latin typeface="Arial" panose="020B0604020202020204" pitchFamily="34" charset="0"/>
                <a:cs typeface="Arial" panose="020B0604020202020204" pitchFamily="34" charset="0"/>
              </a:rPr>
              <a:t>that emission reductions may not have actually occurred </a:t>
            </a:r>
          </a:p>
          <a:p>
            <a:endParaRPr lang="en-US" altLang="ja-JP" sz="2000" b="1" dirty="0">
              <a:latin typeface="Arial" panose="020B0604020202020204" pitchFamily="34" charset="0"/>
              <a:cs typeface="Arial" panose="020B0604020202020204" pitchFamily="34" charset="0"/>
            </a:endParaRPr>
          </a:p>
          <a:p>
            <a:r>
              <a:rPr lang="en-US" altLang="ja-JP" sz="2400" b="1" dirty="0">
                <a:latin typeface="Arial" panose="020B0604020202020204" pitchFamily="34" charset="0"/>
                <a:cs typeface="Arial" panose="020B0604020202020204" pitchFamily="34" charset="0"/>
              </a:rPr>
              <a:t>How to secure </a:t>
            </a:r>
            <a:r>
              <a:rPr lang="en-US" altLang="ja-JP" sz="2400" b="1" dirty="0" err="1" smtClean="0">
                <a:latin typeface="Arial" panose="020B0604020202020204" pitchFamily="34" charset="0"/>
                <a:cs typeface="Arial" panose="020B0604020202020204" pitchFamily="34" charset="0"/>
              </a:rPr>
              <a:t>additionality</a:t>
            </a:r>
            <a:r>
              <a:rPr lang="en-US" altLang="ja-JP" sz="2400" b="1" dirty="0" smtClean="0">
                <a:latin typeface="Arial" panose="020B0604020202020204" pitchFamily="34" charset="0"/>
                <a:cs typeface="Arial" panose="020B0604020202020204" pitchFamily="34" charset="0"/>
              </a:rPr>
              <a:t>?</a:t>
            </a:r>
            <a:endParaRPr lang="en-US" altLang="ja-JP"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A regulatory surplus test: </a:t>
            </a:r>
            <a:r>
              <a:rPr lang="en-US" sz="2000" dirty="0">
                <a:latin typeface="Arial" panose="020B0604020202020204" pitchFamily="34" charset="0"/>
                <a:cs typeface="Arial" panose="020B0604020202020204" pitchFamily="34" charset="0"/>
              </a:rPr>
              <a:t>to demonstrate the project is legally required </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A financial or investment test</a:t>
            </a:r>
            <a:r>
              <a:rPr lang="en-US" sz="2000" dirty="0">
                <a:latin typeface="Arial" panose="020B0604020202020204" pitchFamily="34" charset="0"/>
                <a:cs typeface="Arial" panose="020B0604020202020204" pitchFamily="34" charset="0"/>
              </a:rPr>
              <a:t>: to </a:t>
            </a:r>
            <a:r>
              <a:rPr lang="en-US" sz="2000" dirty="0" err="1" smtClean="0">
                <a:latin typeface="Arial" panose="020B0604020202020204" pitchFamily="34" charset="0"/>
                <a:cs typeface="Arial" panose="020B0604020202020204" pitchFamily="34" charset="0"/>
              </a:rPr>
              <a:t>analyse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project is financially attractive in the absence of offset credit revenues  </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A common practice test</a:t>
            </a:r>
            <a:r>
              <a:rPr lang="en-US" sz="2000" dirty="0">
                <a:latin typeface="Arial" panose="020B0604020202020204" pitchFamily="34" charset="0"/>
                <a:cs typeface="Arial" panose="020B0604020202020204" pitchFamily="34" charset="0"/>
              </a:rPr>
              <a:t>: to demonstrate how the project is distinct from similar types of </a:t>
            </a:r>
            <a:r>
              <a:rPr lang="en-US" sz="2000" dirty="0" smtClean="0">
                <a:latin typeface="Arial" panose="020B0604020202020204" pitchFamily="34" charset="0"/>
                <a:cs typeface="Arial" panose="020B0604020202020204" pitchFamily="34" charset="0"/>
              </a:rPr>
              <a:t>activities</a:t>
            </a:r>
            <a:endParaRPr lang="en-US" altLang="ja-JP" sz="1600" b="1" dirty="0">
              <a:solidFill>
                <a:srgbClr val="660066"/>
              </a:solidFill>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AF4A8E66-6176-4424-991A-AEFD3011F297}"/>
              </a:ext>
            </a:extLst>
          </p:cNvPr>
          <p:cNvSpPr txBox="1"/>
          <p:nvPr/>
        </p:nvSpPr>
        <p:spPr>
          <a:xfrm>
            <a:off x="9820509" y="4012629"/>
            <a:ext cx="2362175" cy="2123658"/>
          </a:xfrm>
          <a:prstGeom prst="rect">
            <a:avLst/>
          </a:prstGeom>
          <a:noFill/>
        </p:spPr>
        <p:txBody>
          <a:bodyPr wrap="square" rtlCol="0">
            <a:spAutoFit/>
          </a:bodyPr>
          <a:lstStyle/>
          <a:p>
            <a:pPr algn="ctr"/>
            <a:endParaRPr kumimoji="1" lang="en-US" altLang="ja-JP" sz="1200" dirty="0"/>
          </a:p>
          <a:p>
            <a:pPr algn="ctr"/>
            <a:r>
              <a:rPr kumimoji="1" lang="en-US" altLang="ja-JP" sz="1600" b="1" dirty="0">
                <a:solidFill>
                  <a:srgbClr val="0070C0"/>
                </a:solidFill>
                <a:latin typeface="Calibri" panose="020F0502020204030204" pitchFamily="34" charset="0"/>
                <a:cs typeface="Calibri" panose="020F0502020204030204" pitchFamily="34" charset="0"/>
              </a:rPr>
              <a:t>Number of CDM</a:t>
            </a:r>
            <a:r>
              <a:rPr lang="en-US" altLang="ja-JP" sz="1600" b="1" dirty="0">
                <a:solidFill>
                  <a:srgbClr val="7030A0"/>
                </a:solidFill>
                <a:latin typeface="Calibri" panose="020F0502020204030204" pitchFamily="34" charset="0"/>
                <a:cs typeface="Calibri" panose="020F0502020204030204" pitchFamily="34" charset="0"/>
              </a:rPr>
              <a:t> </a:t>
            </a:r>
            <a:r>
              <a:rPr kumimoji="1" lang="en-US" altLang="ja-JP" sz="1600" b="1" dirty="0">
                <a:solidFill>
                  <a:srgbClr val="0070C0"/>
                </a:solidFill>
                <a:latin typeface="Calibri" panose="020F0502020204030204" pitchFamily="34" charset="0"/>
                <a:cs typeface="Calibri" panose="020F0502020204030204" pitchFamily="34" charset="0"/>
              </a:rPr>
              <a:t>registered project which demonstrated the </a:t>
            </a:r>
            <a:r>
              <a:rPr kumimoji="1" lang="en-US" altLang="ja-JP" sz="1600" b="1" dirty="0" err="1">
                <a:solidFill>
                  <a:srgbClr val="0070C0"/>
                </a:solidFill>
                <a:latin typeface="Calibri" panose="020F0502020204030204" pitchFamily="34" charset="0"/>
                <a:cs typeface="Calibri" panose="020F0502020204030204" pitchFamily="34" charset="0"/>
              </a:rPr>
              <a:t>additionality</a:t>
            </a:r>
            <a:r>
              <a:rPr lang="en-US" altLang="ja-JP" sz="1600" b="1" dirty="0">
                <a:solidFill>
                  <a:srgbClr val="7030A0"/>
                </a:solidFill>
                <a:latin typeface="Calibri" panose="020F0502020204030204" pitchFamily="34" charset="0"/>
                <a:cs typeface="Calibri" panose="020F0502020204030204" pitchFamily="34" charset="0"/>
              </a:rPr>
              <a:t>※</a:t>
            </a:r>
            <a:endParaRPr kumimoji="1" lang="en-US" altLang="ja-JP" sz="1600" b="1" dirty="0">
              <a:solidFill>
                <a:srgbClr val="0070C0"/>
              </a:solidFill>
              <a:latin typeface="Calibri" panose="020F0502020204030204" pitchFamily="34" charset="0"/>
              <a:cs typeface="Calibri" panose="020F0502020204030204" pitchFamily="34" charset="0"/>
            </a:endParaRPr>
          </a:p>
          <a:p>
            <a:pPr algn="ctr"/>
            <a:endParaRPr lang="en-US" altLang="ja-JP" sz="1200" dirty="0"/>
          </a:p>
          <a:p>
            <a:pPr algn="ctr"/>
            <a:r>
              <a:rPr kumimoji="1" lang="en-US" altLang="ja-JP" sz="4400" b="1" dirty="0">
                <a:solidFill>
                  <a:srgbClr val="0070C0"/>
                </a:solidFill>
              </a:rPr>
              <a:t>6,286</a:t>
            </a:r>
            <a:endParaRPr kumimoji="1" lang="ja-JP" altLang="en-US" sz="4400" b="1" dirty="0">
              <a:solidFill>
                <a:srgbClr val="0070C0"/>
              </a:solidFill>
            </a:endParaRPr>
          </a:p>
        </p:txBody>
      </p:sp>
      <p:sp>
        <p:nvSpPr>
          <p:cNvPr id="17" name="テキスト ボックス 16">
            <a:extLst>
              <a:ext uri="{FF2B5EF4-FFF2-40B4-BE49-F238E27FC236}">
                <a16:creationId xmlns:a16="http://schemas.microsoft.com/office/drawing/2014/main" id="{F748D804-1345-4BE5-86D9-F06849F136F1}"/>
              </a:ext>
            </a:extLst>
          </p:cNvPr>
          <p:cNvSpPr txBox="1"/>
          <p:nvPr/>
        </p:nvSpPr>
        <p:spPr>
          <a:xfrm>
            <a:off x="9679588" y="2631765"/>
            <a:ext cx="2517013" cy="415498"/>
          </a:xfrm>
          <a:prstGeom prst="rect">
            <a:avLst/>
          </a:prstGeom>
          <a:noFill/>
        </p:spPr>
        <p:txBody>
          <a:bodyPr wrap="square" rtlCol="0">
            <a:spAutoFit/>
          </a:bodyPr>
          <a:lstStyle/>
          <a:p>
            <a:pPr algn="ctr"/>
            <a:r>
              <a:rPr lang="en-US" altLang="ja-JP" sz="1050" dirty="0">
                <a:latin typeface="+mn-ea"/>
                <a:cs typeface="Calibri" panose="020F0502020204030204" pitchFamily="34" charset="0"/>
              </a:rPr>
              <a:t>Tool for the demonstration and </a:t>
            </a:r>
          </a:p>
          <a:p>
            <a:pPr algn="ctr"/>
            <a:r>
              <a:rPr lang="en-US" altLang="ja-JP" sz="1050" dirty="0">
                <a:latin typeface="+mn-ea"/>
                <a:cs typeface="Calibri" panose="020F0502020204030204" pitchFamily="34" charset="0"/>
              </a:rPr>
              <a:t>assessment of additionality</a:t>
            </a:r>
            <a:endParaRPr kumimoji="1" lang="ja-JP" altLang="en-US" sz="1050" dirty="0">
              <a:latin typeface="+mn-ea"/>
              <a:cs typeface="Calibri" panose="020F0502020204030204" pitchFamily="34" charset="0"/>
            </a:endParaRPr>
          </a:p>
        </p:txBody>
      </p:sp>
      <p:pic>
        <p:nvPicPr>
          <p:cNvPr id="4" name="図 3">
            <a:extLst>
              <a:ext uri="{FF2B5EF4-FFF2-40B4-BE49-F238E27FC236}">
                <a16:creationId xmlns:a16="http://schemas.microsoft.com/office/drawing/2014/main" id="{DE98107B-0A6A-4D2F-A2B6-84F16DD2A97D}"/>
              </a:ext>
            </a:extLst>
          </p:cNvPr>
          <p:cNvPicPr>
            <a:picLocks noChangeAspect="1"/>
          </p:cNvPicPr>
          <p:nvPr/>
        </p:nvPicPr>
        <p:blipFill>
          <a:blip r:embed="rId3"/>
          <a:stretch>
            <a:fillRect/>
          </a:stretch>
        </p:blipFill>
        <p:spPr>
          <a:xfrm>
            <a:off x="10342908" y="794537"/>
            <a:ext cx="1190375" cy="1736846"/>
          </a:xfrm>
          <a:prstGeom prst="rect">
            <a:avLst/>
          </a:prstGeom>
          <a:ln>
            <a:solidFill>
              <a:schemeClr val="tx1"/>
            </a:solidFill>
          </a:ln>
        </p:spPr>
      </p:pic>
      <p:pic>
        <p:nvPicPr>
          <p:cNvPr id="12" name="図 11">
            <a:extLst>
              <a:ext uri="{FF2B5EF4-FFF2-40B4-BE49-F238E27FC236}">
                <a16:creationId xmlns:a16="http://schemas.microsoft.com/office/drawing/2014/main" id="{A76D6875-D62F-406F-8083-E21A39672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1095" y="3278240"/>
            <a:ext cx="934002" cy="739418"/>
          </a:xfrm>
          <a:prstGeom prst="rect">
            <a:avLst/>
          </a:prstGeom>
        </p:spPr>
      </p:pic>
      <p:sp>
        <p:nvSpPr>
          <p:cNvPr id="5" name="Rectangle 4"/>
          <p:cNvSpPr/>
          <p:nvPr/>
        </p:nvSpPr>
        <p:spPr>
          <a:xfrm>
            <a:off x="154065" y="5849394"/>
            <a:ext cx="9981973" cy="307777"/>
          </a:xfrm>
          <a:prstGeom prst="rect">
            <a:avLst/>
          </a:prstGeom>
        </p:spPr>
        <p:txBody>
          <a:bodyPr wrap="square">
            <a:spAutoFit/>
          </a:bodyPr>
          <a:lstStyle/>
          <a:p>
            <a:r>
              <a:rPr lang="en-US" altLang="ja-JP" sz="1400" b="1" dirty="0">
                <a:solidFill>
                  <a:srgbClr val="7030A0"/>
                </a:solidFill>
              </a:rPr>
              <a:t>※Some small scale and micro-scale projects under the CDM have not been required to explain </a:t>
            </a:r>
            <a:r>
              <a:rPr lang="en-US" altLang="ja-JP" sz="1200" b="1" dirty="0">
                <a:solidFill>
                  <a:srgbClr val="7030A0"/>
                </a:solidFill>
              </a:rPr>
              <a:t>the</a:t>
            </a:r>
            <a:r>
              <a:rPr lang="en-US" altLang="ja-JP" sz="1400" b="1" dirty="0">
                <a:solidFill>
                  <a:srgbClr val="7030A0"/>
                </a:solidFill>
              </a:rPr>
              <a:t> </a:t>
            </a:r>
            <a:r>
              <a:rPr lang="en-US" altLang="ja-JP" sz="1400" b="1" dirty="0" err="1">
                <a:solidFill>
                  <a:srgbClr val="7030A0"/>
                </a:solidFill>
              </a:rPr>
              <a:t>additionality</a:t>
            </a:r>
            <a:r>
              <a:rPr lang="en-US" altLang="ja-JP" sz="1400" b="1" dirty="0">
                <a:solidFill>
                  <a:srgbClr val="7030A0"/>
                </a:solidFill>
              </a:rPr>
              <a:t>.</a:t>
            </a:r>
          </a:p>
        </p:txBody>
      </p:sp>
    </p:spTree>
    <p:extLst>
      <p:ext uri="{BB962C8B-B14F-4D97-AF65-F5344CB8AC3E}">
        <p14:creationId xmlns:p14="http://schemas.microsoft.com/office/powerpoint/2010/main" val="215679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16064"/>
            <a:ext cx="10972800" cy="562075"/>
          </a:xfrm>
        </p:spPr>
        <p:txBody>
          <a:bodyPr/>
          <a:lstStyle/>
          <a:p>
            <a:pPr algn="ctr"/>
            <a:r>
              <a:rPr lang="en-US" altLang="ja-JP" dirty="0">
                <a:solidFill>
                  <a:schemeClr val="tx1"/>
                </a:solidFill>
                <a:latin typeface="Arial" panose="020B0604020202020204" pitchFamily="34" charset="0"/>
                <a:ea typeface="Meiryo UI" panose="020B0604030504040204" pitchFamily="34" charset="-128"/>
                <a:cs typeface="Arial" panose="020B0604020202020204" pitchFamily="34" charset="0"/>
              </a:rPr>
              <a:t>2. Baseline setting</a:t>
            </a:r>
            <a:endParaRPr lang="en-US" dirty="0">
              <a:solidFill>
                <a:schemeClr val="tx1"/>
              </a:solidFill>
              <a:latin typeface="Arial" panose="020B0604020202020204" pitchFamily="34" charset="0"/>
              <a:ea typeface="Meiryo UI" panose="020B0604030504040204" pitchFamily="34" charset="-128"/>
              <a:cs typeface="Arial" panose="020B0604020202020204" pitchFamily="34" charset="0"/>
            </a:endParaRPr>
          </a:p>
        </p:txBody>
      </p:sp>
      <p:sp>
        <p:nvSpPr>
          <p:cNvPr id="3" name="Rectangle 2"/>
          <p:cNvSpPr/>
          <p:nvPr/>
        </p:nvSpPr>
        <p:spPr>
          <a:xfrm>
            <a:off x="243324" y="1009697"/>
            <a:ext cx="8261395" cy="4555093"/>
          </a:xfrm>
          <a:prstGeom prst="rect">
            <a:avLst/>
          </a:prstGeom>
        </p:spPr>
        <p:txBody>
          <a:bodyPr wrap="square">
            <a:spAutoFit/>
          </a:bodyPr>
          <a:lstStyle/>
          <a:p>
            <a:r>
              <a:rPr lang="en-US" altLang="ja-JP" sz="2800" b="1" dirty="0">
                <a:latin typeface="Arial" panose="020B0604020202020204" pitchFamily="34" charset="0"/>
                <a:cs typeface="Arial" panose="020B0604020202020204" pitchFamily="34" charset="0"/>
              </a:rPr>
              <a:t>What is a baseline?</a:t>
            </a:r>
            <a:r>
              <a:rPr lang="ja-JP" altLang="en-US" sz="2800" b="1"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ja-JP" sz="2000" dirty="0" smtClean="0">
                <a:latin typeface="Arial" panose="020B0604020202020204" pitchFamily="34" charset="0"/>
                <a:cs typeface="Arial" panose="020B0604020202020204" pitchFamily="34" charset="0"/>
              </a:rPr>
              <a:t>Baseline </a:t>
            </a:r>
            <a:r>
              <a:rPr lang="en-US" altLang="ja-JP" sz="2000" dirty="0">
                <a:latin typeface="Arial" panose="020B0604020202020204" pitchFamily="34" charset="0"/>
                <a:cs typeface="Arial" panose="020B0604020202020204" pitchFamily="34" charset="0"/>
              </a:rPr>
              <a:t>emissions are GHG emissions that would occur in the absence of the proposed project </a:t>
            </a:r>
            <a:r>
              <a:rPr lang="en-US" altLang="ja-JP" sz="2000" dirty="0" smtClean="0">
                <a:latin typeface="Arial" panose="020B0604020202020204" pitchFamily="34" charset="0"/>
                <a:cs typeface="Arial" panose="020B0604020202020204" pitchFamily="34" charset="0"/>
              </a:rPr>
              <a:t>activity.</a:t>
            </a:r>
            <a:endParaRPr lang="en-US" altLang="ja-JP"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Project emission reductions = Baseline emissions – Project emissions</a:t>
            </a:r>
          </a:p>
          <a:p>
            <a:endParaRPr lang="en-US" sz="1200" dirty="0">
              <a:latin typeface="Arial" panose="020B0604020202020204" pitchFamily="34" charset="0"/>
              <a:cs typeface="Arial" panose="020B0604020202020204" pitchFamily="34" charset="0"/>
            </a:endParaRPr>
          </a:p>
          <a:p>
            <a:r>
              <a:rPr lang="en-US" altLang="ja-JP" sz="2800" b="1" dirty="0">
                <a:latin typeface="Arial" panose="020B0604020202020204" pitchFamily="34" charset="0"/>
                <a:cs typeface="Arial" panose="020B0604020202020204" pitchFamily="34" charset="0"/>
              </a:rPr>
              <a:t>What is the risk related to </a:t>
            </a:r>
            <a:r>
              <a:rPr lang="en-US" altLang="ja-JP" sz="2800" b="1" dirty="0" smtClean="0">
                <a:latin typeface="Arial" panose="020B0604020202020204" pitchFamily="34" charset="0"/>
                <a:cs typeface="Arial" panose="020B0604020202020204" pitchFamily="34" charset="0"/>
              </a:rPr>
              <a:t>this?</a:t>
            </a:r>
            <a:endParaRPr lang="en-US" altLang="ja-JP"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ja-JP" sz="2000" b="1" dirty="0">
                <a:solidFill>
                  <a:srgbClr val="7030A0"/>
                </a:solidFill>
                <a:latin typeface="Arial" panose="020B0604020202020204" pitchFamily="34" charset="0"/>
                <a:cs typeface="Arial" panose="020B0604020202020204" pitchFamily="34" charset="0"/>
              </a:rPr>
              <a:t>Overestimation of GHG emission reductions</a:t>
            </a:r>
            <a:r>
              <a:rPr lang="en-US" altLang="ja-JP" sz="2000" b="1"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which leads to </a:t>
            </a:r>
            <a:r>
              <a:rPr lang="en-US" altLang="ja-JP" sz="2000" b="1" dirty="0">
                <a:solidFill>
                  <a:srgbClr val="7030A0"/>
                </a:solidFill>
                <a:latin typeface="Arial" panose="020B0604020202020204" pitchFamily="34" charset="0"/>
                <a:cs typeface="Arial" panose="020B0604020202020204" pitchFamily="34" charset="0"/>
              </a:rPr>
              <a:t>over-crediting</a:t>
            </a:r>
          </a:p>
          <a:p>
            <a:endParaRPr lang="en-US" sz="1400" b="1" dirty="0">
              <a:latin typeface="Arial" panose="020B0604020202020204" pitchFamily="34" charset="0"/>
              <a:cs typeface="Arial" panose="020B0604020202020204" pitchFamily="34" charset="0"/>
            </a:endParaRPr>
          </a:p>
          <a:p>
            <a:r>
              <a:rPr lang="en-US" altLang="ja-JP" sz="2800" b="1" dirty="0">
                <a:latin typeface="Arial" panose="020B0604020202020204" pitchFamily="34" charset="0"/>
                <a:cs typeface="Arial" panose="020B0604020202020204" pitchFamily="34" charset="0"/>
              </a:rPr>
              <a:t>How can it be </a:t>
            </a:r>
            <a:r>
              <a:rPr lang="en-US" altLang="ja-JP" sz="2800" b="1" dirty="0" smtClean="0">
                <a:latin typeface="Arial" panose="020B0604020202020204" pitchFamily="34" charset="0"/>
                <a:cs typeface="Arial" panose="020B0604020202020204" pitchFamily="34" charset="0"/>
              </a:rPr>
              <a:t>avoided? </a:t>
            </a:r>
            <a:endParaRPr lang="en-US" altLang="ja-JP"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ja-JP" sz="2000" b="1" dirty="0">
                <a:solidFill>
                  <a:srgbClr val="7030A0"/>
                </a:solidFill>
                <a:latin typeface="Arial" panose="020B0604020202020204" pitchFamily="34" charset="0"/>
                <a:cs typeface="Arial" panose="020B0604020202020204" pitchFamily="34" charset="0"/>
              </a:rPr>
              <a:t>Conservative baseline setting</a:t>
            </a:r>
            <a:endParaRPr lang="en-US" altLang="ja-JP" sz="2000" b="1" dirty="0">
              <a:solidFill>
                <a:srgbClr val="66006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Revise baseline scenario regularly in an appropriate timing </a:t>
            </a:r>
            <a:endParaRPr lang="en-US" altLang="ja-JP" sz="2000" dirty="0" smtClean="0">
              <a:latin typeface="Arial" panose="020B0604020202020204" pitchFamily="34" charset="0"/>
              <a:cs typeface="Arial" panose="020B0604020202020204" pitchFamily="34" charset="0"/>
            </a:endParaRPr>
          </a:p>
          <a:p>
            <a:r>
              <a:rPr lang="en-US" altLang="ja-JP" sz="2000" dirty="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see Annex)</a:t>
            </a:r>
            <a:endParaRPr lang="en-US" sz="2000" dirty="0">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37829211-3975-49FA-BEB7-13802F6C2F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8826" y="4137654"/>
            <a:ext cx="882759" cy="323679"/>
          </a:xfrm>
          <a:prstGeom prst="rect">
            <a:avLst/>
          </a:prstGeom>
        </p:spPr>
      </p:pic>
      <p:pic>
        <p:nvPicPr>
          <p:cNvPr id="5" name="図 4">
            <a:extLst>
              <a:ext uri="{FF2B5EF4-FFF2-40B4-BE49-F238E27FC236}">
                <a16:creationId xmlns:a16="http://schemas.microsoft.com/office/drawing/2014/main" id="{799B91F3-93A2-42DF-9317-DAEB6F72E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3205" y="3022089"/>
            <a:ext cx="934002" cy="739418"/>
          </a:xfrm>
          <a:prstGeom prst="rect">
            <a:avLst/>
          </a:prstGeom>
        </p:spPr>
      </p:pic>
      <p:pic>
        <p:nvPicPr>
          <p:cNvPr id="6" name="図 5">
            <a:extLst>
              <a:ext uri="{FF2B5EF4-FFF2-40B4-BE49-F238E27FC236}">
                <a16:creationId xmlns:a16="http://schemas.microsoft.com/office/drawing/2014/main" id="{14BBDED2-5573-4C17-BF8C-1CDE076C5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753" y="4678345"/>
            <a:ext cx="1382906" cy="743573"/>
          </a:xfrm>
          <a:prstGeom prst="rect">
            <a:avLst/>
          </a:prstGeom>
        </p:spPr>
      </p:pic>
      <p:pic>
        <p:nvPicPr>
          <p:cNvPr id="7" name="図 6">
            <a:extLst>
              <a:ext uri="{FF2B5EF4-FFF2-40B4-BE49-F238E27FC236}">
                <a16:creationId xmlns:a16="http://schemas.microsoft.com/office/drawing/2014/main" id="{F2751D35-7FEC-486E-8CD2-85E61BD4E5B8}"/>
              </a:ext>
            </a:extLst>
          </p:cNvPr>
          <p:cNvPicPr>
            <a:picLocks noChangeAspect="1"/>
          </p:cNvPicPr>
          <p:nvPr/>
        </p:nvPicPr>
        <p:blipFill>
          <a:blip r:embed="rId6"/>
          <a:stretch>
            <a:fillRect/>
          </a:stretch>
        </p:blipFill>
        <p:spPr>
          <a:xfrm>
            <a:off x="9368826" y="5536797"/>
            <a:ext cx="844504" cy="903252"/>
          </a:xfrm>
          <a:prstGeom prst="rect">
            <a:avLst/>
          </a:prstGeom>
        </p:spPr>
      </p:pic>
      <p:sp>
        <p:nvSpPr>
          <p:cNvPr id="8" name="テキスト ボックス 7">
            <a:extLst>
              <a:ext uri="{FF2B5EF4-FFF2-40B4-BE49-F238E27FC236}">
                <a16:creationId xmlns:a16="http://schemas.microsoft.com/office/drawing/2014/main" id="{173CB764-A578-49E4-85C0-EAEB2F412284}"/>
              </a:ext>
            </a:extLst>
          </p:cNvPr>
          <p:cNvSpPr txBox="1"/>
          <p:nvPr/>
        </p:nvSpPr>
        <p:spPr>
          <a:xfrm>
            <a:off x="10018755" y="3022089"/>
            <a:ext cx="1597984" cy="707886"/>
          </a:xfrm>
          <a:prstGeom prst="rect">
            <a:avLst/>
          </a:prstGeom>
          <a:noFill/>
        </p:spPr>
        <p:txBody>
          <a:bodyPr wrap="square" rtlCol="0">
            <a:spAutoFit/>
          </a:bodyPr>
          <a:lstStyle/>
          <a:p>
            <a:pPr algn="r"/>
            <a:r>
              <a:rPr lang="en-US" altLang="ja-JP" sz="4000" b="1" dirty="0">
                <a:solidFill>
                  <a:srgbClr val="0070C0"/>
                </a:solidFill>
              </a:rPr>
              <a:t>219</a:t>
            </a:r>
            <a:endParaRPr kumimoji="1" lang="ja-JP" altLang="en-US" sz="4000" b="1" dirty="0">
              <a:solidFill>
                <a:srgbClr val="0070C0"/>
              </a:solidFill>
            </a:endParaRPr>
          </a:p>
        </p:txBody>
      </p:sp>
      <p:sp>
        <p:nvSpPr>
          <p:cNvPr id="9" name="テキスト ボックス 8">
            <a:extLst>
              <a:ext uri="{FF2B5EF4-FFF2-40B4-BE49-F238E27FC236}">
                <a16:creationId xmlns:a16="http://schemas.microsoft.com/office/drawing/2014/main" id="{F3C04E8B-410C-4E26-B63E-99A7E1A17C39}"/>
              </a:ext>
            </a:extLst>
          </p:cNvPr>
          <p:cNvSpPr txBox="1"/>
          <p:nvPr/>
        </p:nvSpPr>
        <p:spPr>
          <a:xfrm>
            <a:off x="10018755" y="3850217"/>
            <a:ext cx="1597984" cy="707886"/>
          </a:xfrm>
          <a:prstGeom prst="rect">
            <a:avLst/>
          </a:prstGeom>
          <a:noFill/>
        </p:spPr>
        <p:txBody>
          <a:bodyPr wrap="square" rtlCol="0">
            <a:spAutoFit/>
          </a:bodyPr>
          <a:lstStyle/>
          <a:p>
            <a:pPr algn="r"/>
            <a:r>
              <a:rPr kumimoji="1" lang="en-US" altLang="ja-JP" sz="4000" b="1" dirty="0">
                <a:solidFill>
                  <a:srgbClr val="0070C0"/>
                </a:solidFill>
              </a:rPr>
              <a:t>43</a:t>
            </a:r>
            <a:endParaRPr kumimoji="1" lang="ja-JP" altLang="en-US" sz="4000" b="1" dirty="0">
              <a:solidFill>
                <a:srgbClr val="0070C0"/>
              </a:solidFill>
            </a:endParaRPr>
          </a:p>
        </p:txBody>
      </p:sp>
      <p:sp>
        <p:nvSpPr>
          <p:cNvPr id="10" name="テキスト ボックス 9">
            <a:extLst>
              <a:ext uri="{FF2B5EF4-FFF2-40B4-BE49-F238E27FC236}">
                <a16:creationId xmlns:a16="http://schemas.microsoft.com/office/drawing/2014/main" id="{DEB8CC93-42E9-44D9-8E47-5AEFC60A0E79}"/>
              </a:ext>
            </a:extLst>
          </p:cNvPr>
          <p:cNvSpPr txBox="1"/>
          <p:nvPr/>
        </p:nvSpPr>
        <p:spPr>
          <a:xfrm>
            <a:off x="10044377" y="4745912"/>
            <a:ext cx="1597984" cy="707886"/>
          </a:xfrm>
          <a:prstGeom prst="rect">
            <a:avLst/>
          </a:prstGeom>
          <a:noFill/>
        </p:spPr>
        <p:txBody>
          <a:bodyPr wrap="square" rtlCol="0">
            <a:spAutoFit/>
          </a:bodyPr>
          <a:lstStyle/>
          <a:p>
            <a:pPr algn="r"/>
            <a:r>
              <a:rPr lang="en-US" altLang="ja-JP" sz="4000" b="1" dirty="0">
                <a:solidFill>
                  <a:srgbClr val="0070C0"/>
                </a:solidFill>
              </a:rPr>
              <a:t>16</a:t>
            </a:r>
            <a:endParaRPr kumimoji="1" lang="ja-JP" altLang="en-US" sz="4000" b="1" dirty="0">
              <a:solidFill>
                <a:srgbClr val="0070C0"/>
              </a:solidFill>
            </a:endParaRPr>
          </a:p>
        </p:txBody>
      </p:sp>
      <p:sp>
        <p:nvSpPr>
          <p:cNvPr id="11" name="テキスト ボックス 10">
            <a:extLst>
              <a:ext uri="{FF2B5EF4-FFF2-40B4-BE49-F238E27FC236}">
                <a16:creationId xmlns:a16="http://schemas.microsoft.com/office/drawing/2014/main" id="{05C69242-96DC-4A91-902E-08E43802C2B4}"/>
              </a:ext>
            </a:extLst>
          </p:cNvPr>
          <p:cNvSpPr txBox="1"/>
          <p:nvPr/>
        </p:nvSpPr>
        <p:spPr>
          <a:xfrm>
            <a:off x="9999627" y="5732163"/>
            <a:ext cx="1597984" cy="707886"/>
          </a:xfrm>
          <a:prstGeom prst="rect">
            <a:avLst/>
          </a:prstGeom>
          <a:noFill/>
        </p:spPr>
        <p:txBody>
          <a:bodyPr wrap="square" rtlCol="0">
            <a:spAutoFit/>
          </a:bodyPr>
          <a:lstStyle/>
          <a:p>
            <a:pPr algn="r"/>
            <a:r>
              <a:rPr lang="en-US" altLang="ja-JP" sz="4000" b="1" dirty="0">
                <a:solidFill>
                  <a:srgbClr val="0070C0"/>
                </a:solidFill>
              </a:rPr>
              <a:t>3</a:t>
            </a:r>
            <a:endParaRPr kumimoji="1" lang="ja-JP" altLang="en-US" sz="4000" b="1" dirty="0">
              <a:solidFill>
                <a:srgbClr val="0070C0"/>
              </a:solidFill>
            </a:endParaRPr>
          </a:p>
        </p:txBody>
      </p:sp>
      <p:sp>
        <p:nvSpPr>
          <p:cNvPr id="13" name="テキスト ボックス 12">
            <a:extLst>
              <a:ext uri="{FF2B5EF4-FFF2-40B4-BE49-F238E27FC236}">
                <a16:creationId xmlns:a16="http://schemas.microsoft.com/office/drawing/2014/main" id="{AF4A8E66-6176-4424-991A-AEFD3011F297}"/>
              </a:ext>
            </a:extLst>
          </p:cNvPr>
          <p:cNvSpPr txBox="1"/>
          <p:nvPr/>
        </p:nvSpPr>
        <p:spPr>
          <a:xfrm>
            <a:off x="8768808" y="2534316"/>
            <a:ext cx="3465702" cy="430887"/>
          </a:xfrm>
          <a:prstGeom prst="rect">
            <a:avLst/>
          </a:prstGeom>
          <a:noFill/>
        </p:spPr>
        <p:txBody>
          <a:bodyPr wrap="square" rtlCol="0">
            <a:spAutoFit/>
          </a:bodyPr>
          <a:lstStyle/>
          <a:p>
            <a:pPr algn="ctr"/>
            <a:r>
              <a:rPr kumimoji="1" lang="en-US" altLang="ja-JP" sz="1100" dirty="0">
                <a:latin typeface="Arial" panose="020B0604020202020204" pitchFamily="34" charset="0"/>
                <a:cs typeface="Arial" panose="020B0604020202020204" pitchFamily="34" charset="0"/>
              </a:rPr>
              <a:t>Num of approved methodologies </a:t>
            </a:r>
          </a:p>
          <a:p>
            <a:pPr algn="ctr"/>
            <a:r>
              <a:rPr kumimoji="1" lang="en-US" altLang="ja-JP" sz="1100" dirty="0">
                <a:latin typeface="Arial" panose="020B0604020202020204" pitchFamily="34" charset="0"/>
                <a:cs typeface="Arial" panose="020B0604020202020204" pitchFamily="34" charset="0"/>
              </a:rPr>
              <a:t>(as of 18 August 2021)</a:t>
            </a:r>
            <a:endParaRPr kumimoji="1" lang="ja-JP" altLang="en-US" sz="11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F234BB4B-029F-4D8D-B06C-D301E6109BEC}"/>
              </a:ext>
            </a:extLst>
          </p:cNvPr>
          <p:cNvSpPr txBox="1"/>
          <p:nvPr/>
        </p:nvSpPr>
        <p:spPr>
          <a:xfrm>
            <a:off x="240707" y="5771445"/>
            <a:ext cx="8784880" cy="830997"/>
          </a:xfrm>
          <a:prstGeom prst="rect">
            <a:avLst/>
          </a:prstGeom>
          <a:solidFill>
            <a:schemeClr val="accent6">
              <a:lumMod val="20000"/>
              <a:lumOff val="80000"/>
            </a:schemeClr>
          </a:solidFill>
        </p:spPr>
        <p:txBody>
          <a:bodyPr wrap="square" rtlCol="0">
            <a:spAutoFit/>
          </a:bodyPr>
          <a:lstStyle/>
          <a:p>
            <a:r>
              <a:rPr lang="en-US" altLang="ja-JP" sz="1600" dirty="0">
                <a:latin typeface="Arial" panose="020B0604020202020204" pitchFamily="34" charset="0"/>
                <a:cs typeface="Arial" panose="020B0604020202020204" pitchFamily="34" charset="0"/>
              </a:rPr>
              <a:t>Baseline settings are also discussed in </a:t>
            </a:r>
            <a:r>
              <a:rPr lang="en-US" altLang="ja-JP" sz="1600" dirty="0" smtClean="0">
                <a:latin typeface="Arial" panose="020B0604020202020204" pitchFamily="34" charset="0"/>
                <a:cs typeface="Arial" panose="020B0604020202020204" pitchFamily="34" charset="0"/>
              </a:rPr>
              <a:t>negotiations </a:t>
            </a:r>
            <a:r>
              <a:rPr lang="en-US" altLang="ja-JP" sz="1600" dirty="0">
                <a:latin typeface="Arial" panose="020B0604020202020204" pitchFamily="34" charset="0"/>
                <a:cs typeface="Arial" panose="020B0604020202020204" pitchFamily="34" charset="0"/>
              </a:rPr>
              <a:t>under Article 6 of </a:t>
            </a:r>
            <a:r>
              <a:rPr lang="en-US" altLang="ja-JP" sz="1600" dirty="0" smtClean="0">
                <a:latin typeface="Arial" panose="020B0604020202020204" pitchFamily="34" charset="0"/>
                <a:cs typeface="Arial" panose="020B0604020202020204" pitchFamily="34" charset="0"/>
              </a:rPr>
              <a:t>the Paris </a:t>
            </a:r>
            <a:r>
              <a:rPr lang="en-US" altLang="ja-JP" sz="1600" dirty="0">
                <a:latin typeface="Arial" panose="020B0604020202020204" pitchFamily="34" charset="0"/>
                <a:cs typeface="Arial" panose="020B0604020202020204" pitchFamily="34" charset="0"/>
              </a:rPr>
              <a:t>Agreement. In particular, Article 6.4 which is the mechanism of the successor to CDM, considers multiple approaches for baseline setting.</a:t>
            </a:r>
            <a:endParaRPr kumimoji="1" lang="ja-JP" altLang="en-US" sz="1600" dirty="0">
              <a:latin typeface="Arial" panose="020B0604020202020204" pitchFamily="34" charset="0"/>
              <a:cs typeface="Arial" panose="020B0604020202020204" pitchFamily="34" charset="0"/>
            </a:endParaRPr>
          </a:p>
        </p:txBody>
      </p:sp>
      <p:pic>
        <p:nvPicPr>
          <p:cNvPr id="15" name="図 14">
            <a:extLst>
              <a:ext uri="{FF2B5EF4-FFF2-40B4-BE49-F238E27FC236}">
                <a16:creationId xmlns:a16="http://schemas.microsoft.com/office/drawing/2014/main" id="{DE5E655D-5956-465B-8CC0-AD7EDA0627F7}"/>
              </a:ext>
            </a:extLst>
          </p:cNvPr>
          <p:cNvPicPr>
            <a:picLocks noChangeAspect="1"/>
          </p:cNvPicPr>
          <p:nvPr/>
        </p:nvPicPr>
        <p:blipFill>
          <a:blip r:embed="rId7"/>
          <a:stretch>
            <a:fillRect/>
          </a:stretch>
        </p:blipFill>
        <p:spPr>
          <a:xfrm>
            <a:off x="11018626" y="597101"/>
            <a:ext cx="977417" cy="1437046"/>
          </a:xfrm>
          <a:prstGeom prst="rect">
            <a:avLst/>
          </a:prstGeom>
          <a:ln>
            <a:solidFill>
              <a:schemeClr val="tx1"/>
            </a:solidFill>
          </a:ln>
        </p:spPr>
      </p:pic>
      <p:pic>
        <p:nvPicPr>
          <p:cNvPr id="16" name="図 15">
            <a:extLst>
              <a:ext uri="{FF2B5EF4-FFF2-40B4-BE49-F238E27FC236}">
                <a16:creationId xmlns:a16="http://schemas.microsoft.com/office/drawing/2014/main" id="{2A3F5FA3-C5ED-4254-B789-EF47EB813B67}"/>
              </a:ext>
            </a:extLst>
          </p:cNvPr>
          <p:cNvPicPr>
            <a:picLocks noChangeAspect="1"/>
          </p:cNvPicPr>
          <p:nvPr/>
        </p:nvPicPr>
        <p:blipFill>
          <a:blip r:embed="rId8"/>
          <a:stretch>
            <a:fillRect/>
          </a:stretch>
        </p:blipFill>
        <p:spPr>
          <a:xfrm>
            <a:off x="8432975" y="1086555"/>
            <a:ext cx="2486292" cy="872885"/>
          </a:xfrm>
          <a:prstGeom prst="rect">
            <a:avLst/>
          </a:prstGeom>
        </p:spPr>
      </p:pic>
      <p:sp>
        <p:nvSpPr>
          <p:cNvPr id="17" name="テキスト ボックス 16">
            <a:extLst>
              <a:ext uri="{FF2B5EF4-FFF2-40B4-BE49-F238E27FC236}">
                <a16:creationId xmlns:a16="http://schemas.microsoft.com/office/drawing/2014/main" id="{F748D804-1345-4BE5-86D9-F06849F136F1}"/>
              </a:ext>
            </a:extLst>
          </p:cNvPr>
          <p:cNvSpPr txBox="1"/>
          <p:nvPr/>
        </p:nvSpPr>
        <p:spPr>
          <a:xfrm>
            <a:off x="8896046" y="2053134"/>
            <a:ext cx="3465702" cy="415498"/>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CDM sample</a:t>
            </a:r>
            <a:r>
              <a:rPr kumimoji="1" lang="ja-JP" altLang="en-US" sz="1000" dirty="0">
                <a:latin typeface="Arial" panose="020B0604020202020204" pitchFamily="34" charset="0"/>
                <a:cs typeface="Arial" panose="020B0604020202020204" pitchFamily="34" charset="0"/>
              </a:rPr>
              <a:t>：</a:t>
            </a:r>
            <a:r>
              <a:rPr kumimoji="1" lang="en-US" altLang="ja-JP" sz="1000" dirty="0">
                <a:latin typeface="Arial" panose="020B0604020202020204" pitchFamily="34" charset="0"/>
                <a:cs typeface="Arial" panose="020B0604020202020204" pitchFamily="34" charset="0"/>
              </a:rPr>
              <a:t>ACM0002</a:t>
            </a:r>
          </a:p>
          <a:p>
            <a:pPr algn="ctr"/>
            <a:r>
              <a:rPr kumimoji="1" lang="ja-JP" altLang="en-US" sz="1000" dirty="0">
                <a:latin typeface="Arial" panose="020B0604020202020204" pitchFamily="34" charset="0"/>
                <a:cs typeface="Arial" panose="020B0604020202020204" pitchFamily="34" charset="0"/>
              </a:rPr>
              <a:t>（</a:t>
            </a:r>
            <a:r>
              <a:rPr kumimoji="1" lang="en-US" altLang="ja-JP" sz="1000" dirty="0">
                <a:latin typeface="Arial" panose="020B0604020202020204" pitchFamily="34" charset="0"/>
                <a:cs typeface="Arial" panose="020B0604020202020204" pitchFamily="34" charset="0"/>
              </a:rPr>
              <a:t>methodology for renewable energy</a:t>
            </a:r>
            <a:r>
              <a:rPr kumimoji="1" lang="ja-JP" altLang="en-US" sz="1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93306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5316"/>
            <a:ext cx="10972800" cy="562075"/>
          </a:xfrm>
        </p:spPr>
        <p:txBody>
          <a:bodyPr/>
          <a:lstStyle/>
          <a:p>
            <a:pPr algn="ctr"/>
            <a:r>
              <a:rPr lang="en-US" dirty="0">
                <a:solidFill>
                  <a:schemeClr val="tx1"/>
                </a:solidFill>
                <a:latin typeface="Arial" panose="020B0604020202020204" pitchFamily="34" charset="0"/>
                <a:ea typeface="+mn-ea"/>
                <a:cs typeface="Arial" panose="020B0604020202020204" pitchFamily="34" charset="0"/>
              </a:rPr>
              <a:t>3. Permanence</a:t>
            </a:r>
          </a:p>
        </p:txBody>
      </p:sp>
      <p:sp>
        <p:nvSpPr>
          <p:cNvPr id="17" name="Rectangle 16"/>
          <p:cNvSpPr/>
          <p:nvPr/>
        </p:nvSpPr>
        <p:spPr>
          <a:xfrm>
            <a:off x="363354" y="1114425"/>
            <a:ext cx="11219046" cy="4832092"/>
          </a:xfrm>
          <a:prstGeom prst="rect">
            <a:avLst/>
          </a:prstGeom>
        </p:spPr>
        <p:txBody>
          <a:bodyPr wrap="square">
            <a:spAutoFit/>
          </a:bodyPr>
          <a:lstStyle/>
          <a:p>
            <a:r>
              <a:rPr lang="en-US" sz="2800" b="1" dirty="0">
                <a:latin typeface="+mn-ea"/>
              </a:rPr>
              <a:t>What is permanence? </a:t>
            </a:r>
          </a:p>
          <a:p>
            <a:pPr marL="800100" lvl="1" indent="-342900">
              <a:buFont typeface="Arial" panose="020B0604020202020204" pitchFamily="34" charset="0"/>
              <a:buChar char="•"/>
            </a:pPr>
            <a:r>
              <a:rPr lang="en-US" sz="2000" dirty="0">
                <a:latin typeface="+mn-ea"/>
                <a:cs typeface="Calibri" panose="020F0502020204030204" pitchFamily="34" charset="0"/>
              </a:rPr>
              <a:t>Carbon credits need to represent emission reductions/removals that are effectively permanent. If emission reductions/removals are reversed, then credits no longer serve a compensatory function.</a:t>
            </a:r>
          </a:p>
          <a:p>
            <a:pPr lvl="1"/>
            <a:endParaRPr lang="en-US" sz="2200" b="1" dirty="0">
              <a:latin typeface="+mn-ea"/>
            </a:endParaRPr>
          </a:p>
          <a:p>
            <a:r>
              <a:rPr lang="en-US" sz="2800" b="1" dirty="0">
                <a:latin typeface="+mn-ea"/>
              </a:rPr>
              <a:t>What is the risk related to this? </a:t>
            </a:r>
          </a:p>
          <a:p>
            <a:pPr marL="800100" lvl="1" indent="-342900">
              <a:buFont typeface="Arial" panose="020B0604020202020204" pitchFamily="34" charset="0"/>
              <a:buChar char="•"/>
            </a:pPr>
            <a:r>
              <a:rPr lang="en-US" sz="2000" dirty="0">
                <a:latin typeface="+mn-ea"/>
                <a:cs typeface="Calibri" panose="020F0502020204030204" pitchFamily="34" charset="0"/>
              </a:rPr>
              <a:t>The risk of non-permanence occurs with </a:t>
            </a:r>
            <a:r>
              <a:rPr lang="en-US" sz="2000" dirty="0" smtClean="0">
                <a:latin typeface="+mn-ea"/>
                <a:cs typeface="Calibri" panose="020F0502020204030204" pitchFamily="34" charset="0"/>
              </a:rPr>
              <a:t>projects </a:t>
            </a:r>
            <a:r>
              <a:rPr lang="en-US" sz="2000" dirty="0">
                <a:latin typeface="+mn-ea"/>
                <a:cs typeface="Calibri" panose="020F0502020204030204" pitchFamily="34" charset="0"/>
              </a:rPr>
              <a:t>that store carbon (e.g</a:t>
            </a:r>
            <a:r>
              <a:rPr lang="en-US" sz="2000" dirty="0" smtClean="0">
                <a:latin typeface="+mn-ea"/>
                <a:cs typeface="Calibri" panose="020F0502020204030204" pitchFamily="34" charset="0"/>
              </a:rPr>
              <a:t>. </a:t>
            </a:r>
            <a:r>
              <a:rPr lang="en-US" sz="2000" dirty="0">
                <a:latin typeface="+mn-ea"/>
                <a:cs typeface="Calibri" panose="020F0502020204030204" pitchFamily="34" charset="0"/>
              </a:rPr>
              <a:t>forestry projects affected by natural disaster</a:t>
            </a:r>
            <a:r>
              <a:rPr lang="en-US" sz="2000" dirty="0" smtClean="0">
                <a:latin typeface="+mn-ea"/>
                <a:cs typeface="Calibri" panose="020F0502020204030204" pitchFamily="34" charset="0"/>
              </a:rPr>
              <a:t>).</a:t>
            </a:r>
            <a:endParaRPr lang="en-US" sz="2000" dirty="0">
              <a:latin typeface="+mn-ea"/>
              <a:cs typeface="Calibri" panose="020F0502020204030204" pitchFamily="34" charset="0"/>
            </a:endParaRPr>
          </a:p>
          <a:p>
            <a:pPr marL="800100" lvl="1" indent="-342900">
              <a:buFont typeface="Arial" panose="020B0604020202020204" pitchFamily="34" charset="0"/>
              <a:buChar char="•"/>
            </a:pPr>
            <a:r>
              <a:rPr lang="en-US" sz="2000" b="1" dirty="0">
                <a:solidFill>
                  <a:srgbClr val="7030A0"/>
                </a:solidFill>
                <a:latin typeface="+mn-ea"/>
                <a:cs typeface="Calibri" panose="020F0502020204030204" pitchFamily="34" charset="0"/>
              </a:rPr>
              <a:t>If all of the stored carbon can be re-emitted </a:t>
            </a:r>
            <a:r>
              <a:rPr lang="en-US" sz="2000" b="1" dirty="0" smtClean="0">
                <a:solidFill>
                  <a:srgbClr val="7030A0"/>
                </a:solidFill>
                <a:latin typeface="+mn-ea"/>
                <a:cs typeface="Calibri" panose="020F0502020204030204" pitchFamily="34" charset="0"/>
              </a:rPr>
              <a:t>into </a:t>
            </a:r>
            <a:r>
              <a:rPr lang="en-US" sz="2000" b="1" dirty="0">
                <a:solidFill>
                  <a:srgbClr val="7030A0"/>
                </a:solidFill>
                <a:latin typeface="+mn-ea"/>
                <a:cs typeface="Calibri" panose="020F0502020204030204" pitchFamily="34" charset="0"/>
              </a:rPr>
              <a:t>the atmosphere, the credits have no value</a:t>
            </a:r>
            <a:r>
              <a:rPr lang="en-US" sz="2000" b="1" dirty="0">
                <a:latin typeface="+mn-ea"/>
                <a:cs typeface="Calibri" panose="020F0502020204030204" pitchFamily="34" charset="0"/>
              </a:rPr>
              <a:t> </a:t>
            </a:r>
            <a:r>
              <a:rPr lang="en-US" sz="2000" dirty="0">
                <a:latin typeface="+mn-ea"/>
                <a:cs typeface="Calibri" panose="020F0502020204030204" pitchFamily="34" charset="0"/>
              </a:rPr>
              <a:t>to represent GHG emission </a:t>
            </a:r>
            <a:r>
              <a:rPr lang="en-US" sz="2000" dirty="0" smtClean="0">
                <a:latin typeface="+mn-ea"/>
                <a:cs typeface="Calibri" panose="020F0502020204030204" pitchFamily="34" charset="0"/>
              </a:rPr>
              <a:t>reductions/removals.</a:t>
            </a:r>
            <a:endParaRPr lang="en-US" sz="2000" dirty="0">
              <a:latin typeface="+mn-ea"/>
              <a:cs typeface="Calibri" panose="020F0502020204030204" pitchFamily="34" charset="0"/>
            </a:endParaRPr>
          </a:p>
          <a:p>
            <a:pPr lvl="1"/>
            <a:endParaRPr lang="en-US" sz="2200" b="1" dirty="0">
              <a:latin typeface="+mn-ea"/>
            </a:endParaRPr>
          </a:p>
          <a:p>
            <a:r>
              <a:rPr lang="en-US" sz="2800" b="1" dirty="0">
                <a:latin typeface="+mn-ea"/>
              </a:rPr>
              <a:t>How can it be </a:t>
            </a:r>
            <a:r>
              <a:rPr lang="en-US" sz="2800" b="1" dirty="0" smtClean="0">
                <a:latin typeface="+mn-ea"/>
              </a:rPr>
              <a:t>avoided?</a:t>
            </a:r>
            <a:endParaRPr lang="en-US" sz="2800" b="1" dirty="0">
              <a:latin typeface="+mn-ea"/>
            </a:endParaRPr>
          </a:p>
          <a:p>
            <a:pPr marL="800100" lvl="1" indent="-342900">
              <a:buFont typeface="Arial" panose="020B0604020202020204" pitchFamily="34" charset="0"/>
              <a:buChar char="•"/>
            </a:pPr>
            <a:r>
              <a:rPr lang="en-US" sz="2000" b="1" dirty="0">
                <a:solidFill>
                  <a:srgbClr val="7030A0"/>
                </a:solidFill>
                <a:latin typeface="+mn-ea"/>
                <a:cs typeface="Calibri" panose="020F0502020204030204" pitchFamily="34" charset="0"/>
              </a:rPr>
              <a:t>Buffer pool account: </a:t>
            </a:r>
            <a:r>
              <a:rPr lang="en-US" sz="2000" dirty="0">
                <a:latin typeface="+mn-ea"/>
                <a:cs typeface="Calibri" panose="020F0502020204030204" pitchFamily="34" charset="0"/>
              </a:rPr>
              <a:t>Carbon credits from individual projects are set into a buffer pool account, which functions as </a:t>
            </a:r>
            <a:r>
              <a:rPr lang="en-US" sz="2000" b="1" dirty="0">
                <a:solidFill>
                  <a:srgbClr val="7030A0"/>
                </a:solidFill>
                <a:latin typeface="+mn-ea"/>
                <a:cs typeface="Calibri" panose="020F0502020204030204" pitchFamily="34" charset="0"/>
              </a:rPr>
              <a:t>an insurance </a:t>
            </a:r>
            <a:r>
              <a:rPr lang="en-US" sz="2000" b="1" dirty="0" smtClean="0">
                <a:solidFill>
                  <a:srgbClr val="7030A0"/>
                </a:solidFill>
                <a:latin typeface="+mn-ea"/>
                <a:cs typeface="Calibri" panose="020F0502020204030204" pitchFamily="34" charset="0"/>
              </a:rPr>
              <a:t>mechanism.</a:t>
            </a:r>
          </a:p>
        </p:txBody>
      </p:sp>
    </p:spTree>
    <p:extLst>
      <p:ext uri="{BB962C8B-B14F-4D97-AF65-F5344CB8AC3E}">
        <p14:creationId xmlns:p14="http://schemas.microsoft.com/office/powerpoint/2010/main" val="1220691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41856"/>
            <a:ext cx="10972800" cy="562075"/>
          </a:xfrm>
        </p:spPr>
        <p:txBody>
          <a:bodyPr/>
          <a:lstStyle/>
          <a:p>
            <a:pPr algn="ctr"/>
            <a:r>
              <a:rPr kumimoji="1" lang="en-GB" dirty="0">
                <a:solidFill>
                  <a:schemeClr val="tx1"/>
                </a:solidFill>
                <a:latin typeface="Arial" panose="020B0604020202020204" pitchFamily="34" charset="0"/>
                <a:ea typeface="Meiryo UI" panose="020B0604030504040204" pitchFamily="34" charset="-128"/>
                <a:cs typeface="Arial" panose="020B0604020202020204" pitchFamily="34" charset="0"/>
              </a:rPr>
              <a:t>4. Double counting</a:t>
            </a:r>
            <a:endParaRPr lang="en-US" dirty="0">
              <a:solidFill>
                <a:schemeClr val="tx1"/>
              </a:solidFill>
              <a:latin typeface="Arial" panose="020B0604020202020204" pitchFamily="34" charset="0"/>
              <a:ea typeface="Meiryo UI" panose="020B0604030504040204" pitchFamily="34" charset="-128"/>
              <a:cs typeface="Arial" panose="020B0604020202020204" pitchFamily="34" charset="0"/>
            </a:endParaRPr>
          </a:p>
        </p:txBody>
      </p:sp>
      <p:sp>
        <p:nvSpPr>
          <p:cNvPr id="3" name="Content Placeholder 2"/>
          <p:cNvSpPr txBox="1">
            <a:spLocks/>
          </p:cNvSpPr>
          <p:nvPr/>
        </p:nvSpPr>
        <p:spPr>
          <a:xfrm>
            <a:off x="366463" y="1067772"/>
            <a:ext cx="11459073" cy="517902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n-ea"/>
              </a:rPr>
              <a:t>What is double counting? </a:t>
            </a:r>
          </a:p>
          <a:p>
            <a:pPr lvl="1"/>
            <a:r>
              <a:rPr lang="en-US" sz="1800" b="1" dirty="0">
                <a:latin typeface="+mn-ea"/>
                <a:cs typeface="Calibri" panose="020F0502020204030204" pitchFamily="34" charset="0"/>
              </a:rPr>
              <a:t>Double issuance: </a:t>
            </a:r>
            <a:r>
              <a:rPr lang="en-GB" sz="1800" dirty="0">
                <a:latin typeface="+mn-ea"/>
                <a:cs typeface="Calibri" panose="020F0502020204030204" pitchFamily="34" charset="0"/>
              </a:rPr>
              <a:t>one carbon credit is issued more than </a:t>
            </a:r>
            <a:r>
              <a:rPr lang="en-GB" sz="1800" dirty="0" smtClean="0">
                <a:latin typeface="+mn-ea"/>
                <a:cs typeface="Calibri" panose="020F0502020204030204" pitchFamily="34" charset="0"/>
              </a:rPr>
              <a:t>once </a:t>
            </a:r>
            <a:r>
              <a:rPr lang="en-GB" sz="1800" dirty="0">
                <a:latin typeface="+mn-ea"/>
                <a:cs typeface="Calibri" panose="020F0502020204030204" pitchFamily="34" charset="0"/>
              </a:rPr>
              <a:t>for the same </a:t>
            </a:r>
            <a:r>
              <a:rPr lang="en-GB" sz="1800" dirty="0" smtClean="0">
                <a:latin typeface="+mn-ea"/>
                <a:cs typeface="Calibri" panose="020F0502020204030204" pitchFamily="34" charset="0"/>
              </a:rPr>
              <a:t>emissions reductions</a:t>
            </a:r>
            <a:endParaRPr lang="en-GB" sz="1800" dirty="0">
              <a:latin typeface="+mn-ea"/>
              <a:cs typeface="Calibri" panose="020F0502020204030204" pitchFamily="34" charset="0"/>
            </a:endParaRPr>
          </a:p>
          <a:p>
            <a:pPr lvl="1"/>
            <a:r>
              <a:rPr lang="en-US" sz="1800" b="1" dirty="0">
                <a:latin typeface="+mn-ea"/>
                <a:cs typeface="Calibri" panose="020F0502020204030204" pitchFamily="34" charset="0"/>
              </a:rPr>
              <a:t>Double use: </a:t>
            </a:r>
            <a:r>
              <a:rPr lang="en-US" sz="1800" dirty="0">
                <a:latin typeface="+mn-ea"/>
                <a:cs typeface="Calibri" panose="020F0502020204030204" pitchFamily="34" charset="0"/>
              </a:rPr>
              <a:t>the same credit is counted twice for achieving climate change mitigation</a:t>
            </a:r>
          </a:p>
          <a:p>
            <a:pPr lvl="1"/>
            <a:r>
              <a:rPr lang="en-US" sz="1800" b="1" dirty="0">
                <a:latin typeface="+mn-ea"/>
                <a:cs typeface="Calibri" panose="020F0502020204030204" pitchFamily="34" charset="0"/>
              </a:rPr>
              <a:t>Double claim: </a:t>
            </a:r>
            <a:r>
              <a:rPr lang="en-US" sz="1800" dirty="0">
                <a:latin typeface="+mn-ea"/>
                <a:cs typeface="Calibri" panose="020F0502020204030204" pitchFamily="34" charset="0"/>
              </a:rPr>
              <a:t>two different entities claim the same </a:t>
            </a:r>
            <a:r>
              <a:rPr lang="en-US" sz="1800" dirty="0" smtClean="0">
                <a:latin typeface="+mn-ea"/>
                <a:cs typeface="Calibri" panose="020F0502020204030204" pitchFamily="34" charset="0"/>
              </a:rPr>
              <a:t>emission reductions</a:t>
            </a:r>
            <a:endParaRPr lang="en-US" sz="1800" dirty="0">
              <a:latin typeface="+mn-ea"/>
              <a:cs typeface="Calibri" panose="020F0502020204030204" pitchFamily="34" charset="0"/>
            </a:endParaRPr>
          </a:p>
          <a:p>
            <a:pPr lvl="1"/>
            <a:endParaRPr lang="en-US" sz="1800" dirty="0">
              <a:latin typeface="+mn-ea"/>
              <a:cs typeface="Calibri" panose="020F0502020204030204" pitchFamily="34" charset="0"/>
            </a:endParaRPr>
          </a:p>
          <a:p>
            <a:pPr marL="0" indent="0">
              <a:buNone/>
            </a:pPr>
            <a:r>
              <a:rPr lang="en-US" sz="2400" b="1" dirty="0">
                <a:latin typeface="+mn-ea"/>
              </a:rPr>
              <a:t>What is the risk related to this? </a:t>
            </a:r>
          </a:p>
          <a:p>
            <a:pPr lvl="1"/>
            <a:r>
              <a:rPr lang="en-GB" sz="1800" dirty="0">
                <a:latin typeface="+mn-ea"/>
                <a:cs typeface="Calibri" panose="020F0502020204030204" pitchFamily="34" charset="0"/>
              </a:rPr>
              <a:t>Can </a:t>
            </a:r>
            <a:r>
              <a:rPr lang="en-GB" sz="1800" b="1" dirty="0">
                <a:solidFill>
                  <a:srgbClr val="7030A0"/>
                </a:solidFill>
                <a:latin typeface="+mn-ea"/>
                <a:cs typeface="Calibri" panose="020F0502020204030204" pitchFamily="34" charset="0"/>
              </a:rPr>
              <a:t>undermine the integrity</a:t>
            </a:r>
            <a:r>
              <a:rPr lang="en-GB" sz="1800" dirty="0">
                <a:solidFill>
                  <a:srgbClr val="7030A0"/>
                </a:solidFill>
                <a:latin typeface="+mn-ea"/>
                <a:cs typeface="Calibri" panose="020F0502020204030204" pitchFamily="34" charset="0"/>
              </a:rPr>
              <a:t> </a:t>
            </a:r>
            <a:r>
              <a:rPr lang="en-GB" sz="1800" dirty="0">
                <a:latin typeface="+mn-ea"/>
                <a:cs typeface="Calibri" panose="020F0502020204030204" pitchFamily="34" charset="0"/>
              </a:rPr>
              <a:t>of crediting mechanisms and carbon credits</a:t>
            </a:r>
          </a:p>
          <a:p>
            <a:pPr lvl="1"/>
            <a:r>
              <a:rPr lang="en-GB" sz="1800" dirty="0">
                <a:latin typeface="+mn-ea"/>
                <a:cs typeface="Calibri" panose="020F0502020204030204" pitchFamily="34" charset="0"/>
              </a:rPr>
              <a:t>Risk of </a:t>
            </a:r>
            <a:r>
              <a:rPr lang="en-GB" sz="1800" b="1" dirty="0">
                <a:solidFill>
                  <a:srgbClr val="7030A0"/>
                </a:solidFill>
                <a:latin typeface="+mn-ea"/>
                <a:cs typeface="Calibri" panose="020F0502020204030204" pitchFamily="34" charset="0"/>
              </a:rPr>
              <a:t>double claiming with countries’ climate change mitigation under the PA</a:t>
            </a:r>
            <a:r>
              <a:rPr lang="en-GB" sz="1800" dirty="0">
                <a:solidFill>
                  <a:srgbClr val="7030A0"/>
                </a:solidFill>
                <a:latin typeface="+mn-ea"/>
                <a:cs typeface="Calibri" panose="020F0502020204030204" pitchFamily="34" charset="0"/>
              </a:rPr>
              <a:t> </a:t>
            </a:r>
            <a:r>
              <a:rPr lang="en-GB" sz="1800" dirty="0">
                <a:latin typeface="+mn-ea"/>
                <a:cs typeface="Calibri" panose="020F0502020204030204" pitchFamily="34" charset="0"/>
              </a:rPr>
              <a:t>(whether to apply CAs on voluntary carbon markets)</a:t>
            </a:r>
          </a:p>
          <a:p>
            <a:pPr lvl="1"/>
            <a:endParaRPr lang="en-GB" sz="1800" dirty="0">
              <a:latin typeface="+mn-ea"/>
              <a:cs typeface="Calibri" panose="020F0502020204030204" pitchFamily="34" charset="0"/>
            </a:endParaRPr>
          </a:p>
          <a:p>
            <a:pPr marL="0" indent="0">
              <a:buNone/>
            </a:pPr>
            <a:r>
              <a:rPr lang="en-US" sz="2400" b="1" dirty="0">
                <a:latin typeface="+mn-ea"/>
              </a:rPr>
              <a:t>How can it be </a:t>
            </a:r>
            <a:r>
              <a:rPr lang="en-US" sz="2400" b="1" dirty="0" smtClean="0">
                <a:latin typeface="+mn-ea"/>
              </a:rPr>
              <a:t>avoided?</a:t>
            </a:r>
            <a:endParaRPr lang="en-US" sz="2400" b="1" dirty="0">
              <a:latin typeface="+mn-ea"/>
            </a:endParaRPr>
          </a:p>
          <a:p>
            <a:pPr lvl="1"/>
            <a:r>
              <a:rPr lang="en-US" sz="1800" b="1" dirty="0">
                <a:solidFill>
                  <a:srgbClr val="7030A0"/>
                </a:solidFill>
                <a:latin typeface="+mn-ea"/>
                <a:cs typeface="Calibri" panose="020F0502020204030204" pitchFamily="34" charset="0"/>
              </a:rPr>
              <a:t>Registry system</a:t>
            </a:r>
            <a:r>
              <a:rPr lang="en-US" sz="1800" dirty="0">
                <a:solidFill>
                  <a:srgbClr val="7030A0"/>
                </a:solidFill>
                <a:latin typeface="+mn-ea"/>
                <a:cs typeface="Calibri" panose="020F0502020204030204" pitchFamily="34" charset="0"/>
              </a:rPr>
              <a:t> </a:t>
            </a:r>
            <a:r>
              <a:rPr lang="en-GB" sz="1800" dirty="0">
                <a:latin typeface="+mn-ea"/>
                <a:cs typeface="Calibri" panose="020F0502020204030204" pitchFamily="34" charset="0"/>
              </a:rPr>
              <a:t>should use </a:t>
            </a:r>
            <a:r>
              <a:rPr lang="en-GB" sz="1800" b="1" dirty="0">
                <a:solidFill>
                  <a:srgbClr val="7030A0"/>
                </a:solidFill>
                <a:latin typeface="+mn-ea"/>
                <a:cs typeface="Calibri" panose="020F0502020204030204" pitchFamily="34" charset="0"/>
              </a:rPr>
              <a:t>serial numbers to record</a:t>
            </a:r>
            <a:r>
              <a:rPr lang="en-GB" sz="1800" dirty="0">
                <a:solidFill>
                  <a:srgbClr val="7030A0"/>
                </a:solidFill>
                <a:latin typeface="+mn-ea"/>
                <a:cs typeface="Calibri" panose="020F0502020204030204" pitchFamily="34" charset="0"/>
              </a:rPr>
              <a:t> </a:t>
            </a:r>
            <a:r>
              <a:rPr lang="en-GB" sz="1800" dirty="0">
                <a:latin typeface="+mn-ea"/>
                <a:cs typeface="Calibri" panose="020F0502020204030204" pitchFamily="34" charset="0"/>
              </a:rPr>
              <a:t>and </a:t>
            </a:r>
            <a:r>
              <a:rPr lang="en-GB" sz="1800" b="1" dirty="0">
                <a:solidFill>
                  <a:srgbClr val="7030A0"/>
                </a:solidFill>
                <a:latin typeface="+mn-ea"/>
                <a:cs typeface="Calibri" panose="020F0502020204030204" pitchFamily="34" charset="0"/>
              </a:rPr>
              <a:t>transparently track carbon credits</a:t>
            </a:r>
            <a:r>
              <a:rPr lang="en-GB" sz="1800" dirty="0">
                <a:solidFill>
                  <a:srgbClr val="7030A0"/>
                </a:solidFill>
                <a:latin typeface="+mn-ea"/>
                <a:cs typeface="Calibri" panose="020F0502020204030204" pitchFamily="34" charset="0"/>
              </a:rPr>
              <a:t> </a:t>
            </a:r>
            <a:r>
              <a:rPr lang="en-GB" sz="1800" dirty="0">
                <a:latin typeface="+mn-ea"/>
                <a:cs typeface="Calibri" panose="020F0502020204030204" pitchFamily="34" charset="0"/>
              </a:rPr>
              <a:t>to</a:t>
            </a:r>
            <a:r>
              <a:rPr lang="en-GB" sz="1800" dirty="0">
                <a:solidFill>
                  <a:srgbClr val="7030A0"/>
                </a:solidFill>
                <a:latin typeface="+mn-ea"/>
                <a:cs typeface="Calibri" panose="020F0502020204030204" pitchFamily="34" charset="0"/>
              </a:rPr>
              <a:t> </a:t>
            </a:r>
            <a:r>
              <a:rPr lang="en-GB" sz="1800" dirty="0">
                <a:latin typeface="+mn-ea"/>
                <a:cs typeface="Calibri" panose="020F0502020204030204" pitchFamily="34" charset="0"/>
              </a:rPr>
              <a:t>ensure that only one credit is issued per emission reduction</a:t>
            </a:r>
          </a:p>
          <a:p>
            <a:pPr lvl="1"/>
            <a:r>
              <a:rPr lang="en-GB" sz="1800" dirty="0">
                <a:latin typeface="+mn-ea"/>
                <a:cs typeface="Calibri" panose="020F0502020204030204" pitchFamily="34" charset="0"/>
              </a:rPr>
              <a:t>Example on avoidance of double claiming considering CAs in crediting </a:t>
            </a:r>
            <a:r>
              <a:rPr lang="en-GB" sz="1800" dirty="0" smtClean="0">
                <a:latin typeface="+mn-ea"/>
                <a:cs typeface="Calibri" panose="020F0502020204030204" pitchFamily="34" charset="0"/>
              </a:rPr>
              <a:t>programmes</a:t>
            </a:r>
            <a:r>
              <a:rPr lang="en-GB" sz="1800" dirty="0">
                <a:latin typeface="+mn-ea"/>
                <a:cs typeface="Calibri" panose="020F0502020204030204" pitchFamily="34" charset="0"/>
              </a:rPr>
              <a:t>: </a:t>
            </a:r>
          </a:p>
          <a:p>
            <a:pPr marL="914400" lvl="2" indent="0">
              <a:buNone/>
            </a:pPr>
            <a:r>
              <a:rPr lang="en-GB" sz="1800" dirty="0">
                <a:latin typeface="+mn-ea"/>
                <a:cs typeface="Calibri" panose="020F0502020204030204" pitchFamily="34" charset="0"/>
              </a:rPr>
              <a:t>- to identify </a:t>
            </a:r>
            <a:r>
              <a:rPr lang="en-GB" sz="1800" b="1" dirty="0">
                <a:solidFill>
                  <a:srgbClr val="7030A0"/>
                </a:solidFill>
                <a:latin typeface="+mn-ea"/>
                <a:cs typeface="Calibri" panose="020F0502020204030204" pitchFamily="34" charset="0"/>
              </a:rPr>
              <a:t>in which year and in which country the emission reductions occurred</a:t>
            </a:r>
            <a:endParaRPr lang="en-GB" sz="1800" b="1" dirty="0">
              <a:latin typeface="+mn-ea"/>
              <a:cs typeface="Calibri" panose="020F0502020204030204" pitchFamily="34" charset="0"/>
            </a:endParaRPr>
          </a:p>
          <a:p>
            <a:pPr marL="914400" lvl="2" indent="0">
              <a:buNone/>
            </a:pPr>
            <a:r>
              <a:rPr lang="en-GB" sz="1800" dirty="0" smtClean="0">
                <a:latin typeface="+mn-ea"/>
                <a:cs typeface="Calibri" panose="020F0502020204030204" pitchFamily="34" charset="0"/>
              </a:rPr>
              <a:t>- to </a:t>
            </a:r>
            <a:r>
              <a:rPr lang="en-GB" sz="1800" dirty="0">
                <a:latin typeface="+mn-ea"/>
                <a:cs typeface="Calibri" panose="020F0502020204030204" pitchFamily="34" charset="0"/>
              </a:rPr>
              <a:t>ensure that </a:t>
            </a:r>
            <a:r>
              <a:rPr lang="en-GB" sz="1800" b="1" dirty="0" smtClean="0">
                <a:solidFill>
                  <a:srgbClr val="7030A0"/>
                </a:solidFill>
                <a:latin typeface="+mn-ea"/>
                <a:cs typeface="Calibri" panose="020F0502020204030204" pitchFamily="34" charset="0"/>
              </a:rPr>
              <a:t>authorisations </a:t>
            </a:r>
            <a:r>
              <a:rPr lang="en-GB" sz="1800" b="1" dirty="0">
                <a:solidFill>
                  <a:srgbClr val="7030A0"/>
                </a:solidFill>
                <a:latin typeface="+mn-ea"/>
                <a:cs typeface="Calibri" panose="020F0502020204030204" pitchFamily="34" charset="0"/>
              </a:rPr>
              <a:t>for CAs are in a host country etc</a:t>
            </a:r>
            <a:r>
              <a:rPr lang="en-GB" sz="1800" dirty="0" smtClean="0">
                <a:solidFill>
                  <a:srgbClr val="7030A0"/>
                </a:solidFill>
                <a:latin typeface="+mn-ea"/>
                <a:cs typeface="Calibri" panose="020F0502020204030204" pitchFamily="34" charset="0"/>
              </a:rPr>
              <a:t>.</a:t>
            </a:r>
          </a:p>
          <a:p>
            <a:pPr marL="914400" lvl="2" indent="0">
              <a:buNone/>
            </a:pPr>
            <a:r>
              <a:rPr lang="en-GB" sz="1800" dirty="0" smtClean="0">
                <a:latin typeface="+mn-ea"/>
                <a:cs typeface="Calibri" panose="020F0502020204030204" pitchFamily="34" charset="0"/>
              </a:rPr>
              <a:t>  (</a:t>
            </a:r>
            <a:r>
              <a:rPr lang="en-GB" sz="1800" dirty="0">
                <a:latin typeface="+mn-ea"/>
                <a:cs typeface="Calibri" panose="020F0502020204030204" pitchFamily="34" charset="0"/>
              </a:rPr>
              <a:t>EDF, WWF, and </a:t>
            </a:r>
            <a:r>
              <a:rPr lang="en-GB" sz="1800" dirty="0" err="1">
                <a:latin typeface="+mn-ea"/>
                <a:cs typeface="Calibri" panose="020F0502020204030204" pitchFamily="34" charset="0"/>
              </a:rPr>
              <a:t>Oeko</a:t>
            </a:r>
            <a:r>
              <a:rPr lang="en-GB" sz="1800" dirty="0">
                <a:latin typeface="+mn-ea"/>
                <a:cs typeface="Calibri" panose="020F0502020204030204" pitchFamily="34" charset="0"/>
              </a:rPr>
              <a:t> </a:t>
            </a:r>
            <a:r>
              <a:rPr lang="en-GB" sz="1800" dirty="0" err="1">
                <a:latin typeface="+mn-ea"/>
                <a:cs typeface="Calibri" panose="020F0502020204030204" pitchFamily="34" charset="0"/>
              </a:rPr>
              <a:t>Institut</a:t>
            </a:r>
            <a:r>
              <a:rPr lang="en-GB" sz="1800" dirty="0">
                <a:latin typeface="+mn-ea"/>
                <a:cs typeface="Calibri" panose="020F0502020204030204" pitchFamily="34" charset="0"/>
              </a:rPr>
              <a:t>, </a:t>
            </a:r>
            <a:r>
              <a:rPr lang="en-GB" sz="1800" dirty="0" smtClean="0">
                <a:latin typeface="+mn-ea"/>
                <a:cs typeface="Calibri" panose="020F0502020204030204" pitchFamily="34" charset="0"/>
              </a:rPr>
              <a:t>2020) (</a:t>
            </a:r>
            <a:r>
              <a:rPr lang="en-GB" sz="1800" dirty="0">
                <a:latin typeface="+mn-ea"/>
                <a:cs typeface="Calibri" panose="020F0502020204030204" pitchFamily="34" charset="0"/>
              </a:rPr>
              <a:t>see Annex)</a:t>
            </a:r>
          </a:p>
          <a:p>
            <a:pPr marL="914400" lvl="2" indent="0">
              <a:buNone/>
            </a:pPr>
            <a:endParaRPr lang="en-GB" sz="1800" dirty="0">
              <a:solidFill>
                <a:srgbClr val="7030A0"/>
              </a:solidFill>
              <a:latin typeface="+mn-ea"/>
              <a:cs typeface="Calibri" panose="020F0502020204030204" pitchFamily="34" charset="0"/>
            </a:endParaRPr>
          </a:p>
          <a:p>
            <a:pPr marL="914400" lvl="2" indent="0">
              <a:buNone/>
            </a:pPr>
            <a:endParaRPr lang="en-GB" sz="1800" dirty="0">
              <a:latin typeface="+mn-ea"/>
              <a:cs typeface="Calibri" panose="020F0502020204030204" pitchFamily="34" charset="0"/>
            </a:endParaRPr>
          </a:p>
        </p:txBody>
      </p:sp>
      <p:sp>
        <p:nvSpPr>
          <p:cNvPr id="4" name="テキスト ボックス 3">
            <a:extLst>
              <a:ext uri="{FF2B5EF4-FFF2-40B4-BE49-F238E27FC236}">
                <a16:creationId xmlns:a16="http://schemas.microsoft.com/office/drawing/2014/main" id="{AFB44C27-F928-4C72-A07A-6DA000B7E798}"/>
              </a:ext>
            </a:extLst>
          </p:cNvPr>
          <p:cNvSpPr txBox="1"/>
          <p:nvPr/>
        </p:nvSpPr>
        <p:spPr>
          <a:xfrm>
            <a:off x="217538" y="6335742"/>
            <a:ext cx="5723186"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a:t>
            </a:r>
            <a:r>
              <a:rPr lang="en-US" altLang="ja-JP" sz="1400" dirty="0" smtClean="0">
                <a:latin typeface="Arial" panose="020B0604020202020204" pitchFamily="34" charset="0"/>
                <a:cs typeface="Arial" panose="020B0604020202020204" pitchFamily="34" charset="0"/>
              </a:rPr>
              <a:t>CA</a:t>
            </a:r>
            <a:r>
              <a:rPr lang="en-US" altLang="ja-JP" sz="1400" dirty="0">
                <a:latin typeface="Arial" panose="020B0604020202020204" pitchFamily="34" charset="0"/>
                <a:cs typeface="Arial" panose="020B0604020202020204" pitchFamily="34" charset="0"/>
              </a:rPr>
              <a:t>: Corresponding Adjustment</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049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5" id="{B8EFC047-F127-4537-BE3A-89DD46B2515B}" vid="{94F94A4D-2C51-4D0C-A48F-26442EB2F11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IGES_2018_16-9 (1)</Template>
  <TotalTime>16133</TotalTime>
  <Words>2612</Words>
  <Application>Microsoft Office PowerPoint</Application>
  <PresentationFormat>Widescreen</PresentationFormat>
  <Paragraphs>306</Paragraphs>
  <Slides>20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HGPｺﾞｼｯｸM</vt:lpstr>
      <vt:lpstr>Meiryo UI</vt:lpstr>
      <vt:lpstr>游ゴシック</vt:lpstr>
      <vt:lpstr>游ゴシック Light</vt:lpstr>
      <vt:lpstr>Arial</vt:lpstr>
      <vt:lpstr>Calibri</vt:lpstr>
      <vt:lpstr>Segoe UI</vt:lpstr>
      <vt:lpstr>Wingdings</vt:lpstr>
      <vt:lpstr>Office テーマ</vt:lpstr>
      <vt:lpstr>PowerPoint Presentation</vt:lpstr>
      <vt:lpstr>PowerPoint Presentation</vt:lpstr>
      <vt:lpstr>Criticisms of offset credits</vt:lpstr>
      <vt:lpstr>High-quality carbon credits (credit credibility) </vt:lpstr>
      <vt:lpstr> Results from literature review </vt:lpstr>
      <vt:lpstr>1. Additionality</vt:lpstr>
      <vt:lpstr>2. Baseline setting</vt:lpstr>
      <vt:lpstr>3. Permanence</vt:lpstr>
      <vt:lpstr>4. Double counting</vt:lpstr>
      <vt:lpstr>5. Negative and Positive impacts</vt:lpstr>
      <vt:lpstr>1. Additionality: Investment Analysis in the CDM (example)</vt:lpstr>
      <vt:lpstr>2. Baseline setting: Renewable energy project (example)</vt:lpstr>
      <vt:lpstr>4. Double counting: Gold Standard/ART (example) </vt:lpstr>
      <vt:lpstr>3. Permanence: VERRA (example)</vt:lpstr>
      <vt:lpstr>VERRA registry system: Buffer credits</vt:lpstr>
      <vt:lpstr>5. Negative impacts: Gold Standard (example)</vt:lpstr>
      <vt:lpstr>5. Positive impacts: Gold Standard (example)</vt:lpstr>
      <vt:lpstr>Summary (Key messages)  </vt:lpstr>
      <vt:lpstr>Reference</vt:lpstr>
      <vt:lpstr>PowerPoint Presentation</vt:lpstr>
    </vt:vector>
  </TitlesOfParts>
  <Company>IGES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IGES</dc:creator>
  <cp:lastModifiedBy>murun</cp:lastModifiedBy>
  <cp:revision>880</cp:revision>
  <cp:lastPrinted>2021-04-13T03:21:26Z</cp:lastPrinted>
  <dcterms:created xsi:type="dcterms:W3CDTF">2020-12-10T00:52:26Z</dcterms:created>
  <dcterms:modified xsi:type="dcterms:W3CDTF">2021-08-23T01:35:52Z</dcterms:modified>
</cp:coreProperties>
</file>