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44" r:id="rId3"/>
    <p:sldMasterId id="2147483784" r:id="rId4"/>
    <p:sldMasterId id="2147483798" r:id="rId5"/>
    <p:sldMasterId id="2147483871" r:id="rId6"/>
    <p:sldMasterId id="2147483879" r:id="rId7"/>
    <p:sldMasterId id="2147483893" r:id="rId8"/>
  </p:sldMasterIdLst>
  <p:notesMasterIdLst>
    <p:notesMasterId r:id="rId26"/>
  </p:notesMasterIdLst>
  <p:handoutMasterIdLst>
    <p:handoutMasterId r:id="rId27"/>
  </p:handoutMasterIdLst>
  <p:sldIdLst>
    <p:sldId id="259" r:id="rId9"/>
    <p:sldId id="406" r:id="rId10"/>
    <p:sldId id="383" r:id="rId11"/>
    <p:sldId id="407" r:id="rId12"/>
    <p:sldId id="390" r:id="rId13"/>
    <p:sldId id="391" r:id="rId14"/>
    <p:sldId id="489" r:id="rId15"/>
    <p:sldId id="491" r:id="rId16"/>
    <p:sldId id="490" r:id="rId17"/>
    <p:sldId id="448" r:id="rId18"/>
    <p:sldId id="463" r:id="rId19"/>
    <p:sldId id="477" r:id="rId20"/>
    <p:sldId id="487" r:id="rId21"/>
    <p:sldId id="488" r:id="rId22"/>
    <p:sldId id="480" r:id="rId23"/>
    <p:sldId id="482" r:id="rId24"/>
    <p:sldId id="427"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ssalem" initials="a" lastIdx="6" clrIdx="0">
    <p:extLst>
      <p:ext uri="{19B8F6BF-5375-455C-9EA6-DF929625EA0E}">
        <p15:presenceInfo xmlns:p15="http://schemas.microsoft.com/office/powerpoint/2012/main" userId="S-1-5-21-2125205520-1435969219-619646970-2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438"/>
    <a:srgbClr val="931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89115" autoAdjust="0"/>
  </p:normalViewPr>
  <p:slideViewPr>
    <p:cSldViewPr>
      <p:cViewPr varScale="1">
        <p:scale>
          <a:sx n="88" d="100"/>
          <a:sy n="88" d="100"/>
        </p:scale>
        <p:origin x="1109"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r>
              <a:rPr lang="en-US" sz="2000" dirty="0"/>
              <a:t>CO2 REDUCTION IN </a:t>
            </a:r>
            <a:r>
              <a:rPr lang="en-US" sz="2000" dirty="0" smtClean="0"/>
              <a:t>Ton/Year</a:t>
            </a:r>
            <a:endParaRPr lang="en-US" sz="2000" dirty="0"/>
          </a:p>
        </c:rich>
      </c:tx>
      <c:layout>
        <c:manualLayout>
          <c:xMode val="edge"/>
          <c:yMode val="edge"/>
          <c:x val="0.30132811884826372"/>
          <c:y val="6.5007373241438876E-2"/>
        </c:manualLayout>
      </c:layout>
      <c:overlay val="0"/>
      <c:spPr>
        <a:noFill/>
        <a:ln>
          <a:noFill/>
        </a:ln>
        <a:effectLst/>
      </c:spPr>
      <c:txPr>
        <a:bodyPr rot="0" spcFirstLastPara="1" vertOverflow="ellipsis" vert="horz" wrap="square" anchor="ctr" anchorCtr="1"/>
        <a:lstStyle/>
        <a:p>
          <a:pPr>
            <a:defRPr lang="ja-JP"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'[EHP Summery Report.xls]Sheet2'!$B$2</c:f>
              <c:strCache>
                <c:ptCount val="1"/>
                <c:pt idx="0">
                  <c:v>CO2 REDUCTION IN TON</c:v>
                </c:pt>
              </c:strCache>
            </c:strRef>
          </c:tx>
          <c:spPr>
            <a:solidFill>
              <a:srgbClr val="5B9BD5">
                <a:lumMod val="75000"/>
              </a:srgbClr>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1-9532-49E5-82C3-6E2CB6FCC097}"/>
              </c:ext>
            </c:extLst>
          </c:dPt>
          <c:dPt>
            <c:idx val="4"/>
            <c:invertIfNegative val="0"/>
            <c:bubble3D val="0"/>
            <c:spPr>
              <a:solidFill>
                <a:srgbClr val="7030A0"/>
              </a:solidFill>
              <a:ln>
                <a:noFill/>
              </a:ln>
              <a:effectLst/>
            </c:spPr>
            <c:extLst>
              <c:ext xmlns:c16="http://schemas.microsoft.com/office/drawing/2014/chart" uri="{C3380CC4-5D6E-409C-BE32-E72D297353CC}">
                <c16:uniqueId val="{00000003-9532-49E5-82C3-6E2CB6FCC097}"/>
              </c:ext>
            </c:extLst>
          </c:dPt>
          <c:dLbls>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'[EHP Summery Report.xls]Sheet2'!$A$3:$A$7</c:f>
              <c:numCache>
                <c:formatCode>General</c:formatCode>
                <c:ptCount val="5"/>
                <c:pt idx="0">
                  <c:v>2013</c:v>
                </c:pt>
                <c:pt idx="1">
                  <c:v>2014</c:v>
                </c:pt>
                <c:pt idx="2">
                  <c:v>2015</c:v>
                </c:pt>
                <c:pt idx="3">
                  <c:v>2016</c:v>
                </c:pt>
                <c:pt idx="4">
                  <c:v>2017</c:v>
                </c:pt>
              </c:numCache>
            </c:numRef>
          </c:cat>
          <c:val>
            <c:numRef>
              <c:f>'[EHP Summery Report.xls]Sheet2'!$B$3:$B$7</c:f>
              <c:numCache>
                <c:formatCode>General</c:formatCode>
                <c:ptCount val="5"/>
                <c:pt idx="0">
                  <c:v>72.77</c:v>
                </c:pt>
                <c:pt idx="1">
                  <c:v>174</c:v>
                </c:pt>
                <c:pt idx="2">
                  <c:v>123</c:v>
                </c:pt>
                <c:pt idx="3">
                  <c:v>181</c:v>
                </c:pt>
                <c:pt idx="4">
                  <c:v>97.78</c:v>
                </c:pt>
              </c:numCache>
            </c:numRef>
          </c:val>
          <c:extLst>
            <c:ext xmlns:c16="http://schemas.microsoft.com/office/drawing/2014/chart" uri="{C3380CC4-5D6E-409C-BE32-E72D297353CC}">
              <c16:uniqueId val="{00000004-9532-49E5-82C3-6E2CB6FCC097}"/>
            </c:ext>
          </c:extLst>
        </c:ser>
        <c:dLbls>
          <c:dLblPos val="outEnd"/>
          <c:showLegendKey val="0"/>
          <c:showVal val="1"/>
          <c:showCatName val="0"/>
          <c:showSerName val="0"/>
          <c:showPercent val="0"/>
          <c:showBubbleSize val="0"/>
        </c:dLbls>
        <c:gapWidth val="219"/>
        <c:overlap val="-27"/>
        <c:axId val="112813680"/>
        <c:axId val="112814240"/>
      </c:barChart>
      <c:catAx>
        <c:axId val="11281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en-US"/>
          </a:p>
        </c:txPr>
        <c:crossAx val="112814240"/>
        <c:crosses val="autoZero"/>
        <c:auto val="1"/>
        <c:lblAlgn val="ctr"/>
        <c:lblOffset val="100"/>
        <c:noMultiLvlLbl val="0"/>
      </c:catAx>
      <c:valAx>
        <c:axId val="11281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crossAx val="11281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0.5066</cdr:x>
      <cdr:y>0.21256</cdr:y>
    </cdr:from>
    <cdr:to>
      <cdr:x>0.55725</cdr:x>
      <cdr:y>0.43455</cdr:y>
    </cdr:to>
    <cdr:sp macro="" textlink="">
      <cdr:nvSpPr>
        <cdr:cNvPr id="2" name="Rectangle 1"/>
        <cdr:cNvSpPr/>
      </cdr:nvSpPr>
      <cdr:spPr>
        <a:xfrm xmlns:a="http://schemas.openxmlformats.org/drawingml/2006/main">
          <a:off x="3860191" y="913597"/>
          <a:ext cx="385943" cy="954087"/>
        </a:xfrm>
        <a:prstGeom xmlns:a="http://schemas.openxmlformats.org/drawingml/2006/main" prst="rect">
          <a:avLst/>
        </a:prstGeom>
        <a:noFill xmlns:a="http://schemas.openxmlformats.org/drawingml/2006/main"/>
        <a:ln xmlns:a="http://schemas.openxmlformats.org/drawingml/2006/main" w="31750">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0.14145</cdr:x>
      <cdr:y>0.21014</cdr:y>
    </cdr:from>
    <cdr:to>
      <cdr:x>0.20155</cdr:x>
      <cdr:y>0.61973</cdr:y>
    </cdr:to>
    <cdr:sp macro="" textlink="">
      <cdr:nvSpPr>
        <cdr:cNvPr id="4" name="Rectangle 3"/>
        <cdr:cNvSpPr/>
      </cdr:nvSpPr>
      <cdr:spPr>
        <a:xfrm xmlns:a="http://schemas.openxmlformats.org/drawingml/2006/main">
          <a:off x="1077786" y="903187"/>
          <a:ext cx="457950" cy="1760407"/>
        </a:xfrm>
        <a:prstGeom xmlns:a="http://schemas.openxmlformats.org/drawingml/2006/main" prst="rect">
          <a:avLst/>
        </a:prstGeom>
        <a:pattFill xmlns:a="http://schemas.openxmlformats.org/drawingml/2006/main" prst="pct80">
          <a:fgClr>
            <a:schemeClr val="accent1">
              <a:lumMod val="75000"/>
            </a:schemeClr>
          </a:fgClr>
          <a:bgClr>
            <a:schemeClr val="bg1"/>
          </a:bgClr>
        </a:pattFill>
        <a:ln xmlns:a="http://schemas.openxmlformats.org/drawingml/2006/main" w="31750">
          <a:solidFill>
            <a:schemeClr val="accent5">
              <a:lumMod val="7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0.14145</cdr:x>
      <cdr:y>0.14555</cdr:y>
    </cdr:from>
    <cdr:to>
      <cdr:x>0.19815</cdr:x>
      <cdr:y>0.21256</cdr:y>
    </cdr:to>
    <cdr:sp macro="" textlink="">
      <cdr:nvSpPr>
        <cdr:cNvPr id="6" name="Rectangle 5"/>
        <cdr:cNvSpPr/>
      </cdr:nvSpPr>
      <cdr:spPr>
        <a:xfrm xmlns:a="http://schemas.openxmlformats.org/drawingml/2006/main">
          <a:off x="1077786" y="625566"/>
          <a:ext cx="432048"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latin typeface="Arial" panose="020B0604020202020204" pitchFamily="34" charset="0"/>
              <a:cs typeface="Arial" panose="020B0604020202020204" pitchFamily="34" charset="0"/>
            </a:rPr>
            <a:t>181</a:t>
          </a:r>
          <a:endParaRPr lang="en-US"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0.50395</cdr:x>
      <cdr:y>0.15674</cdr:y>
    </cdr:from>
    <cdr:to>
      <cdr:x>0.56065</cdr:x>
      <cdr:y>0.22375</cdr:y>
    </cdr:to>
    <cdr:sp macro="" textlink="">
      <cdr:nvSpPr>
        <cdr:cNvPr id="8" name="Rectangle 7"/>
        <cdr:cNvSpPr/>
      </cdr:nvSpPr>
      <cdr:spPr>
        <a:xfrm xmlns:a="http://schemas.openxmlformats.org/drawingml/2006/main">
          <a:off x="3840024" y="673648"/>
          <a:ext cx="432048"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latin typeface="Arial" panose="020B0604020202020204" pitchFamily="34" charset="0"/>
              <a:cs typeface="Arial" panose="020B0604020202020204" pitchFamily="34" charset="0"/>
            </a:rPr>
            <a:t>181</a:t>
          </a:r>
          <a:endParaRPr lang="en-US"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0.8691</cdr:x>
      <cdr:y>0.13085</cdr:y>
    </cdr:from>
    <cdr:to>
      <cdr:x>0.9258</cdr:x>
      <cdr:y>0.19786</cdr:y>
    </cdr:to>
    <cdr:sp macro="" textlink="">
      <cdr:nvSpPr>
        <cdr:cNvPr id="9" name="Rectangle 8"/>
        <cdr:cNvSpPr/>
      </cdr:nvSpPr>
      <cdr:spPr>
        <a:xfrm xmlns:a="http://schemas.openxmlformats.org/drawingml/2006/main">
          <a:off x="6622402" y="562382"/>
          <a:ext cx="432042" cy="2880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latin typeface="Arial" panose="020B0604020202020204" pitchFamily="34" charset="0"/>
              <a:cs typeface="Arial" panose="020B0604020202020204" pitchFamily="34" charset="0"/>
            </a:rPr>
            <a:t>180</a:t>
          </a:r>
          <a:endParaRPr lang="en-US"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0.8691</cdr:x>
      <cdr:y>0.21256</cdr:y>
    </cdr:from>
    <cdr:to>
      <cdr:x>0.91975</cdr:x>
      <cdr:y>0.53089</cdr:y>
    </cdr:to>
    <cdr:sp macro="" textlink="">
      <cdr:nvSpPr>
        <cdr:cNvPr id="10" name="Rectangle 9"/>
        <cdr:cNvSpPr/>
      </cdr:nvSpPr>
      <cdr:spPr>
        <a:xfrm xmlns:a="http://schemas.openxmlformats.org/drawingml/2006/main">
          <a:off x="6622402" y="913598"/>
          <a:ext cx="385943" cy="1368152"/>
        </a:xfrm>
        <a:prstGeom xmlns:a="http://schemas.openxmlformats.org/drawingml/2006/main" prst="rect">
          <a:avLst/>
        </a:prstGeom>
        <a:pattFill xmlns:a="http://schemas.openxmlformats.org/drawingml/2006/main" prst="pct80">
          <a:fgClr>
            <a:srgbClr val="7030A0"/>
          </a:fgClr>
          <a:bgClr>
            <a:schemeClr val="bg1"/>
          </a:bgClr>
        </a:pattFill>
        <a:ln xmlns:a="http://schemas.openxmlformats.org/drawingml/2006/main" w="31750">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0.92581</cdr:x>
      <cdr:y>0.47936</cdr:y>
    </cdr:from>
    <cdr:to>
      <cdr:x>1</cdr:x>
      <cdr:y>0.54637</cdr:y>
    </cdr:to>
    <cdr:sp macro="" textlink="">
      <cdr:nvSpPr>
        <cdr:cNvPr id="11" name="Rectangle 10"/>
        <cdr:cNvSpPr/>
      </cdr:nvSpPr>
      <cdr:spPr>
        <a:xfrm xmlns:a="http://schemas.openxmlformats.org/drawingml/2006/main">
          <a:off x="7054450" y="2060296"/>
          <a:ext cx="565350" cy="2880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latin typeface="Arial" panose="020B0604020202020204" pitchFamily="34" charset="0"/>
              <a:cs typeface="Arial" panose="020B0604020202020204" pitchFamily="34" charset="0"/>
            </a:rPr>
            <a:t>97,78</a:t>
          </a:r>
          <a:endParaRPr lang="en-US"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0.19815</cdr:x>
      <cdr:y>0.59026</cdr:y>
    </cdr:from>
    <cdr:to>
      <cdr:x>0.27375</cdr:x>
      <cdr:y>0.65727</cdr:y>
    </cdr:to>
    <cdr:sp macro="" textlink="">
      <cdr:nvSpPr>
        <cdr:cNvPr id="12" name="Rectangle 11"/>
        <cdr:cNvSpPr/>
      </cdr:nvSpPr>
      <cdr:spPr>
        <a:xfrm xmlns:a="http://schemas.openxmlformats.org/drawingml/2006/main">
          <a:off x="1509834" y="2536940"/>
          <a:ext cx="576064" cy="2880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latin typeface="Arial" panose="020B0604020202020204" pitchFamily="34" charset="0"/>
              <a:cs typeface="Arial" panose="020B0604020202020204" pitchFamily="34" charset="0"/>
            </a:rPr>
            <a:t>72.77</a:t>
          </a:r>
          <a:endParaRPr lang="en-US" dirty="0">
            <a:solidFill>
              <a:schemeClr val="tx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lang="en-GB"/>
          </a:p>
        </p:txBody>
      </p:sp>
      <p:sp>
        <p:nvSpPr>
          <p:cNvPr id="3" name="Date Placeholder 2"/>
          <p:cNvSpPr>
            <a:spLocks noGrp="1"/>
          </p:cNvSpPr>
          <p:nvPr>
            <p:ph type="dt" sz="quarter" idx="1"/>
          </p:nvPr>
        </p:nvSpPr>
        <p:spPr>
          <a:xfrm>
            <a:off x="3815227" y="0"/>
            <a:ext cx="2919031" cy="494311"/>
          </a:xfrm>
          <a:prstGeom prst="rect">
            <a:avLst/>
          </a:prstGeom>
        </p:spPr>
        <p:txBody>
          <a:bodyPr vert="horz" lIns="87572" tIns="43786" rIns="87572" bIns="43786" rtlCol="0"/>
          <a:lstStyle>
            <a:lvl1pPr algn="r">
              <a:defRPr sz="1100"/>
            </a:lvl1pPr>
          </a:lstStyle>
          <a:p>
            <a:fld id="{BAD21825-0B7C-4B34-A005-90A62DA9F939}" type="datetimeFigureOut">
              <a:rPr lang="en-GB" smtClean="0"/>
              <a:t>01/05/2018</a:t>
            </a:fld>
            <a:endParaRPr lang="en-GB"/>
          </a:p>
        </p:txBody>
      </p:sp>
      <p:sp>
        <p:nvSpPr>
          <p:cNvPr id="4" name="Footer Placeholder 3"/>
          <p:cNvSpPr>
            <a:spLocks noGrp="1"/>
          </p:cNvSpPr>
          <p:nvPr>
            <p:ph type="ftr" sz="quarter" idx="2"/>
          </p:nvPr>
        </p:nvSpPr>
        <p:spPr>
          <a:xfrm>
            <a:off x="1" y="9372003"/>
            <a:ext cx="2919031" cy="494311"/>
          </a:xfrm>
          <a:prstGeom prst="rect">
            <a:avLst/>
          </a:prstGeom>
        </p:spPr>
        <p:txBody>
          <a:bodyPr vert="horz" lIns="87572" tIns="43786" rIns="87572" bIns="43786" rtlCol="0" anchor="b"/>
          <a:lstStyle>
            <a:lvl1pPr algn="l">
              <a:defRPr sz="1100"/>
            </a:lvl1pPr>
          </a:lstStyle>
          <a:p>
            <a:endParaRPr lang="en-GB"/>
          </a:p>
        </p:txBody>
      </p:sp>
      <p:sp>
        <p:nvSpPr>
          <p:cNvPr id="5" name="Slide Number Placeholder 4"/>
          <p:cNvSpPr>
            <a:spLocks noGrp="1"/>
          </p:cNvSpPr>
          <p:nvPr>
            <p:ph type="sldNum" sz="quarter" idx="3"/>
          </p:nvPr>
        </p:nvSpPr>
        <p:spPr>
          <a:xfrm>
            <a:off x="3815227" y="9372003"/>
            <a:ext cx="2919031" cy="494311"/>
          </a:xfrm>
          <a:prstGeom prst="rect">
            <a:avLst/>
          </a:prstGeom>
        </p:spPr>
        <p:txBody>
          <a:bodyPr vert="horz" lIns="87572" tIns="43786" rIns="87572" bIns="43786" rtlCol="0" anchor="b"/>
          <a:lstStyle>
            <a:lvl1pPr algn="r">
              <a:defRPr sz="1100"/>
            </a:lvl1pPr>
          </a:lstStyle>
          <a:p>
            <a:fld id="{F97D77BF-A21D-4B45-BF8B-AB30A400E37F}" type="slidenum">
              <a:rPr lang="en-GB" smtClean="0"/>
              <a:t>‹#›</a:t>
            </a:fld>
            <a:endParaRPr lang="en-GB"/>
          </a:p>
        </p:txBody>
      </p:sp>
    </p:spTree>
    <p:extLst>
      <p:ext uri="{BB962C8B-B14F-4D97-AF65-F5344CB8AC3E}">
        <p14:creationId xmlns:p14="http://schemas.microsoft.com/office/powerpoint/2010/main" val="3860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7B1A2542-52C8-402D-9916-6F2DA75DDF0B}" type="datetimeFigureOut">
              <a:rPr kumimoji="1" lang="ja-JP" altLang="en-US" smtClean="0"/>
              <a:pPr/>
              <a:t>2018/5/1</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44E42F83-FA1A-4A1E-BC89-D8D6C139F5ED}" type="slidenum">
              <a:rPr kumimoji="1" lang="ja-JP" altLang="en-US" smtClean="0"/>
              <a:pPr/>
              <a:t>‹#›</a:t>
            </a:fld>
            <a:endParaRPr kumimoji="1" lang="ja-JP" altLang="en-US" dirty="0"/>
          </a:p>
        </p:txBody>
      </p:sp>
    </p:spTree>
    <p:extLst>
      <p:ext uri="{BB962C8B-B14F-4D97-AF65-F5344CB8AC3E}">
        <p14:creationId xmlns:p14="http://schemas.microsoft.com/office/powerpoint/2010/main" val="1729739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17939" y="9372601"/>
            <a:ext cx="2917825" cy="493713"/>
          </a:xfrm>
          <a:prstGeom prst="rect">
            <a:avLst/>
          </a:prstGeom>
          <a:noFill/>
          <a:ln w="9525">
            <a:noFill/>
            <a:miter lim="800000"/>
            <a:headEnd/>
            <a:tailEnd/>
          </a:ln>
        </p:spPr>
        <p:txBody>
          <a:bodyPr lIns="90558" tIns="45280" rIns="90558" bIns="45280" anchor="b"/>
          <a:lstStyle/>
          <a:p>
            <a:pPr algn="r" defTabSz="906317"/>
            <a:fld id="{08C22DBD-D0D9-45AF-B4DD-A016ACB8C41F}" type="slidenum">
              <a:rPr kumimoji="0" lang="en-US" altLang="ja-JP" sz="1200">
                <a:solidFill>
                  <a:prstClr val="black"/>
                </a:solidFill>
              </a:rPr>
              <a:pPr algn="r" defTabSz="906317"/>
              <a:t>4</a:t>
            </a:fld>
            <a:endParaRPr kumimoji="0" lang="en-US" altLang="ja-JP" sz="1200">
              <a:solidFill>
                <a:prstClr val="black"/>
              </a:solidFill>
            </a:endParaRPr>
          </a:p>
        </p:txBody>
      </p:sp>
      <p:sp>
        <p:nvSpPr>
          <p:cNvPr id="34819" name="Rectangle 2"/>
          <p:cNvSpPr>
            <a:spLocks noGrp="1" noRot="1" noChangeAspect="1" noChangeArrowheads="1" noTextEdit="1"/>
          </p:cNvSpPr>
          <p:nvPr>
            <p:ph type="sldImg"/>
          </p:nvPr>
        </p:nvSpPr>
        <p:spPr>
          <a:xfrm>
            <a:off x="903288" y="739775"/>
            <a:ext cx="4929187" cy="3697288"/>
          </a:xfrm>
          <a:ln/>
        </p:spPr>
      </p:sp>
      <p:sp>
        <p:nvSpPr>
          <p:cNvPr id="34820" name="Rectangle 3"/>
          <p:cNvSpPr>
            <a:spLocks noGrp="1" noChangeArrowheads="1"/>
          </p:cNvSpPr>
          <p:nvPr>
            <p:ph type="body" idx="1"/>
          </p:nvPr>
        </p:nvSpPr>
        <p:spPr>
          <a:noFill/>
          <a:ln/>
        </p:spPr>
        <p:txBody>
          <a:bodyPr lIns="90558" tIns="45280" rIns="90558" bIns="45280"/>
          <a:lstStyle/>
          <a:p>
            <a:pPr eaLnBrk="1" hangingPunct="1"/>
            <a:endParaRPr lang="de-DE" altLang="ja-JP" smtClean="0"/>
          </a:p>
        </p:txBody>
      </p:sp>
    </p:spTree>
    <p:extLst>
      <p:ext uri="{BB962C8B-B14F-4D97-AF65-F5344CB8AC3E}">
        <p14:creationId xmlns:p14="http://schemas.microsoft.com/office/powerpoint/2010/main" val="83145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55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3509527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110732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827049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35969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40115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00690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41434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AFAFF-3ED7-4DF8-A350-8A03CE259C1C}" type="datetimeFigureOut">
              <a:rPr kumimoji="0" lang="en-GB" smtClean="0">
                <a:solidFill>
                  <a:srgbClr val="000000"/>
                </a:solidFill>
              </a:rPr>
              <a:pPr/>
              <a:t>01/05/2018</a:t>
            </a:fld>
            <a:endParaRPr kumimoji="0"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kumimoji="0"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A0BEBD-4C94-49C9-B905-81852C9FCA72}" type="slidenum">
              <a:rPr kumimoji="0" lang="en-GB" smtClean="0">
                <a:solidFill>
                  <a:srgbClr val="000000"/>
                </a:solidFill>
              </a:rPr>
              <a:pPr/>
              <a:t>‹#›</a:t>
            </a:fld>
            <a:endParaRPr kumimoji="0" lang="en-GB">
              <a:solidFill>
                <a:srgbClr val="000000"/>
              </a:solidFill>
            </a:endParaRPr>
          </a:p>
        </p:txBody>
      </p:sp>
    </p:spTree>
    <p:extLst>
      <p:ext uri="{BB962C8B-B14F-4D97-AF65-F5344CB8AC3E}">
        <p14:creationId xmlns:p14="http://schemas.microsoft.com/office/powerpoint/2010/main" val="3138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pic>
        <p:nvPicPr>
          <p:cNvPr id="7" name="Picture 6" descr="iges-logo_200p.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84368" y="188640"/>
            <a:ext cx="1003930"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141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pic>
        <p:nvPicPr>
          <p:cNvPr id="7" name="Picture 6" descr="iges-logo_200p.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84368" y="188640"/>
            <a:ext cx="1003930"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7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p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499344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1401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65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362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7112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251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6604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26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3174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41AFAFF-3ED7-4DF8-A350-8A03CE259C1C}" type="datetimeFigureOut">
              <a:rPr lang="en-GB" smtClean="0">
                <a:solidFill>
                  <a:prstClr val="black">
                    <a:tint val="75000"/>
                  </a:prstClr>
                </a:solidFill>
              </a:rPr>
              <a:pPr/>
              <a:t>01/05/2018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1A0BEBD-4C94-49C9-B905-81852C9FCA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708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p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857082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6267739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5976966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8227467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29333392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38891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43701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578279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81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96813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078764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26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760309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42006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4191000"/>
            <a:ext cx="6858000" cy="1539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62A9CA6-93E8-42BA-AC47-EE64F9546286}" type="datetimeFigureOut">
              <a:rPr lang="ja-JP" altLang="en-US" smtClean="0">
                <a:solidFill>
                  <a:srgbClr val="000000"/>
                </a:solidFill>
              </a:rPr>
              <a:pPr/>
              <a:t>2018/5/1</a:t>
            </a:fld>
            <a:endParaRPr lang="ja-JP" altLang="en-US" dirty="0">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ja-JP" altLang="en-US" dirty="0">
              <a:solidFill>
                <a:srgbClr val="000000"/>
              </a:solidFill>
            </a:endParaRPr>
          </a:p>
        </p:txBody>
      </p:sp>
      <p:sp>
        <p:nvSpPr>
          <p:cNvPr id="6" name="Slide Number Placeholder 5"/>
          <p:cNvSpPr>
            <a:spLocks noGrp="1"/>
          </p:cNvSpPr>
          <p:nvPr>
            <p:ph type="sldNum" sz="quarter" idx="12"/>
          </p:nvPr>
        </p:nvSpPr>
        <p:spPr>
          <a:xfrm>
            <a:off x="8423920" y="6624736"/>
            <a:ext cx="720080" cy="260648"/>
          </a:xfrm>
          <a:prstGeom prst="rect">
            <a:avLst/>
          </a:prstGeom>
        </p:spPr>
        <p:txBody>
          <a:bodyPr/>
          <a:lstStyle/>
          <a:p>
            <a:fld id="{F445AC15-7273-416C-8353-4C3A49FF4509}"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0575406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6267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582574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1603073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0480754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168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30928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94128925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5795965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4781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42555857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83361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015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FD7EAA39-F963-4C97-8345-036AB258ADB6}" type="datetimeFigureOut">
              <a:rPr lang="en-GB" altLang="ja-JP">
                <a:solidFill>
                  <a:prstClr val="black"/>
                </a:solidFill>
              </a:rPr>
              <a:pPr>
                <a:defRPr/>
              </a:pPr>
              <a:t>01/05/2018</a:t>
            </a:fld>
            <a:endParaRPr lang="en-GB" altLang="ja-JP"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endParaRPr lang="en-GB" altLang="ja-JP" dirty="0">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045EE889-4F19-44B8-815E-77D23174EC95}" type="slidenum">
              <a:rPr lang="en-GB" altLang="ja-JP">
                <a:solidFill>
                  <a:prstClr val="black"/>
                </a:solidFill>
              </a:rPr>
              <a:pPr>
                <a:defRPr/>
              </a:pPr>
              <a:t>‹#›</a:t>
            </a:fld>
            <a:endParaRPr lang="en-GB" altLang="ja-JP" dirty="0">
              <a:solidFill>
                <a:prstClr val="black"/>
              </a:solidFill>
            </a:endParaRPr>
          </a:p>
        </p:txBody>
      </p:sp>
    </p:spTree>
    <p:extLst>
      <p:ext uri="{BB962C8B-B14F-4D97-AF65-F5344CB8AC3E}">
        <p14:creationId xmlns:p14="http://schemas.microsoft.com/office/powerpoint/2010/main" val="2346516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2371455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7917037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5126117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7472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13227136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52280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smtClean="0">
                <a:solidFill>
                  <a:srgbClr val="FFFFFF"/>
                </a:solidFill>
                <a:latin typeface="Century Gothic" panose="020B0502020202020204" pitchFamily="34" charset="0"/>
                <a:ea typeface="ＭＳ Ｐゴシック" pitchFamily="50" charset="-128"/>
              </a:rPr>
              <a:t>Institute for Global Environmental Strategies</a:t>
            </a:r>
            <a:endParaRPr kumimoji="0" lang="en-US" altLang="ja-JP" sz="2800" dirty="0">
              <a:solidFill>
                <a:srgbClr val="FFFFFF"/>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10702035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5841129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44742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188676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747003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111927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1AFAFF-3ED7-4DF8-A350-8A03CE259C1C}" type="datetimeFigureOut">
              <a:rPr kumimoji="0" lang="en-GB" smtClean="0">
                <a:solidFill>
                  <a:srgbClr val="000000"/>
                </a:solidFill>
              </a:rPr>
              <a:pPr/>
              <a:t>01/05/2018</a:t>
            </a:fld>
            <a:endParaRPr kumimoji="0" lang="en-GB">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kumimoji="0" lang="en-GB">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A0BEBD-4C94-49C9-B905-81852C9FCA72}" type="slidenum">
              <a:rPr kumimoji="0" lang="en-GB" smtClean="0">
                <a:solidFill>
                  <a:srgbClr val="000000"/>
                </a:solidFill>
              </a:rPr>
              <a:pPr/>
              <a:t>‹#›</a:t>
            </a:fld>
            <a:endParaRPr kumimoji="0" lang="en-GB">
              <a:solidFill>
                <a:srgbClr val="000000"/>
              </a:solidFill>
            </a:endParaRPr>
          </a:p>
        </p:txBody>
      </p:sp>
    </p:spTree>
    <p:extLst>
      <p:ext uri="{BB962C8B-B14F-4D97-AF65-F5344CB8AC3E}">
        <p14:creationId xmlns:p14="http://schemas.microsoft.com/office/powerpoint/2010/main" val="1363306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2310199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63521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lang="ja-JP" altLang="en-US" sz="1200" smtClean="0">
                <a:solidFill>
                  <a:prstClr val="black"/>
                </a:solidFill>
                <a:latin typeface="Segoe UI" panose="020B0502040204020203" pitchFamily="34" charset="0"/>
                <a:ea typeface="HGPｺﾞｼｯｸM" panose="020B0600000000000000" pitchFamily="50" charset="-128"/>
                <a:cs typeface="Segoe UI" panose="020B0502040204020203" pitchFamily="34" charset="0"/>
              </a:rPr>
              <a:pPr/>
              <a:t>‹#›</a:t>
            </a:fld>
            <a:endParaRPr lang="ja-JP" altLang="en-US" sz="1200" dirty="0">
              <a:solidFill>
                <a:prstClr val="black"/>
              </a:solidFill>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0626382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40574696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330356883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Segoe UI" panose="020B0502040204020203" pitchFamily="34" charset="0"/>
                <a:cs typeface="Segoe UI" panose="020B0502040204020203" pitchFamily="34" charset="0"/>
              </a:rPr>
              <a:pPr/>
              <a:t>‹#›</a:t>
            </a:fld>
            <a:endParaRPr lang="ja-JP" altLang="en-US" sz="1200" dirty="0">
              <a:solidFill>
                <a:prstClr val="white"/>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lang="ja-JP" altLang="en-US" sz="1200" smtClean="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lang="ja-JP" altLang="en-US" sz="1200" dirty="0">
              <a:solidFill>
                <a:prstClr val="white"/>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41928572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5406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32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FD7EAA39-F963-4C97-8345-036AB258ADB6}" type="datetimeFigureOut">
              <a:rPr lang="en-GB" altLang="ja-JP">
                <a:solidFill>
                  <a:prstClr val="black"/>
                </a:solidFill>
              </a:rPr>
              <a:pPr>
                <a:defRPr/>
              </a:pPr>
              <a:t>01/05/2018</a:t>
            </a:fld>
            <a:endParaRPr lang="en-GB" altLang="ja-JP"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endParaRPr lang="en-GB" altLang="ja-JP" dirty="0">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pitchFamily="50" charset="-128"/>
              </a:defRPr>
            </a:lvl1pPr>
          </a:lstStyle>
          <a:p>
            <a:pPr>
              <a:defRPr/>
            </a:pPr>
            <a:fld id="{045EE889-4F19-44B8-815E-77D23174EC95}" type="slidenum">
              <a:rPr lang="en-GB" altLang="ja-JP">
                <a:solidFill>
                  <a:prstClr val="black"/>
                </a:solidFill>
              </a:rPr>
              <a:pPr>
                <a:defRPr/>
              </a:pPr>
              <a:t>‹#›</a:t>
            </a:fld>
            <a:endParaRPr lang="en-GB" altLang="ja-JP" dirty="0">
              <a:solidFill>
                <a:prstClr val="black"/>
              </a:solidFill>
            </a:endParaRPr>
          </a:p>
        </p:txBody>
      </p:sp>
    </p:spTree>
    <p:extLst>
      <p:ext uri="{BB962C8B-B14F-4D97-AF65-F5344CB8AC3E}">
        <p14:creationId xmlns:p14="http://schemas.microsoft.com/office/powerpoint/2010/main" val="306071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smtClean="0">
              <a:solidFill>
                <a:srgbClr val="000000"/>
              </a:solidFill>
            </a:endParaRPr>
          </a:p>
        </p:txBody>
      </p:sp>
    </p:spTree>
    <p:extLst>
      <p:ext uri="{BB962C8B-B14F-4D97-AF65-F5344CB8AC3E}">
        <p14:creationId xmlns:p14="http://schemas.microsoft.com/office/powerpoint/2010/main" val="2347643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938696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8.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8.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8.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7.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2747288714"/>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9" r:id="rId5"/>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41448897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AFAFF-3ED7-4DF8-A350-8A03CE259C1C}" type="datetimeFigureOut">
              <a:rPr kumimoji="0" lang="en-GB" smtClean="0">
                <a:solidFill>
                  <a:prstClr val="black">
                    <a:tint val="75000"/>
                  </a:prstClr>
                </a:solidFill>
              </a:rPr>
              <a:pPr/>
              <a:t>01/05/2018</a:t>
            </a:fld>
            <a:endParaRPr kumimoji="0"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0BEBD-4C94-49C9-B905-81852C9FCA72}" type="slidenum">
              <a:rPr kumimoji="0" lang="en-GB" smtClean="0">
                <a:solidFill>
                  <a:prstClr val="black">
                    <a:tint val="75000"/>
                  </a:prstClr>
                </a:solidFill>
              </a:rPr>
              <a:pPr/>
              <a:t>‹#›</a:t>
            </a:fld>
            <a:endParaRPr kumimoji="0" lang="en-GB">
              <a:solidFill>
                <a:prstClr val="black">
                  <a:tint val="75000"/>
                </a:prstClr>
              </a:solidFill>
            </a:endParaRPr>
          </a:p>
        </p:txBody>
      </p:sp>
    </p:spTree>
    <p:extLst>
      <p:ext uri="{BB962C8B-B14F-4D97-AF65-F5344CB8AC3E}">
        <p14:creationId xmlns:p14="http://schemas.microsoft.com/office/powerpoint/2010/main" val="32593134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Tree>
    <p:extLst>
      <p:ext uri="{BB962C8B-B14F-4D97-AF65-F5344CB8AC3E}">
        <p14:creationId xmlns:p14="http://schemas.microsoft.com/office/powerpoint/2010/main" val="359500300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8655984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51044906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206762748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378614563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3.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jitmap.org/"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image" Target="../media/image39.jpeg"/><Relationship Id="rId1" Type="http://schemas.openxmlformats.org/officeDocument/2006/relationships/slideLayout" Target="../slideLayouts/slideLayout7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580112" y="6011289"/>
            <a:ext cx="3816424" cy="864096"/>
          </a:xfrm>
          <a:prstGeom prst="rect">
            <a:avLst/>
          </a:prstGeo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GB" sz="2400" b="1"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Abdessalem  RABHI, PhD</a:t>
            </a:r>
            <a:r>
              <a:rPr kumimoji="1" lang="en-GB" sz="2400" b="0"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rgbClr val="93166F"/>
                </a:solidFill>
                <a:ea typeface="HGPｺﾞｼｯｸM" panose="020B0600000000000000" pitchFamily="50" charset="-128"/>
                <a:cs typeface="Segoe UI" panose="020B0502040204020203" pitchFamily="34" charset="0"/>
              </a:rPr>
              <a:t>Programme </a:t>
            </a:r>
            <a:r>
              <a:rPr kumimoji="1" lang="en-GB" sz="2000" b="0" i="0" u="none" strike="noStrike" kern="1200" cap="none" spc="0" normalizeH="0" baseline="0" noProof="0" dirty="0" smtClean="0">
                <a:ln>
                  <a:noFill/>
                </a:ln>
                <a:solidFill>
                  <a:srgbClr val="93166F"/>
                </a:solidFill>
                <a:effectLst/>
                <a:uLnTx/>
                <a:uFillTx/>
                <a:ea typeface="HGPｺﾞｼｯｸM" panose="020B0600000000000000" pitchFamily="50" charset="-128"/>
                <a:cs typeface="Segoe UI" panose="020B0502040204020203" pitchFamily="34" charset="0"/>
              </a:rPr>
              <a:t> Manager, IGES</a:t>
            </a:r>
          </a:p>
        </p:txBody>
      </p:sp>
      <p:sp>
        <p:nvSpPr>
          <p:cNvPr id="5" name="Rectangle 4"/>
          <p:cNvSpPr/>
          <p:nvPr/>
        </p:nvSpPr>
        <p:spPr>
          <a:xfrm>
            <a:off x="0" y="3638877"/>
            <a:ext cx="9144000" cy="1077218"/>
          </a:xfrm>
          <a:prstGeom prst="rect">
            <a:avLst/>
          </a:prstGeom>
        </p:spPr>
        <p:txBody>
          <a:bodyPr wrap="square">
            <a:spAutoFit/>
          </a:bodyPr>
          <a:lstStyle/>
          <a:p>
            <a:pPr algn="ctr"/>
            <a:r>
              <a:rPr lang="en-GB" sz="3200" b="1" dirty="0">
                <a:solidFill>
                  <a:srgbClr val="C00000"/>
                </a:solidFill>
              </a:rPr>
              <a:t>IGES-TERI efforts to promote </a:t>
            </a:r>
            <a:r>
              <a:rPr lang="en-GB" sz="3200" b="1" dirty="0" smtClean="0">
                <a:solidFill>
                  <a:srgbClr val="C00000"/>
                </a:solidFill>
              </a:rPr>
              <a:t>environmentally sound technologies deployment </a:t>
            </a:r>
            <a:r>
              <a:rPr lang="en-GB" sz="3200" b="1" dirty="0">
                <a:solidFill>
                  <a:srgbClr val="C00000"/>
                </a:solidFill>
              </a:rPr>
              <a:t>in India</a:t>
            </a:r>
            <a:endParaRPr lang="en-US" sz="3200" b="1" dirty="0" smtClean="0">
              <a:solidFill>
                <a:srgbClr val="C00000"/>
              </a:solidFill>
            </a:endParaRPr>
          </a:p>
        </p:txBody>
      </p:sp>
      <p:sp>
        <p:nvSpPr>
          <p:cNvPr id="2" name="Rectangle 1"/>
          <p:cNvSpPr/>
          <p:nvPr/>
        </p:nvSpPr>
        <p:spPr>
          <a:xfrm>
            <a:off x="0" y="1174133"/>
            <a:ext cx="9012663" cy="1138773"/>
          </a:xfrm>
          <a:prstGeom prst="rect">
            <a:avLst/>
          </a:prstGeom>
        </p:spPr>
        <p:txBody>
          <a:bodyPr wrap="square">
            <a:spAutoFit/>
          </a:bodyPr>
          <a:lstStyle/>
          <a:p>
            <a:pPr algn="ctr"/>
            <a:r>
              <a:rPr lang="en-GB" sz="2400" b="1" dirty="0" smtClean="0">
                <a:solidFill>
                  <a:schemeClr val="tx2"/>
                </a:solidFill>
              </a:rPr>
              <a:t>WSDS/Thematic </a:t>
            </a:r>
            <a:r>
              <a:rPr lang="en-GB" sz="2400" b="1" dirty="0">
                <a:solidFill>
                  <a:schemeClr val="tx2"/>
                </a:solidFill>
              </a:rPr>
              <a:t>track</a:t>
            </a:r>
          </a:p>
          <a:p>
            <a:pPr algn="ctr"/>
            <a:r>
              <a:rPr lang="en-GB" sz="2400" b="1" dirty="0">
                <a:solidFill>
                  <a:schemeClr val="tx2"/>
                </a:solidFill>
              </a:rPr>
              <a:t>Promoting environmentally sound technologies and best practices</a:t>
            </a:r>
          </a:p>
          <a:p>
            <a:pPr algn="ctr"/>
            <a:r>
              <a:rPr lang="en-GB" sz="2000" b="1" dirty="0" smtClean="0">
                <a:solidFill>
                  <a:schemeClr val="tx2"/>
                </a:solidFill>
              </a:rPr>
              <a:t>(New Delhi, 15 </a:t>
            </a:r>
            <a:r>
              <a:rPr lang="en-GB" sz="2000" b="1" dirty="0">
                <a:solidFill>
                  <a:schemeClr val="tx2"/>
                </a:solidFill>
              </a:rPr>
              <a:t>Feb. </a:t>
            </a:r>
            <a:r>
              <a:rPr lang="en-GB" sz="2000" b="1" dirty="0" smtClean="0">
                <a:solidFill>
                  <a:schemeClr val="tx2"/>
                </a:solidFill>
              </a:rPr>
              <a:t>2018 - 13:30 </a:t>
            </a:r>
            <a:r>
              <a:rPr lang="en-GB" sz="2000" b="1" dirty="0">
                <a:solidFill>
                  <a:schemeClr val="tx2"/>
                </a:solidFill>
              </a:rPr>
              <a:t>- </a:t>
            </a:r>
            <a:r>
              <a:rPr lang="en-GB" sz="2000" b="1" dirty="0" smtClean="0">
                <a:solidFill>
                  <a:schemeClr val="tx2"/>
                </a:solidFill>
              </a:rPr>
              <a:t>15:30)</a:t>
            </a:r>
            <a:endParaRPr lang="en-GB" sz="2000" b="1" dirty="0">
              <a:solidFill>
                <a:schemeClr val="tx2"/>
              </a:solidFill>
            </a:endParaRPr>
          </a:p>
        </p:txBody>
      </p:sp>
      <p:pic>
        <p:nvPicPr>
          <p:cNvPr id="3" name="Picture 2"/>
          <p:cNvPicPr>
            <a:picLocks noChangeAspect="1"/>
          </p:cNvPicPr>
          <p:nvPr/>
        </p:nvPicPr>
        <p:blipFill>
          <a:blip r:embed="rId2"/>
          <a:stretch>
            <a:fillRect/>
          </a:stretch>
        </p:blipFill>
        <p:spPr>
          <a:xfrm>
            <a:off x="162379" y="405094"/>
            <a:ext cx="1109622" cy="665438"/>
          </a:xfrm>
          <a:prstGeom prst="rect">
            <a:avLst/>
          </a:prstGeom>
        </p:spPr>
      </p:pic>
      <p:pic>
        <p:nvPicPr>
          <p:cNvPr id="6" name="Picture 5"/>
          <p:cNvPicPr>
            <a:picLocks noChangeAspect="1"/>
          </p:cNvPicPr>
          <p:nvPr/>
        </p:nvPicPr>
        <p:blipFill>
          <a:blip r:embed="rId3"/>
          <a:stretch>
            <a:fillRect/>
          </a:stretch>
        </p:blipFill>
        <p:spPr>
          <a:xfrm>
            <a:off x="2771800" y="405094"/>
            <a:ext cx="3241265" cy="665438"/>
          </a:xfrm>
          <a:prstGeom prst="rect">
            <a:avLst/>
          </a:prstGeom>
        </p:spPr>
      </p:pic>
      <p:pic>
        <p:nvPicPr>
          <p:cNvPr id="7" name="Picture 6"/>
          <p:cNvPicPr>
            <a:picLocks noChangeAspect="1"/>
          </p:cNvPicPr>
          <p:nvPr/>
        </p:nvPicPr>
        <p:blipFill>
          <a:blip r:embed="rId4"/>
          <a:stretch>
            <a:fillRect/>
          </a:stretch>
        </p:blipFill>
        <p:spPr>
          <a:xfrm>
            <a:off x="7903041" y="434344"/>
            <a:ext cx="1109622" cy="636188"/>
          </a:xfrm>
          <a:prstGeom prst="rect">
            <a:avLst/>
          </a:prstGeom>
        </p:spPr>
      </p:pic>
    </p:spTree>
    <p:extLst>
      <p:ext uri="{BB962C8B-B14F-4D97-AF65-F5344CB8AC3E}">
        <p14:creationId xmlns:p14="http://schemas.microsoft.com/office/powerpoint/2010/main" val="273551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2"/>
          <p:cNvSpPr txBox="1">
            <a:spLocks noChangeArrowheads="1"/>
          </p:cNvSpPr>
          <p:nvPr/>
        </p:nvSpPr>
        <p:spPr bwMode="auto">
          <a:xfrm>
            <a:off x="7312025" y="3384550"/>
            <a:ext cx="927100" cy="369888"/>
          </a:xfrm>
          <a:prstGeom prst="rect">
            <a:avLst/>
          </a:prstGeom>
          <a:noFill/>
          <a:ln w="9525">
            <a:noFill/>
            <a:miter lim="800000"/>
            <a:headEnd/>
            <a:tailEnd/>
          </a:ln>
        </p:spPr>
        <p:txBody>
          <a:bodyPr>
            <a:spAutoFit/>
          </a:bodyPr>
          <a:lstStyle/>
          <a:p>
            <a:endParaRPr lang="en-US" altLang="en-US" dirty="0">
              <a:solidFill>
                <a:prstClr val="black"/>
              </a:solidFill>
            </a:endParaRPr>
          </a:p>
        </p:txBody>
      </p:sp>
      <p:sp>
        <p:nvSpPr>
          <p:cNvPr id="1028" name="Rectangle 15"/>
          <p:cNvSpPr>
            <a:spLocks noChangeArrowheads="1"/>
          </p:cNvSpPr>
          <p:nvPr/>
        </p:nvSpPr>
        <p:spPr bwMode="auto">
          <a:xfrm>
            <a:off x="107950" y="200909"/>
            <a:ext cx="9036050" cy="461665"/>
          </a:xfrm>
          <a:prstGeom prst="rect">
            <a:avLst/>
          </a:prstGeom>
          <a:solidFill>
            <a:schemeClr val="bg1"/>
          </a:solidFill>
          <a:ln w="9525">
            <a:noFill/>
            <a:miter lim="800000"/>
            <a:headEnd/>
            <a:tailEnd/>
          </a:ln>
        </p:spPr>
        <p:txBody>
          <a:bodyPr>
            <a:spAutoFit/>
          </a:bodyPr>
          <a:lstStyle/>
          <a:p>
            <a:pPr algn="ctr"/>
            <a:r>
              <a:rPr lang="en-GB" altLang="ja-JP" sz="2400" b="1" dirty="0" smtClean="0">
                <a:solidFill>
                  <a:srgbClr val="FF0000"/>
                </a:solidFill>
              </a:rPr>
              <a:t>Examples of untapped potentials</a:t>
            </a:r>
            <a:endParaRPr lang="en-US" altLang="ja-JP" sz="2400" dirty="0">
              <a:solidFill>
                <a:srgbClr val="FF0000"/>
              </a:solidFill>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737119326"/>
              </p:ext>
            </p:extLst>
          </p:nvPr>
        </p:nvGraphicFramePr>
        <p:xfrm>
          <a:off x="107950" y="661988"/>
          <a:ext cx="9010650" cy="5951537"/>
        </p:xfrm>
        <a:graphic>
          <a:graphicData uri="http://schemas.openxmlformats.org/presentationml/2006/ole">
            <mc:AlternateContent xmlns:mc="http://schemas.openxmlformats.org/markup-compatibility/2006">
              <mc:Choice xmlns:v="urn:schemas-microsoft-com:vml" Requires="v">
                <p:oleObj spid="_x0000_s1080" name="Worksheet" r:id="rId3" imgW="7086600" imgH="6248490" progId="Excel.Sheet.12">
                  <p:embed/>
                </p:oleObj>
              </mc:Choice>
              <mc:Fallback>
                <p:oleObj name="Worksheet" r:id="rId3" imgW="7086600" imgH="624849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61988"/>
                        <a:ext cx="9010650" cy="5951537"/>
                      </a:xfrm>
                      <a:prstGeom prst="rect">
                        <a:avLst/>
                      </a:prstGeom>
                      <a:noFill/>
                    </p:spPr>
                  </p:pic>
                </p:oleObj>
              </mc:Fallback>
            </mc:AlternateContent>
          </a:graphicData>
        </a:graphic>
      </p:graphicFrame>
      <p:sp>
        <p:nvSpPr>
          <p:cNvPr id="2" name="円/楕円 1"/>
          <p:cNvSpPr/>
          <p:nvPr/>
        </p:nvSpPr>
        <p:spPr>
          <a:xfrm>
            <a:off x="8543552" y="2639267"/>
            <a:ext cx="600448" cy="3600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円/楕円 7"/>
          <p:cNvSpPr/>
          <p:nvPr/>
        </p:nvSpPr>
        <p:spPr>
          <a:xfrm>
            <a:off x="8623768" y="5411782"/>
            <a:ext cx="520232" cy="3718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 name="円/楕円 8"/>
          <p:cNvSpPr/>
          <p:nvPr/>
        </p:nvSpPr>
        <p:spPr>
          <a:xfrm>
            <a:off x="6948264" y="4437112"/>
            <a:ext cx="80773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円/楕円 9"/>
          <p:cNvSpPr/>
          <p:nvPr/>
        </p:nvSpPr>
        <p:spPr>
          <a:xfrm>
            <a:off x="4887948" y="4293097"/>
            <a:ext cx="52232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 name="円/楕円 10"/>
          <p:cNvSpPr/>
          <p:nvPr/>
        </p:nvSpPr>
        <p:spPr>
          <a:xfrm>
            <a:off x="7092017" y="5335812"/>
            <a:ext cx="520232" cy="4478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円/楕円 11"/>
          <p:cNvSpPr/>
          <p:nvPr/>
        </p:nvSpPr>
        <p:spPr>
          <a:xfrm>
            <a:off x="4887948" y="5411782"/>
            <a:ext cx="520232" cy="3718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3" name="円/楕円 1"/>
          <p:cNvSpPr/>
          <p:nvPr/>
        </p:nvSpPr>
        <p:spPr>
          <a:xfrm>
            <a:off x="8583660" y="4437112"/>
            <a:ext cx="600448" cy="3600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円/楕円 8"/>
          <p:cNvSpPr/>
          <p:nvPr/>
        </p:nvSpPr>
        <p:spPr>
          <a:xfrm>
            <a:off x="7092017" y="2628135"/>
            <a:ext cx="663985" cy="3823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 name="円/楕円 9"/>
          <p:cNvSpPr/>
          <p:nvPr/>
        </p:nvSpPr>
        <p:spPr>
          <a:xfrm>
            <a:off x="4885447" y="2605128"/>
            <a:ext cx="52232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343444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40768"/>
            <a:ext cx="9156885" cy="5184096"/>
            <a:chOff x="-419644" y="-209550"/>
            <a:chExt cx="7287170" cy="4953000"/>
          </a:xfrm>
        </p:grpSpPr>
        <p:grpSp>
          <p:nvGrpSpPr>
            <p:cNvPr id="6" name="Group 5"/>
            <p:cNvGrpSpPr/>
            <p:nvPr/>
          </p:nvGrpSpPr>
          <p:grpSpPr>
            <a:xfrm>
              <a:off x="-419644" y="-209550"/>
              <a:ext cx="7287170" cy="4953000"/>
              <a:chOff x="-419644" y="-209550"/>
              <a:chExt cx="7287170" cy="4953000"/>
            </a:xfrm>
          </p:grpSpPr>
          <p:sp>
            <p:nvSpPr>
              <p:cNvPr id="9" name="Rectangle 8"/>
              <p:cNvSpPr/>
              <p:nvPr/>
            </p:nvSpPr>
            <p:spPr>
              <a:xfrm>
                <a:off x="3448050" y="2152650"/>
                <a:ext cx="3028950" cy="1752600"/>
              </a:xfrm>
              <a:prstGeom prst="rect">
                <a:avLst/>
              </a:prstGeom>
              <a:solidFill>
                <a:srgbClr val="5B9BD5">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grpSp>
            <p:nvGrpSpPr>
              <p:cNvPr id="10" name="Group 9"/>
              <p:cNvGrpSpPr/>
              <p:nvPr/>
            </p:nvGrpSpPr>
            <p:grpSpPr>
              <a:xfrm>
                <a:off x="-419644" y="-209550"/>
                <a:ext cx="7287170" cy="4953000"/>
                <a:chOff x="-419644" y="-209550"/>
                <a:chExt cx="7287170" cy="4953000"/>
              </a:xfrm>
            </p:grpSpPr>
            <p:grpSp>
              <p:nvGrpSpPr>
                <p:cNvPr id="11" name="Group 10"/>
                <p:cNvGrpSpPr/>
                <p:nvPr/>
              </p:nvGrpSpPr>
              <p:grpSpPr>
                <a:xfrm>
                  <a:off x="-419644" y="-209550"/>
                  <a:ext cx="7287170" cy="4953000"/>
                  <a:chOff x="-419644" y="-209550"/>
                  <a:chExt cx="7287170" cy="4953000"/>
                </a:xfrm>
              </p:grpSpPr>
              <p:sp>
                <p:nvSpPr>
                  <p:cNvPr id="13" name="Rectangle 12"/>
                  <p:cNvSpPr/>
                  <p:nvPr/>
                </p:nvSpPr>
                <p:spPr>
                  <a:xfrm>
                    <a:off x="894636" y="2171701"/>
                    <a:ext cx="2552700" cy="17621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14" name="Rectangle 13"/>
                  <p:cNvSpPr/>
                  <p:nvPr/>
                </p:nvSpPr>
                <p:spPr>
                  <a:xfrm>
                    <a:off x="3447052" y="133090"/>
                    <a:ext cx="3028950" cy="2028825"/>
                  </a:xfrm>
                  <a:prstGeom prst="rect">
                    <a:avLst/>
                  </a:prstGeom>
                  <a:solidFill>
                    <a:srgbClr val="ED7D31">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15" name="Rectangle 14"/>
                  <p:cNvSpPr/>
                  <p:nvPr/>
                </p:nvSpPr>
                <p:spPr>
                  <a:xfrm>
                    <a:off x="894636" y="123825"/>
                    <a:ext cx="2552700" cy="2047875"/>
                  </a:xfrm>
                  <a:prstGeom prst="rect">
                    <a:avLst/>
                  </a:prstGeom>
                  <a:solidFill>
                    <a:srgbClr val="E7E6E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16" name="Straight Arrow Connector 15"/>
                  <p:cNvCxnSpPr/>
                  <p:nvPr/>
                </p:nvCxnSpPr>
                <p:spPr>
                  <a:xfrm>
                    <a:off x="895350" y="3905250"/>
                    <a:ext cx="5581650" cy="19050"/>
                  </a:xfrm>
                  <a:prstGeom prst="straightConnector1">
                    <a:avLst/>
                  </a:prstGeom>
                  <a:noFill/>
                  <a:ln w="6350" cap="flat" cmpd="sng" algn="ctr">
                    <a:solidFill>
                      <a:srgbClr val="5B9BD5"/>
                    </a:solidFill>
                    <a:prstDash val="solid"/>
                    <a:miter lim="800000"/>
                    <a:tailEnd type="triangle"/>
                  </a:ln>
                  <a:effectLst/>
                </p:spPr>
              </p:cxnSp>
              <p:cxnSp>
                <p:nvCxnSpPr>
                  <p:cNvPr id="17" name="Straight Arrow Connector 16"/>
                  <p:cNvCxnSpPr/>
                  <p:nvPr/>
                </p:nvCxnSpPr>
                <p:spPr>
                  <a:xfrm flipV="1">
                    <a:off x="895350" y="0"/>
                    <a:ext cx="0" cy="3905250"/>
                  </a:xfrm>
                  <a:prstGeom prst="straightConnector1">
                    <a:avLst/>
                  </a:prstGeom>
                  <a:noFill/>
                  <a:ln w="6350" cap="flat" cmpd="sng" algn="ctr">
                    <a:solidFill>
                      <a:srgbClr val="5B9BD5"/>
                    </a:solidFill>
                    <a:prstDash val="solid"/>
                    <a:miter lim="800000"/>
                    <a:tailEnd type="triangle"/>
                  </a:ln>
                  <a:effectLst/>
                </p:spPr>
              </p:cxnSp>
              <p:cxnSp>
                <p:nvCxnSpPr>
                  <p:cNvPr id="18" name="Straight Connector 17"/>
                  <p:cNvCxnSpPr/>
                  <p:nvPr/>
                </p:nvCxnSpPr>
                <p:spPr>
                  <a:xfrm>
                    <a:off x="876300" y="2162175"/>
                    <a:ext cx="5676900" cy="9525"/>
                  </a:xfrm>
                  <a:prstGeom prst="line">
                    <a:avLst/>
                  </a:prstGeom>
                  <a:noFill/>
                  <a:ln w="25400" cap="flat" cmpd="sng" algn="ctr">
                    <a:solidFill>
                      <a:srgbClr val="418438"/>
                    </a:solidFill>
                    <a:prstDash val="solid"/>
                    <a:miter lim="800000"/>
                  </a:ln>
                  <a:effectLst/>
                </p:spPr>
              </p:cxnSp>
              <p:sp>
                <p:nvSpPr>
                  <p:cNvPr id="19" name="Rectangle 18"/>
                  <p:cNvSpPr/>
                  <p:nvPr/>
                </p:nvSpPr>
                <p:spPr>
                  <a:xfrm>
                    <a:off x="242835" y="-209550"/>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Financial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0" name="Rectangle 19"/>
                  <p:cNvSpPr/>
                  <p:nvPr/>
                </p:nvSpPr>
                <p:spPr>
                  <a:xfrm>
                    <a:off x="6086476" y="3873597"/>
                    <a:ext cx="781050" cy="5143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Technical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1" name="Rectangle 20"/>
                  <p:cNvSpPr/>
                  <p:nvPr/>
                </p:nvSpPr>
                <p:spPr>
                  <a:xfrm>
                    <a:off x="2962275" y="4022567"/>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Maximum Own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2" name="Rectangle 21"/>
                  <p:cNvSpPr/>
                  <p:nvPr/>
                </p:nvSpPr>
                <p:spPr>
                  <a:xfrm>
                    <a:off x="-219332" y="1952625"/>
                    <a:ext cx="895350"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Maximum Own Capacity</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3" name="Rectangle 22"/>
                  <p:cNvSpPr/>
                  <p:nvPr/>
                </p:nvSpPr>
                <p:spPr>
                  <a:xfrm>
                    <a:off x="990600" y="3267075"/>
                    <a:ext cx="1047750"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B2B is sufficient </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4" name="Rectangle 23"/>
                  <p:cNvSpPr/>
                  <p:nvPr/>
                </p:nvSpPr>
                <p:spPr>
                  <a:xfrm>
                    <a:off x="1047750" y="209550"/>
                    <a:ext cx="1095375" cy="4762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B2F 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5" name="Rectangle 24"/>
                  <p:cNvSpPr/>
                  <p:nvPr/>
                </p:nvSpPr>
                <p:spPr>
                  <a:xfrm>
                    <a:off x="5181600" y="3267075"/>
                    <a:ext cx="1295400" cy="52387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B2P 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6" name="Rectangle 25"/>
                  <p:cNvSpPr/>
                  <p:nvPr/>
                </p:nvSpPr>
                <p:spPr>
                  <a:xfrm>
                    <a:off x="4951033" y="209550"/>
                    <a:ext cx="1602169" cy="4953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Matching B2F and </a:t>
                    </a:r>
                    <a:r>
                      <a:rPr lang="en-GB" sz="1400" b="1"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B2P </a:t>
                    </a:r>
                    <a:r>
                      <a:rPr lang="en-GB" sz="1400" b="1" dirty="0">
                        <a:solidFill>
                          <a:srgbClr val="FF0000"/>
                        </a:solidFill>
                        <a:latin typeface="Calibri" panose="020F0502020204030204" pitchFamily="34" charset="0"/>
                        <a:ea typeface="SimSun" panose="02010600030101010101" pitchFamily="2" charset="-122"/>
                        <a:cs typeface="Times New Roman" panose="02020603050405020304" pitchFamily="18" charset="0"/>
                      </a:rPr>
                      <a:t>is also required</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7" name="Rectangle 26"/>
                  <p:cNvSpPr/>
                  <p:nvPr/>
                </p:nvSpPr>
                <p:spPr>
                  <a:xfrm>
                    <a:off x="1056210" y="2589021"/>
                    <a:ext cx="1697577" cy="3048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Install one efficient standard air compressor </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8" name="Rectangle 27"/>
                  <p:cNvSpPr/>
                  <p:nvPr/>
                </p:nvSpPr>
                <p:spPr>
                  <a:xfrm>
                    <a:off x="1564734" y="1023223"/>
                    <a:ext cx="1864291" cy="33337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Install several efficient standard air compressors</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9" name="Rectangle 28"/>
                  <p:cNvSpPr/>
                  <p:nvPr/>
                </p:nvSpPr>
                <p:spPr>
                  <a:xfrm>
                    <a:off x="3595689" y="819268"/>
                    <a:ext cx="2090147" cy="37611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Install oil free inverter type air compressor </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0" name="Rectangle 29"/>
                  <p:cNvSpPr/>
                  <p:nvPr/>
                </p:nvSpPr>
                <p:spPr>
                  <a:xfrm>
                    <a:off x="3385660" y="2165177"/>
                    <a:ext cx="1795940" cy="35242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solidFill>
                          <a:srgbClr val="4472C4"/>
                        </a:solidFill>
                        <a:latin typeface="Calibri" panose="020F0502020204030204" pitchFamily="34" charset="0"/>
                        <a:ea typeface="SimSun" panose="02010600030101010101" pitchFamily="2" charset="-122"/>
                        <a:cs typeface="Times New Roman" panose="02020603050405020304" pitchFamily="18" charset="0"/>
                      </a:rPr>
                      <a:t>e.g.: Install Inverter type oil injected air </a:t>
                    </a:r>
                    <a:r>
                      <a:rPr lang="en-GB" sz="1100" b="1" dirty="0">
                        <a:solidFill>
                          <a:srgbClr val="4472C4"/>
                        </a:solidFill>
                        <a:latin typeface="Calibri" panose="020F0502020204030204" pitchFamily="34" charset="0"/>
                        <a:ea typeface="SimSun" panose="02010600030101010101" pitchFamily="2" charset="-122"/>
                        <a:cs typeface="Times New Roman" panose="02020603050405020304" pitchFamily="18" charset="0"/>
                      </a:rPr>
                      <a:t>compressor</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1" name="5-Point Star 30"/>
                  <p:cNvSpPr/>
                  <p:nvPr/>
                </p:nvSpPr>
                <p:spPr>
                  <a:xfrm>
                    <a:off x="2463009" y="2824163"/>
                    <a:ext cx="266700" cy="271572"/>
                  </a:xfrm>
                  <a:prstGeom prst="star5">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2" name="5-Point Star 31"/>
                  <p:cNvSpPr/>
                  <p:nvPr/>
                </p:nvSpPr>
                <p:spPr>
                  <a:xfrm>
                    <a:off x="3549625" y="2520824"/>
                    <a:ext cx="266700" cy="267441"/>
                  </a:xfrm>
                  <a:prstGeom prst="star5">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3" name="5-Point Star 32"/>
                  <p:cNvSpPr/>
                  <p:nvPr/>
                </p:nvSpPr>
                <p:spPr>
                  <a:xfrm>
                    <a:off x="2947987" y="1343025"/>
                    <a:ext cx="266700" cy="272178"/>
                  </a:xfrm>
                  <a:prstGeom prst="star5">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34" name="5-Point Star 33"/>
                  <p:cNvSpPr/>
                  <p:nvPr/>
                </p:nvSpPr>
                <p:spPr>
                  <a:xfrm>
                    <a:off x="4010025" y="1042987"/>
                    <a:ext cx="266700" cy="231618"/>
                  </a:xfrm>
                  <a:prstGeom prst="star5">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35" name="Straight Connector 34"/>
                  <p:cNvCxnSpPr/>
                  <p:nvPr/>
                </p:nvCxnSpPr>
                <p:spPr>
                  <a:xfrm flipV="1">
                    <a:off x="4495800" y="114300"/>
                    <a:ext cx="47625" cy="3781425"/>
                  </a:xfrm>
                  <a:prstGeom prst="line">
                    <a:avLst/>
                  </a:prstGeom>
                  <a:noFill/>
                  <a:ln w="25400" cap="flat" cmpd="sng" algn="ctr">
                    <a:solidFill>
                      <a:srgbClr val="7030A0"/>
                    </a:solidFill>
                    <a:prstDash val="dash"/>
                    <a:miter lim="800000"/>
                  </a:ln>
                  <a:effectLst/>
                </p:spPr>
              </p:cxnSp>
              <p:sp>
                <p:nvSpPr>
                  <p:cNvPr id="36" name="Rectangle 35"/>
                  <p:cNvSpPr/>
                  <p:nvPr/>
                </p:nvSpPr>
                <p:spPr>
                  <a:xfrm>
                    <a:off x="4276725" y="4057650"/>
                    <a:ext cx="1504950" cy="685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Required </a:t>
                    </a:r>
                    <a:r>
                      <a:rPr lang="en-GB" sz="11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capacity </a:t>
                    </a: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through training programme</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7" name="Right Brace 36"/>
                  <p:cNvSpPr/>
                  <p:nvPr/>
                </p:nvSpPr>
                <p:spPr>
                  <a:xfrm rot="5400000">
                    <a:off x="3724275" y="3552825"/>
                    <a:ext cx="431165" cy="1108394"/>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cxnSp>
                <p:nvCxnSpPr>
                  <p:cNvPr id="38" name="Straight Connector 37"/>
                  <p:cNvCxnSpPr/>
                  <p:nvPr/>
                </p:nvCxnSpPr>
                <p:spPr>
                  <a:xfrm>
                    <a:off x="895350" y="800100"/>
                    <a:ext cx="5676900" cy="9525"/>
                  </a:xfrm>
                  <a:prstGeom prst="line">
                    <a:avLst/>
                  </a:prstGeom>
                  <a:noFill/>
                  <a:ln w="25400" cap="flat" cmpd="sng" algn="ctr">
                    <a:solidFill>
                      <a:srgbClr val="7030A0"/>
                    </a:solidFill>
                    <a:prstDash val="dash"/>
                    <a:miter lim="800000"/>
                  </a:ln>
                  <a:effectLst/>
                </p:spPr>
              </p:cxnSp>
              <p:sp>
                <p:nvSpPr>
                  <p:cNvPr id="39" name="Right Brace 38"/>
                  <p:cNvSpPr/>
                  <p:nvPr/>
                </p:nvSpPr>
                <p:spPr>
                  <a:xfrm rot="10800000">
                    <a:off x="302162" y="827405"/>
                    <a:ext cx="593188" cy="1325245"/>
                  </a:xfrm>
                  <a:prstGeom prst="rightBrace">
                    <a:avLst>
                      <a:gd name="adj1" fmla="val 38660"/>
                      <a:gd name="adj2" fmla="val 50000"/>
                    </a:avLst>
                  </a:prstGeom>
                  <a:noFill/>
                  <a:ln w="381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sp>
                <p:nvSpPr>
                  <p:cNvPr id="40" name="Rectangle 39"/>
                  <p:cNvSpPr/>
                  <p:nvPr/>
                </p:nvSpPr>
                <p:spPr>
                  <a:xfrm>
                    <a:off x="-276230" y="733425"/>
                    <a:ext cx="625456"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Required project funding</a:t>
                    </a:r>
                    <a:endParaRPr lang="en-GB" sz="11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3" name="Rectangle 42"/>
                  <p:cNvSpPr/>
                  <p:nvPr/>
                </p:nvSpPr>
                <p:spPr>
                  <a:xfrm>
                    <a:off x="-419644" y="4107022"/>
                    <a:ext cx="1439276" cy="6191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Note:</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B= Business</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F= Finance</a:t>
                    </a:r>
                  </a:p>
                  <a:p>
                    <a:pPr>
                      <a:lnSpc>
                        <a:spcPts val="1320"/>
                      </a:lnSpc>
                    </a:pPr>
                    <a:r>
                      <a:rPr lang="en-GB" sz="1400" b="1" dirty="0" smtClean="0">
                        <a:solidFill>
                          <a:srgbClr val="000000"/>
                        </a:solidFill>
                        <a:latin typeface="Calibri" panose="020F0502020204030204" pitchFamily="34" charset="0"/>
                        <a:ea typeface="SimSun" panose="02010600030101010101" pitchFamily="2" charset="-122"/>
                        <a:cs typeface="Times New Roman" panose="02020603050405020304" pitchFamily="18" charset="0"/>
                      </a:rPr>
                      <a:t>P= Policy/programme</a:t>
                    </a:r>
                    <a:endParaRPr lang="en-GB" sz="14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4" name="5-Point Star 43"/>
                  <p:cNvSpPr/>
                  <p:nvPr/>
                </p:nvSpPr>
                <p:spPr>
                  <a:xfrm>
                    <a:off x="1939419" y="2995435"/>
                    <a:ext cx="222757" cy="257352"/>
                  </a:xfrm>
                  <a:prstGeom prst="star5">
                    <a:avLst/>
                  </a:prstGeom>
                  <a:solidFill>
                    <a:srgbClr val="418438"/>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0000"/>
                      </a:solidFill>
                    </a:endParaRPr>
                  </a:p>
                </p:txBody>
              </p:sp>
            </p:grpSp>
            <p:cxnSp>
              <p:nvCxnSpPr>
                <p:cNvPr id="12" name="Straight Connector 11"/>
                <p:cNvCxnSpPr/>
                <p:nvPr/>
              </p:nvCxnSpPr>
              <p:spPr>
                <a:xfrm flipV="1">
                  <a:off x="3409950" y="114300"/>
                  <a:ext cx="47625" cy="3781425"/>
                </a:xfrm>
                <a:prstGeom prst="line">
                  <a:avLst/>
                </a:prstGeom>
                <a:noFill/>
                <a:ln w="25400" cap="flat" cmpd="sng" algn="ctr">
                  <a:solidFill>
                    <a:srgbClr val="418438"/>
                  </a:solidFill>
                  <a:prstDash val="solid"/>
                  <a:miter lim="800000"/>
                </a:ln>
                <a:effectLst/>
              </p:spPr>
            </p:cxnSp>
          </p:grpSp>
        </p:grpSp>
        <p:cxnSp>
          <p:nvCxnSpPr>
            <p:cNvPr id="7" name="Straight Arrow Connector 6"/>
            <p:cNvCxnSpPr/>
            <p:nvPr/>
          </p:nvCxnSpPr>
          <p:spPr>
            <a:xfrm>
              <a:off x="302161" y="1195387"/>
              <a:ext cx="242328" cy="147638"/>
            </a:xfrm>
            <a:prstGeom prst="straightConnector1">
              <a:avLst/>
            </a:prstGeom>
            <a:noFill/>
            <a:ln w="6350" cap="flat" cmpd="sng" algn="ctr">
              <a:solidFill>
                <a:srgbClr val="5B9BD5"/>
              </a:solidFill>
              <a:prstDash val="solid"/>
              <a:miter lim="800000"/>
              <a:tailEnd type="triangle"/>
            </a:ln>
            <a:effectLst/>
          </p:spPr>
        </p:cxnSp>
      </p:grpSp>
      <p:sp>
        <p:nvSpPr>
          <p:cNvPr id="2" name="Rectangle 1"/>
          <p:cNvSpPr/>
          <p:nvPr/>
        </p:nvSpPr>
        <p:spPr>
          <a:xfrm>
            <a:off x="0" y="449199"/>
            <a:ext cx="9144000" cy="400110"/>
          </a:xfrm>
          <a:prstGeom prst="rect">
            <a:avLst/>
          </a:prstGeom>
        </p:spPr>
        <p:txBody>
          <a:bodyPr wrap="square">
            <a:spAutoFit/>
          </a:bodyPr>
          <a:lstStyle/>
          <a:p>
            <a:pPr lvl="0">
              <a:defRPr/>
            </a:pPr>
            <a:r>
              <a:rPr kumimoji="0" lang="en-GB" sz="2000" b="1" kern="0" dirty="0" smtClean="0">
                <a:solidFill>
                  <a:srgbClr val="C00000"/>
                </a:solidFill>
                <a:latin typeface="Calibri"/>
                <a:ea typeface="SimSun" panose="02010600030101010101" pitchFamily="2" charset="-122"/>
                <a:cs typeface="Times New Roman" panose="02020603050405020304" pitchFamily="18" charset="0"/>
              </a:rPr>
              <a:t>What support is actually needed and which stakeholder(s) could/should provide it?</a:t>
            </a:r>
          </a:p>
        </p:txBody>
      </p:sp>
      <p:sp>
        <p:nvSpPr>
          <p:cNvPr id="3" name="Right Arrow 2"/>
          <p:cNvSpPr/>
          <p:nvPr/>
        </p:nvSpPr>
        <p:spPr bwMode="auto">
          <a:xfrm rot="16200000">
            <a:off x="1220875" y="2889301"/>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41" name="Right Arrow 40"/>
          <p:cNvSpPr/>
          <p:nvPr/>
        </p:nvSpPr>
        <p:spPr bwMode="auto">
          <a:xfrm>
            <a:off x="4856900" y="5391023"/>
            <a:ext cx="1316868" cy="300666"/>
          </a:xfrm>
          <a:prstGeom prst="rightArrow">
            <a:avLst/>
          </a:prstGeom>
          <a:solidFill>
            <a:srgbClr val="FFC000"/>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cxnSp>
        <p:nvCxnSpPr>
          <p:cNvPr id="45" name="Straight Arrow Connector 44"/>
          <p:cNvCxnSpPr>
            <a:stCxn id="44" idx="4"/>
            <a:endCxn id="31" idx="1"/>
          </p:cNvCxnSpPr>
          <p:nvPr/>
        </p:nvCxnSpPr>
        <p:spPr bwMode="auto">
          <a:xfrm flipV="1">
            <a:off x="3244254" y="4624598"/>
            <a:ext cx="378019" cy="173578"/>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48" name="Straight Arrow Connector 47"/>
          <p:cNvCxnSpPr/>
          <p:nvPr/>
        </p:nvCxnSpPr>
        <p:spPr bwMode="auto">
          <a:xfrm flipV="1">
            <a:off x="3961644" y="4319686"/>
            <a:ext cx="1065542" cy="303429"/>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50" name="Straight Arrow Connector 49"/>
          <p:cNvCxnSpPr/>
          <p:nvPr/>
        </p:nvCxnSpPr>
        <p:spPr bwMode="auto">
          <a:xfrm flipV="1">
            <a:off x="3904683" y="3075740"/>
            <a:ext cx="474177" cy="149411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52" name="Straight Arrow Connector 51"/>
          <p:cNvCxnSpPr/>
          <p:nvPr/>
        </p:nvCxnSpPr>
        <p:spPr bwMode="auto">
          <a:xfrm flipV="1">
            <a:off x="3953161" y="2780987"/>
            <a:ext cx="1712098" cy="180886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845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p:nvPr/>
        </p:nvSpPr>
        <p:spPr>
          <a:xfrm>
            <a:off x="0" y="332656"/>
            <a:ext cx="9144000" cy="4955203"/>
          </a:xfrm>
          <a:prstGeom prst="rect">
            <a:avLst/>
          </a:prstGeom>
          <a:noFill/>
        </p:spPr>
        <p:txBody>
          <a:bodyPr wrap="square" rtlCol="0">
            <a:spAutoFit/>
          </a:bodyPr>
          <a:lstStyle/>
          <a:p>
            <a:pPr algn="ctr">
              <a:defRPr/>
            </a:pPr>
            <a:r>
              <a:rPr kumimoji="0" lang="en-GB" sz="2800" b="1" kern="0" dirty="0" smtClean="0">
                <a:solidFill>
                  <a:srgbClr val="418438"/>
                </a:solidFill>
                <a:ea typeface="SimSun" panose="02010600030101010101" pitchFamily="2" charset="-122"/>
                <a:cs typeface="Times New Roman" panose="02020603050405020304" pitchFamily="18" charset="0"/>
              </a:rPr>
              <a:t>Key challenges </a:t>
            </a:r>
            <a:r>
              <a:rPr kumimoji="0" lang="en-GB" sz="2800" b="1" kern="0" dirty="0">
                <a:solidFill>
                  <a:srgbClr val="418438"/>
                </a:solidFill>
                <a:ea typeface="SimSun" panose="02010600030101010101" pitchFamily="2" charset="-122"/>
                <a:cs typeface="Times New Roman" panose="02020603050405020304" pitchFamily="18" charset="0"/>
              </a:rPr>
              <a:t>to tap opportunities: </a:t>
            </a:r>
            <a:endParaRPr lang="en-GB" sz="2400" dirty="0">
              <a:solidFill>
                <a:srgbClr val="000000"/>
              </a:solidFill>
              <a:ea typeface="SimSun" panose="02010600030101010101" pitchFamily="2" charset="-122"/>
            </a:endParaRPr>
          </a:p>
          <a:p>
            <a:pPr marL="685800" lvl="1" indent="-228600" algn="just">
              <a:buFont typeface="Wingdings" panose="05000000000000000000" pitchFamily="2" charset="2"/>
              <a:buChar char="Ø"/>
            </a:pPr>
            <a:r>
              <a:rPr lang="en-GB" sz="2400" dirty="0" smtClean="0">
                <a:solidFill>
                  <a:srgbClr val="000000"/>
                </a:solidFill>
                <a:ea typeface="SimSun" panose="02010600030101010101" pitchFamily="2" charset="-122"/>
              </a:rPr>
              <a:t>High </a:t>
            </a:r>
            <a:r>
              <a:rPr lang="en-GB" sz="2400" dirty="0">
                <a:solidFill>
                  <a:srgbClr val="000000"/>
                </a:solidFill>
                <a:ea typeface="SimSun" panose="02010600030101010101" pitchFamily="2" charset="-122"/>
              </a:rPr>
              <a:t>upfront </a:t>
            </a:r>
            <a:r>
              <a:rPr lang="en-GB" sz="2400" dirty="0" smtClean="0">
                <a:solidFill>
                  <a:srgbClr val="000000"/>
                </a:solidFill>
                <a:ea typeface="SimSun" panose="02010600030101010101" pitchFamily="2" charset="-122"/>
              </a:rPr>
              <a:t>cost of Japanese technologies;</a:t>
            </a:r>
          </a:p>
          <a:p>
            <a:pPr marL="685800" lvl="1" indent="-228600" algn="just">
              <a:buFont typeface="Wingdings" panose="05000000000000000000" pitchFamily="2" charset="2"/>
              <a:buChar char="Ø"/>
            </a:pPr>
            <a:r>
              <a:rPr lang="en-GB" sz="2400" dirty="0" smtClean="0">
                <a:solidFill>
                  <a:srgbClr val="000000"/>
                </a:solidFill>
                <a:ea typeface="SimSun" panose="02010600030101010101" pitchFamily="2" charset="-122"/>
              </a:rPr>
              <a:t>Significant information/knowledge gap exists: No </a:t>
            </a:r>
            <a:r>
              <a:rPr lang="en-GB" sz="2400" dirty="0">
                <a:solidFill>
                  <a:srgbClr val="000000"/>
                </a:solidFill>
                <a:ea typeface="SimSun" panose="02010600030101010101" pitchFamily="2" charset="-122"/>
              </a:rPr>
              <a:t>comprehensive database on “seeds” and “needs” (technologies, financing options, stimulating policies, case studies, approximate prices, etc</a:t>
            </a:r>
            <a:r>
              <a:rPr lang="en-GB" sz="2400" dirty="0" smtClean="0">
                <a:solidFill>
                  <a:srgbClr val="000000"/>
                </a:solidFill>
                <a:ea typeface="SimSun" panose="02010600030101010101" pitchFamily="2" charset="-122"/>
              </a:rPr>
              <a:t>.)</a:t>
            </a:r>
          </a:p>
          <a:p>
            <a:pPr marL="685800" lvl="1" indent="-228600" algn="just">
              <a:buFont typeface="Wingdings" panose="05000000000000000000" pitchFamily="2" charset="2"/>
              <a:buChar char="Ø"/>
            </a:pPr>
            <a:r>
              <a:rPr kumimoji="0" lang="en-GB" sz="2400" kern="0" dirty="0" smtClean="0">
                <a:solidFill>
                  <a:srgbClr val="000000"/>
                </a:solidFill>
                <a:ea typeface="SimSun" panose="02010600030101010101" pitchFamily="2" charset="-122"/>
              </a:rPr>
              <a:t>Incomplete, fragmented, and uncoordinated efforts among stakeholders to tap opportunities;</a:t>
            </a:r>
          </a:p>
          <a:p>
            <a:pPr marL="685800" lvl="1" indent="-228600" algn="just">
              <a:buFont typeface="Wingdings" panose="05000000000000000000" pitchFamily="2" charset="2"/>
              <a:buChar char="Ø"/>
            </a:pPr>
            <a:r>
              <a:rPr kumimoji="0" lang="en-GB" sz="2400" kern="0" dirty="0" smtClean="0">
                <a:solidFill>
                  <a:srgbClr val="000000"/>
                </a:solidFill>
                <a:ea typeface="SimSun" panose="02010600030101010101" pitchFamily="2" charset="-122"/>
              </a:rPr>
              <a:t>Communication barriers (</a:t>
            </a:r>
            <a:r>
              <a:rPr kumimoji="0" lang="en-GB" sz="2400" kern="0" dirty="0" err="1" smtClean="0">
                <a:solidFill>
                  <a:srgbClr val="000000"/>
                </a:solidFill>
                <a:ea typeface="SimSun" panose="02010600030101010101" pitchFamily="2" charset="-122"/>
              </a:rPr>
              <a:t>mindset</a:t>
            </a:r>
            <a:r>
              <a:rPr kumimoji="0" lang="en-GB" sz="2400" kern="0" dirty="0" smtClean="0">
                <a:solidFill>
                  <a:srgbClr val="000000"/>
                </a:solidFill>
                <a:ea typeface="SimSun" panose="02010600030101010101" pitchFamily="2" charset="-122"/>
              </a:rPr>
              <a:t>, language, etc.).</a:t>
            </a:r>
          </a:p>
          <a:p>
            <a:pPr algn="just">
              <a:defRPr/>
            </a:pPr>
            <a:endParaRPr kumimoji="0" lang="en-GB" sz="2400" kern="0" dirty="0" smtClean="0">
              <a:solidFill>
                <a:srgbClr val="000000"/>
              </a:solidFill>
              <a:ea typeface="SimSun" panose="02010600030101010101" pitchFamily="2" charset="-122"/>
            </a:endParaRPr>
          </a:p>
          <a:p>
            <a:pPr algn="just">
              <a:defRPr/>
            </a:pPr>
            <a:r>
              <a:rPr kumimoji="0" lang="en-GB" sz="2400" b="1" kern="0" dirty="0" smtClean="0">
                <a:solidFill>
                  <a:srgbClr val="418438"/>
                </a:solidFill>
                <a:ea typeface="SimSun" panose="02010600030101010101" pitchFamily="2" charset="-122"/>
                <a:sym typeface="Wingdings" panose="05000000000000000000" pitchFamily="2" charset="2"/>
              </a:rPr>
              <a:t>&gt;&gt; </a:t>
            </a:r>
            <a:r>
              <a:rPr kumimoji="0" lang="en-GB" sz="2400" b="1" kern="0" dirty="0">
                <a:solidFill>
                  <a:srgbClr val="418438"/>
                </a:solidFill>
                <a:ea typeface="SimSun" panose="02010600030101010101" pitchFamily="2" charset="-122"/>
              </a:rPr>
              <a:t>It was concluded that there is a need to initiate a stakeholders' matchmaking platform to address all the above challenges in practical and systematic manner.</a:t>
            </a:r>
            <a:endParaRPr kumimoji="0" lang="en-GB" sz="2400" b="1" kern="0" dirty="0">
              <a:solidFill>
                <a:srgbClr val="418438"/>
              </a:solidFill>
            </a:endParaRPr>
          </a:p>
          <a:p>
            <a:pPr algn="just">
              <a:defRPr/>
            </a:pPr>
            <a:endParaRPr kumimoji="0" lang="en-GB" sz="2400" b="1" kern="0" dirty="0" smtClean="0">
              <a:solidFill>
                <a:srgbClr val="418438"/>
              </a:solidFill>
            </a:endParaRPr>
          </a:p>
        </p:txBody>
      </p:sp>
    </p:spTree>
    <p:extLst>
      <p:ext uri="{BB962C8B-B14F-4D97-AF65-F5344CB8AC3E}">
        <p14:creationId xmlns:p14="http://schemas.microsoft.com/office/powerpoint/2010/main" val="748481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57"/>
          <p:cNvSpPr txBox="1">
            <a:spLocks noChangeAspect="1" noChangeArrowheads="1"/>
          </p:cNvSpPr>
          <p:nvPr/>
        </p:nvSpPr>
        <p:spPr bwMode="auto">
          <a:xfrm>
            <a:off x="179512" y="2492896"/>
            <a:ext cx="8874986" cy="1384995"/>
          </a:xfrm>
          <a:prstGeom prst="rect">
            <a:avLst/>
          </a:prstGeom>
          <a:noFill/>
          <a:ln w="9525">
            <a:noFill/>
            <a:miter lim="800000"/>
            <a:headEnd/>
            <a:tailEnd/>
          </a:ln>
        </p:spPr>
        <p:txBody>
          <a:bodyPr wrap="square">
            <a:spAutoFit/>
          </a:bodyPr>
          <a:lstStyle/>
          <a:p>
            <a:pPr lvl="0" algn="ctr"/>
            <a:r>
              <a:rPr kumimoji="0" lang="en-US" altLang="ja-JP" sz="2800" b="1" i="0" u="none" strike="noStrike" kern="1200" cap="none" spc="0" normalizeH="0" baseline="0" noProof="0" dirty="0" smtClean="0">
                <a:ln>
                  <a:noFill/>
                </a:ln>
                <a:solidFill>
                  <a:srgbClr val="1F497D"/>
                </a:solidFill>
                <a:effectLst/>
                <a:uLnTx/>
                <a:uFillTx/>
                <a:latin typeface="Calibri"/>
                <a:ea typeface="ＭＳ Ｐゴシック" panose="020B0600070205080204" pitchFamily="34" charset="-128"/>
                <a:cs typeface="+mn-cs"/>
              </a:rPr>
              <a:t>Initiating </a:t>
            </a:r>
            <a:r>
              <a:rPr kumimoji="0" lang="en-GB" altLang="ja-JP" sz="2800" b="1" dirty="0">
                <a:solidFill>
                  <a:srgbClr val="1F497D"/>
                </a:solidFill>
              </a:rPr>
              <a:t>Japan-India Technology Matchmaking Platform (JITMAP)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smtClean="0">
                <a:ln>
                  <a:noFill/>
                </a:ln>
                <a:solidFill>
                  <a:srgbClr val="1F497D"/>
                </a:solidFill>
                <a:effectLst/>
                <a:uLnTx/>
                <a:uFillTx/>
                <a:latin typeface="Calibri"/>
                <a:ea typeface="ＭＳ Ｐゴシック" panose="020B0600070205080204" pitchFamily="34" charset="-128"/>
                <a:cs typeface="+mn-cs"/>
              </a:rPr>
              <a:t> </a:t>
            </a:r>
            <a:endParaRPr kumimoji="0"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374629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4664"/>
            <a:ext cx="9144000" cy="637097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800" b="1" i="0" u="none" strike="noStrike" kern="1200" cap="none" spc="0" normalizeH="0" baseline="0" noProof="0" dirty="0">
                <a:ln>
                  <a:noFill/>
                </a:ln>
                <a:solidFill>
                  <a:srgbClr val="418438"/>
                </a:solidFill>
                <a:effectLst/>
                <a:uLnTx/>
                <a:uFillTx/>
                <a:latin typeface="Arial"/>
                <a:ea typeface="+mn-ea"/>
                <a:cs typeface="+mn-cs"/>
              </a:rPr>
              <a:t>Key </a:t>
            </a:r>
            <a:r>
              <a:rPr kumimoji="1" lang="en-US" sz="2800" b="1" i="0" u="none" strike="noStrike" kern="1200" cap="none" spc="0" normalizeH="0" baseline="0" noProof="0" dirty="0" smtClean="0">
                <a:ln>
                  <a:noFill/>
                </a:ln>
                <a:solidFill>
                  <a:srgbClr val="418438"/>
                </a:solidFill>
                <a:effectLst/>
                <a:uLnTx/>
                <a:uFillTx/>
                <a:latin typeface="Arial"/>
                <a:ea typeface="+mn-ea"/>
                <a:cs typeface="+mn-cs"/>
              </a:rPr>
              <a:t>feature of the platform </a:t>
            </a:r>
            <a:endParaRPr kumimoji="1" lang="en-GB"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b="1" u="sng" dirty="0" smtClean="0">
                <a:solidFill>
                  <a:srgbClr val="7030A0"/>
                </a:solidFill>
                <a:latin typeface="Calibri" panose="020F0502020204030204" pitchFamily="34" charset="0"/>
                <a:ea typeface="SimSun" panose="02010600030101010101" pitchFamily="2" charset="-122"/>
                <a:cs typeface="Arial" panose="020B0604020202020204" pitchFamily="34" charset="0"/>
              </a:rPr>
              <a:t>Bilateral</a:t>
            </a:r>
            <a:r>
              <a:rPr lang="en-GB" sz="2000" dirty="0" smtClean="0">
                <a:latin typeface="Calibri" panose="020F0502020204030204" pitchFamily="34" charset="0"/>
                <a:ea typeface="SimSun" panose="02010600030101010101" pitchFamily="2" charset="-122"/>
                <a:cs typeface="Arial" panose="020B0604020202020204" pitchFamily="34" charset="0"/>
              </a:rPr>
              <a:t>:</a:t>
            </a:r>
            <a:r>
              <a:rPr lang="en-GB" sz="2000" dirty="0">
                <a:solidFill>
                  <a:srgbClr val="7030A0"/>
                </a:solidFill>
                <a:latin typeface="Calibri" panose="020F0502020204030204" pitchFamily="34" charset="0"/>
                <a:ea typeface="SimSun" panose="02010600030101010101" pitchFamily="2" charset="-122"/>
                <a:cs typeface="Arial" panose="020B0604020202020204" pitchFamily="34" charset="0"/>
              </a:rPr>
              <a:t> </a:t>
            </a:r>
            <a:r>
              <a:rPr lang="en-GB" sz="2000" dirty="0" smtClean="0">
                <a:latin typeface="Calibri" panose="020F0502020204030204" pitchFamily="34" charset="0"/>
                <a:ea typeface="SimSun" panose="02010600030101010101" pitchFamily="2" charset="-122"/>
                <a:cs typeface="Arial" panose="020B0604020202020204" pitchFamily="34" charset="0"/>
              </a:rPr>
              <a:t>Specific focus on Japan and India;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2000" dirty="0" smtClean="0">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b="1" u="sng" dirty="0" smtClean="0">
                <a:solidFill>
                  <a:srgbClr val="7030A0"/>
                </a:solidFill>
                <a:latin typeface="Calibri" panose="020F0502020204030204" pitchFamily="34" charset="0"/>
                <a:ea typeface="SimSun" panose="02010600030101010101" pitchFamily="2" charset="-122"/>
                <a:cs typeface="Arial" panose="020B0604020202020204" pitchFamily="34" charset="0"/>
              </a:rPr>
              <a:t>Multistakeholder</a:t>
            </a:r>
            <a:r>
              <a:rPr lang="en-GB" sz="2000" dirty="0" smtClean="0">
                <a:latin typeface="Calibri" panose="020F0502020204030204" pitchFamily="34" charset="0"/>
                <a:ea typeface="SimSun" panose="02010600030101010101" pitchFamily="2" charset="-122"/>
                <a:cs typeface="Arial" panose="020B0604020202020204" pitchFamily="34" charset="0"/>
              </a:rPr>
              <a:t>: Ensuring </a:t>
            </a:r>
            <a:r>
              <a:rPr lang="en-GB" sz="2000" b="1" dirty="0" smtClean="0">
                <a:solidFill>
                  <a:srgbClr val="FF0000"/>
                </a:solidFill>
                <a:latin typeface="Calibri" panose="020F0502020204030204" pitchFamily="34" charset="0"/>
                <a:ea typeface="SimSun" panose="02010600030101010101" pitchFamily="2" charset="-122"/>
                <a:cs typeface="Arial" panose="020B0604020202020204" pitchFamily="34" charset="0"/>
              </a:rPr>
              <a:t>wider </a:t>
            </a:r>
            <a:r>
              <a:rPr lang="en-GB" sz="2000" b="1" dirty="0">
                <a:solidFill>
                  <a:srgbClr val="FF0000"/>
                </a:solidFill>
                <a:latin typeface="Calibri" panose="020F0502020204030204" pitchFamily="34" charset="0"/>
                <a:ea typeface="SimSun" panose="02010600030101010101" pitchFamily="2" charset="-122"/>
                <a:cs typeface="Arial" panose="020B0604020202020204" pitchFamily="34" charset="0"/>
              </a:rPr>
              <a:t>n</a:t>
            </a:r>
            <a:r>
              <a:rPr lang="en-GB" sz="2000" b="1" dirty="0" smtClean="0">
                <a:solidFill>
                  <a:srgbClr val="FF0000"/>
                </a:solidFill>
                <a:latin typeface="Calibri" panose="020F0502020204030204" pitchFamily="34" charset="0"/>
                <a:ea typeface="SimSun" panose="02010600030101010101" pitchFamily="2" charset="-122"/>
                <a:cs typeface="Arial" panose="020B0604020202020204" pitchFamily="34" charset="0"/>
              </a:rPr>
              <a:t>etworking</a:t>
            </a:r>
            <a:r>
              <a:rPr lang="en-GB" sz="2000" dirty="0" smtClean="0">
                <a:latin typeface="Calibri" panose="020F0502020204030204" pitchFamily="34" charset="0"/>
                <a:ea typeface="SimSun" panose="02010600030101010101" pitchFamily="2" charset="-122"/>
                <a:cs typeface="Arial" panose="020B0604020202020204" pitchFamily="34" charset="0"/>
              </a:rPr>
              <a:t>, </a:t>
            </a:r>
            <a:r>
              <a:rPr lang="en-GB" sz="2000" b="1" dirty="0">
                <a:solidFill>
                  <a:srgbClr val="FF0000"/>
                </a:solidFill>
                <a:latin typeface="Calibri" panose="020F0502020204030204" pitchFamily="34" charset="0"/>
                <a:ea typeface="SimSun" panose="02010600030101010101" pitchFamily="2" charset="-122"/>
                <a:cs typeface="Arial" panose="020B0604020202020204" pitchFamily="34" charset="0"/>
              </a:rPr>
              <a:t>k</a:t>
            </a:r>
            <a:r>
              <a:rPr lang="en-GB" sz="2000" b="1" dirty="0" smtClean="0">
                <a:solidFill>
                  <a:srgbClr val="FF0000"/>
                </a:solidFill>
                <a:latin typeface="Calibri" panose="020F0502020204030204" pitchFamily="34" charset="0"/>
                <a:ea typeface="SimSun" panose="02010600030101010101" pitchFamily="2" charset="-122"/>
                <a:cs typeface="Arial" panose="020B0604020202020204" pitchFamily="34" charset="0"/>
              </a:rPr>
              <a:t>nowledge &amp; expertise</a:t>
            </a:r>
            <a:r>
              <a:rPr lang="en-GB" sz="2000" dirty="0" smtClean="0">
                <a:latin typeface="Calibri" panose="020F0502020204030204" pitchFamily="34" charset="0"/>
                <a:ea typeface="SimSun" panose="02010600030101010101" pitchFamily="2" charset="-122"/>
                <a:cs typeface="Arial" panose="020B0604020202020204" pitchFamily="34" charset="0"/>
              </a:rPr>
              <a:t>, </a:t>
            </a:r>
            <a:r>
              <a:rPr lang="en-GB" sz="2000" b="1" dirty="0" smtClean="0">
                <a:solidFill>
                  <a:srgbClr val="FF0000"/>
                </a:solidFill>
                <a:latin typeface="Calibri" panose="020F0502020204030204" pitchFamily="34" charset="0"/>
                <a:ea typeface="SimSun" panose="02010600030101010101" pitchFamily="2" charset="-122"/>
                <a:cs typeface="Arial" panose="020B0604020202020204" pitchFamily="34" charset="0"/>
              </a:rPr>
              <a:t>resources</a:t>
            </a:r>
            <a:r>
              <a:rPr lang="en-GB" sz="2000" dirty="0" smtClean="0">
                <a:latin typeface="Calibri" panose="020F0502020204030204" pitchFamily="34" charset="0"/>
                <a:ea typeface="SimSun" panose="02010600030101010101" pitchFamily="2" charset="-122"/>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2000" dirty="0" smtClean="0">
              <a:latin typeface="Calibri" panose="020F0502020204030204" pitchFamily="34" charset="0"/>
              <a:ea typeface="SimSun" panose="02010600030101010101" pitchFamily="2" charset="-122"/>
              <a:cs typeface="Arial" panose="020B0604020202020204" pitchFamily="34" charset="0"/>
            </a:endParaRPr>
          </a:p>
          <a:p>
            <a:pPr marL="342900" lvl="0" indent="-342900">
              <a:buFont typeface="Wingdings" panose="05000000000000000000" pitchFamily="2" charset="2"/>
              <a:buChar char="Ø"/>
            </a:pPr>
            <a:r>
              <a:rPr lang="en-US" sz="2000" b="1" u="sng" dirty="0">
                <a:solidFill>
                  <a:srgbClr val="7030A0"/>
                </a:solidFill>
                <a:latin typeface="Calibri" panose="020F0502020204030204" pitchFamily="34" charset="0"/>
                <a:ea typeface="SimSun" panose="02010600030101010101" pitchFamily="2" charset="-122"/>
                <a:cs typeface="Times New Roman" panose="02020603050405020304" pitchFamily="18" charset="0"/>
              </a:rPr>
              <a:t>Practical</a:t>
            </a:r>
            <a:r>
              <a:rPr lang="en-US" sz="2000" u="sng"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GB" sz="2000" dirty="0">
                <a:solidFill>
                  <a:srgbClr val="000000"/>
                </a:solidFill>
                <a:latin typeface="Calibri" panose="020F0502020204030204" pitchFamily="34" charset="0"/>
                <a:ea typeface="SimSun" panose="02010600030101010101" pitchFamily="2" charset="-122"/>
                <a:cs typeface="Arial" panose="020B0604020202020204" pitchFamily="34" charset="0"/>
              </a:rPr>
              <a:t> unique forum where matching B2B, B2F and B2P can occur </a:t>
            </a:r>
            <a:r>
              <a:rPr lang="en-GB" sz="2000" b="1" dirty="0">
                <a:solidFill>
                  <a:srgbClr val="C00000"/>
                </a:solidFill>
                <a:latin typeface="Calibri" panose="020F0502020204030204" pitchFamily="34" charset="0"/>
                <a:ea typeface="SimSun" panose="02010600030101010101" pitchFamily="2" charset="-122"/>
                <a:cs typeface="Arial" panose="020B0604020202020204" pitchFamily="34" charset="0"/>
              </a:rPr>
              <a:t>on the ground</a:t>
            </a:r>
            <a:r>
              <a:rPr lang="en-GB" sz="2000" dirty="0">
                <a:solidFill>
                  <a:srgbClr val="000000"/>
                </a:solidFill>
                <a:latin typeface="Calibri" panose="020F0502020204030204" pitchFamily="34" charset="0"/>
                <a:ea typeface="SimSun" panose="02010600030101010101" pitchFamily="2" charset="-122"/>
                <a:cs typeface="Arial" panose="020B0604020202020204" pitchFamily="34" charset="0"/>
              </a:rPr>
              <a:t> as well as </a:t>
            </a:r>
            <a:r>
              <a:rPr lang="en-GB" sz="2000" b="1" dirty="0">
                <a:solidFill>
                  <a:srgbClr val="C00000"/>
                </a:solidFill>
                <a:latin typeface="Calibri" panose="020F0502020204030204" pitchFamily="34" charset="0"/>
                <a:ea typeface="SimSun" panose="02010600030101010101" pitchFamily="2" charset="-122"/>
                <a:cs typeface="Arial" panose="020B0604020202020204" pitchFamily="34" charset="0"/>
              </a:rPr>
              <a:t>online</a:t>
            </a:r>
            <a:r>
              <a:rPr lang="en-GB" sz="2000" dirty="0">
                <a:solidFill>
                  <a:srgbClr val="000000"/>
                </a:solidFill>
                <a:latin typeface="Calibri" panose="020F0502020204030204" pitchFamily="34" charset="0"/>
                <a:ea typeface="SimSun" panose="02010600030101010101" pitchFamily="2" charset="-122"/>
                <a:cs typeface="Arial" panose="020B0604020202020204" pitchFamily="34" charset="0"/>
              </a:rPr>
              <a:t> in faster way;</a:t>
            </a:r>
            <a:endParaRPr kumimoji="1" lang="en-GB"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1" lang="en-GB"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sz="2000" b="1" i="0" u="sng" strike="noStrike" kern="1200" cap="none" spc="0" normalizeH="0" baseline="0" noProof="0" dirty="0" smtClean="0">
                <a:ln>
                  <a:noFill/>
                </a:ln>
                <a:solidFill>
                  <a:srgbClr val="7030A0"/>
                </a:solidFill>
                <a:effectLst/>
                <a:uLnTx/>
                <a:uFillTx/>
                <a:latin typeface="Calibri" panose="020F0502020204030204" pitchFamily="34" charset="0"/>
                <a:ea typeface="SimSun" panose="02010600030101010101" pitchFamily="2" charset="-122"/>
                <a:cs typeface="Times New Roman" panose="02020603050405020304" pitchFamily="18" charset="0"/>
              </a:rPr>
              <a:t>Comprehensive</a:t>
            </a:r>
            <a:r>
              <a:rPr kumimoji="1" lang="en-US" sz="2000" b="0" i="0" u="sng"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Information and knowledge sharing about various aspects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technologies data base</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policies data base</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financing options data base</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 </a:t>
            </a:r>
            <a:r>
              <a:rPr kumimoji="1" lang="en-US" sz="2000" b="0" i="0" u="none" strike="noStrike" kern="1200" cap="none" spc="0" normalizeH="0" baseline="0" noProof="0" dirty="0" err="1"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etc</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 not just about one of them as in most existing platforms;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1" lang="en-US" sz="2000" b="0" i="0" u="sng"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sz="2000" b="1" i="0" u="sng" strike="noStrike" kern="1200" cap="none" spc="0" normalizeH="0" baseline="0" noProof="0" dirty="0" smtClean="0">
                <a:ln>
                  <a:noFill/>
                </a:ln>
                <a:solidFill>
                  <a:srgbClr val="7030A0"/>
                </a:solidFill>
                <a:effectLst/>
                <a:uLnTx/>
                <a:uFillTx/>
                <a:latin typeface="Calibri" panose="020F0502020204030204" pitchFamily="34" charset="0"/>
                <a:ea typeface="+mn-ea"/>
                <a:cs typeface="+mn-cs"/>
              </a:rPr>
              <a:t>Systematic</a:t>
            </a:r>
            <a:r>
              <a:rPr kumimoji="1" lang="en-US" sz="20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It addresses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all the stages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of Technology Transfer process, with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special focus given to follow up activities</a:t>
            </a:r>
            <a:r>
              <a:rPr kumimoji="1"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1" lang="en-US" sz="20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Ultimate </a:t>
            </a:r>
            <a:r>
              <a:rPr kumimoji="1"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goal is to materialize the opportunities rather than just identifying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them; </a:t>
            </a: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Develop information rather than just collect and share it</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It is </a:t>
            </a:r>
            <a:r>
              <a:rPr kumimoji="1" lang="en-US" sz="2000" b="1"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rPr>
              <a:t>not an alternative option </a:t>
            </a:r>
            <a:r>
              <a:rPr kumimoji="1"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to existing </a:t>
            </a:r>
            <a:r>
              <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platforms, </a:t>
            </a:r>
            <a:r>
              <a:rPr kumimoji="1" 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but rather a complementary one to them. </a:t>
            </a:r>
            <a:endParaRPr kumimoji="1"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9420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408" y="687314"/>
            <a:ext cx="6624736" cy="5355312"/>
          </a:xfrm>
          <a:prstGeom prst="rect">
            <a:avLst/>
          </a:prstGeom>
          <a:noFill/>
        </p:spPr>
        <p:txBody>
          <a:bodyPr wrap="square">
            <a:spAutoFit/>
          </a:bodyPr>
          <a:lstStyle/>
          <a:p>
            <a:pPr marL="285750" indent="-285750">
              <a:buFont typeface="Wingdings" panose="05000000000000000000" pitchFamily="2" charset="2"/>
              <a:buChar char="Ø"/>
              <a:defRPr/>
            </a:pPr>
            <a:r>
              <a:rPr kumimoji="0" lang="en-GB" kern="0" dirty="0" smtClean="0">
                <a:solidFill>
                  <a:prstClr val="black"/>
                </a:solidFill>
              </a:rPr>
              <a:t>JITMAP was initiated/launched as a trial basis on </a:t>
            </a:r>
            <a:r>
              <a:rPr kumimoji="0" lang="en-GB" b="1" kern="0" dirty="0" smtClean="0">
                <a:solidFill>
                  <a:srgbClr val="C00000"/>
                </a:solidFill>
              </a:rPr>
              <a:t>Jul. 13</a:t>
            </a:r>
            <a:r>
              <a:rPr kumimoji="0" lang="en-GB" b="1" kern="0" baseline="30000" dirty="0" smtClean="0">
                <a:solidFill>
                  <a:srgbClr val="C00000"/>
                </a:solidFill>
              </a:rPr>
              <a:t>th</a:t>
            </a:r>
            <a:r>
              <a:rPr kumimoji="0" lang="en-GB" b="1" kern="0" dirty="0" smtClean="0">
                <a:solidFill>
                  <a:srgbClr val="C00000"/>
                </a:solidFill>
              </a:rPr>
              <a:t>, 2016</a:t>
            </a:r>
            <a:r>
              <a:rPr kumimoji="0" lang="en-GB" kern="0" dirty="0" smtClean="0">
                <a:solidFill>
                  <a:prstClr val="black"/>
                </a:solidFill>
              </a:rPr>
              <a:t>. IGES and TERI as core members.</a:t>
            </a:r>
            <a:endParaRPr kumimoji="0" lang="en-GB" kern="0" dirty="0">
              <a:solidFill>
                <a:prstClr val="black"/>
              </a:solidFill>
            </a:endParaRPr>
          </a:p>
          <a:p>
            <a:pPr marL="285750" indent="-285750">
              <a:buFont typeface="Wingdings" panose="05000000000000000000" pitchFamily="2" charset="2"/>
              <a:buChar char="Ø"/>
              <a:defRPr/>
            </a:pPr>
            <a:r>
              <a:rPr kumimoji="0" lang="en-GB" kern="0" dirty="0">
                <a:solidFill>
                  <a:prstClr val="black"/>
                </a:solidFill>
              </a:rPr>
              <a:t>Leading Indian organizations has joined as dialogues members, namely: GEDA, MEDA, MCCIA, GITCO. Others are also expressing interests, from India and Japan</a:t>
            </a:r>
            <a:r>
              <a:rPr kumimoji="0" lang="en-GB" kern="0" dirty="0" smtClean="0">
                <a:solidFill>
                  <a:prstClr val="black"/>
                </a:solidFill>
              </a:rPr>
              <a:t>.</a:t>
            </a:r>
          </a:p>
          <a:p>
            <a:pPr marL="285750" indent="-285750">
              <a:buFont typeface="Wingdings" panose="05000000000000000000" pitchFamily="2" charset="2"/>
              <a:buChar char="Ø"/>
              <a:defRPr/>
            </a:pPr>
            <a:r>
              <a:rPr kumimoji="0" lang="en-GB" kern="0" dirty="0" smtClean="0">
                <a:solidFill>
                  <a:prstClr val="black"/>
                </a:solidFill>
              </a:rPr>
              <a:t>Overall </a:t>
            </a:r>
            <a:r>
              <a:rPr kumimoji="0" lang="en-GB" kern="0" dirty="0">
                <a:solidFill>
                  <a:prstClr val="black"/>
                </a:solidFill>
              </a:rPr>
              <a:t>we think that JITMAP is working/operational given that:</a:t>
            </a:r>
          </a:p>
          <a:p>
            <a:pPr>
              <a:defRPr/>
            </a:pPr>
            <a:r>
              <a:rPr kumimoji="0" lang="en-GB" kern="0" dirty="0" smtClean="0">
                <a:solidFill>
                  <a:prstClr val="black"/>
                </a:solidFill>
              </a:rPr>
              <a:t>	-</a:t>
            </a:r>
            <a:r>
              <a:rPr kumimoji="0" lang="en-GB" kern="0" dirty="0">
                <a:solidFill>
                  <a:prstClr val="black"/>
                </a:solidFill>
              </a:rPr>
              <a:t>Actual emission reduction has been </a:t>
            </a:r>
            <a:r>
              <a:rPr kumimoji="0" lang="en-GB" kern="0" dirty="0" smtClean="0">
                <a:solidFill>
                  <a:prstClr val="black"/>
                </a:solidFill>
              </a:rPr>
              <a:t>generated; </a:t>
            </a:r>
          </a:p>
          <a:p>
            <a:pPr>
              <a:defRPr/>
            </a:pPr>
            <a:r>
              <a:rPr kumimoji="0" lang="en-GB" kern="0" dirty="0" smtClean="0">
                <a:solidFill>
                  <a:prstClr val="black"/>
                </a:solidFill>
              </a:rPr>
              <a:t>	-</a:t>
            </a:r>
            <a:r>
              <a:rPr kumimoji="0" lang="en-GB" kern="0" dirty="0">
                <a:solidFill>
                  <a:prstClr val="black"/>
                </a:solidFill>
              </a:rPr>
              <a:t>Business opportunities have been </a:t>
            </a:r>
            <a:r>
              <a:rPr kumimoji="0" lang="en-GB" kern="0" dirty="0" smtClean="0">
                <a:solidFill>
                  <a:prstClr val="black"/>
                </a:solidFill>
              </a:rPr>
              <a:t>created;</a:t>
            </a:r>
          </a:p>
          <a:p>
            <a:pPr>
              <a:defRPr/>
            </a:pPr>
            <a:r>
              <a:rPr kumimoji="0" lang="en-GB" kern="0" dirty="0" smtClean="0">
                <a:solidFill>
                  <a:prstClr val="black"/>
                </a:solidFill>
              </a:rPr>
              <a:t>	-Positive and encouraging feedbacks were received from 	 	Japanese private sector with whom we have been working. 	The </a:t>
            </a:r>
            <a:r>
              <a:rPr kumimoji="0" lang="en-GB" kern="0" dirty="0">
                <a:solidFill>
                  <a:prstClr val="black"/>
                </a:solidFill>
              </a:rPr>
              <a:t>involvement of Honda, </a:t>
            </a:r>
            <a:r>
              <a:rPr kumimoji="0" lang="en-GB" kern="0" dirty="0" smtClean="0">
                <a:solidFill>
                  <a:prstClr val="black"/>
                </a:solidFill>
              </a:rPr>
              <a:t>Kobelco </a:t>
            </a:r>
            <a:r>
              <a:rPr kumimoji="0" lang="en-GB" kern="0" dirty="0">
                <a:solidFill>
                  <a:prstClr val="black"/>
                </a:solidFill>
              </a:rPr>
              <a:t>compressor, Bando </a:t>
            </a:r>
            <a:r>
              <a:rPr kumimoji="0" lang="en-GB" kern="0" dirty="0" smtClean="0">
                <a:solidFill>
                  <a:prstClr val="black"/>
                </a:solidFill>
              </a:rPr>
              <a:t>	chemical </a:t>
            </a:r>
            <a:r>
              <a:rPr kumimoji="0" lang="en-GB" kern="0" dirty="0">
                <a:solidFill>
                  <a:prstClr val="black"/>
                </a:solidFill>
              </a:rPr>
              <a:t>in FY2017 is </a:t>
            </a:r>
            <a:r>
              <a:rPr kumimoji="0" lang="en-GB" kern="0" dirty="0" smtClean="0">
                <a:solidFill>
                  <a:prstClr val="black"/>
                </a:solidFill>
              </a:rPr>
              <a:t>well acknowledged</a:t>
            </a:r>
            <a:r>
              <a:rPr kumimoji="0" lang="en-GB" kern="0" dirty="0">
                <a:solidFill>
                  <a:prstClr val="black"/>
                </a:solidFill>
              </a:rPr>
              <a:t>.</a:t>
            </a:r>
            <a:endParaRPr kumimoji="0" lang="en-GB" kern="0" dirty="0" smtClean="0">
              <a:solidFill>
                <a:prstClr val="black"/>
              </a:solidFill>
            </a:endParaRPr>
          </a:p>
          <a:p>
            <a:pPr>
              <a:defRPr/>
            </a:pPr>
            <a:endParaRPr kumimoji="0" lang="en-GB" kern="0" dirty="0" smtClean="0">
              <a:solidFill>
                <a:prstClr val="black"/>
              </a:solidFill>
            </a:endParaRPr>
          </a:p>
          <a:p>
            <a:pPr marL="285750" indent="-285750" algn="just">
              <a:buFont typeface="Wingdings" panose="05000000000000000000" pitchFamily="2" charset="2"/>
              <a:buChar char="Ø"/>
              <a:defRPr/>
            </a:pPr>
            <a:r>
              <a:rPr kumimoji="0" lang="en-GB" kern="0" dirty="0" smtClean="0">
                <a:solidFill>
                  <a:prstClr val="black"/>
                </a:solidFill>
              </a:rPr>
              <a:t>Holding this Thematic Track, attended by high level representatives from Japan and India is and additional achievement under JITMAP. It  is the best timing to launch the JITMAP website, which means to kick off the online matching as well.</a:t>
            </a:r>
          </a:p>
          <a:p>
            <a:pPr marL="285750" indent="-285750" algn="just">
              <a:buFont typeface="Wingdings" panose="05000000000000000000" pitchFamily="2" charset="2"/>
              <a:buChar char="Ø"/>
              <a:defRPr/>
            </a:pPr>
            <a:endParaRPr kumimoji="0" lang="en-GB" kern="0" dirty="0" smtClean="0">
              <a:solidFill>
                <a:prstClr val="black"/>
              </a:solidFill>
            </a:endParaRPr>
          </a:p>
        </p:txBody>
      </p:sp>
      <p:sp>
        <p:nvSpPr>
          <p:cNvPr id="11" name="Rectangle 10"/>
          <p:cNvSpPr/>
          <p:nvPr/>
        </p:nvSpPr>
        <p:spPr>
          <a:xfrm>
            <a:off x="179512" y="201332"/>
            <a:ext cx="8784976" cy="461665"/>
          </a:xfrm>
          <a:prstGeom prst="rect">
            <a:avLst/>
          </a:prstGeom>
          <a:noFill/>
        </p:spPr>
        <p:txBody>
          <a:bodyPr wrap="square">
            <a:spAutoFit/>
          </a:bodyPr>
          <a:lstStyle/>
          <a:p>
            <a:pPr algn="ctr">
              <a:defRPr/>
            </a:pPr>
            <a:r>
              <a:rPr kumimoji="0" lang="en-GB" sz="2400" b="1" kern="0" dirty="0" smtClean="0">
                <a:solidFill>
                  <a:srgbClr val="418438"/>
                </a:solidFill>
              </a:rPr>
              <a:t>Japan-India Technology Matchmaking Platform (JITMAP)</a:t>
            </a:r>
          </a:p>
        </p:txBody>
      </p:sp>
      <p:pic>
        <p:nvPicPr>
          <p:cNvPr id="7" name="Picture 6" descr="Z:\All_IGES\ISAP\ISAP2016\11_当日写真\160713_05_pl-3\160713_03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052736"/>
            <a:ext cx="2232248" cy="2376264"/>
          </a:xfrm>
          <a:prstGeom prst="rect">
            <a:avLst/>
          </a:prstGeom>
          <a:noFill/>
          <a:ln>
            <a:noFill/>
          </a:ln>
        </p:spPr>
      </p:pic>
    </p:spTree>
    <p:extLst>
      <p:ext uri="{BB962C8B-B14F-4D97-AF65-F5344CB8AC3E}">
        <p14:creationId xmlns:p14="http://schemas.microsoft.com/office/powerpoint/2010/main" val="68235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8132" y="260648"/>
            <a:ext cx="7660918" cy="1200329"/>
          </a:xfrm>
          <a:prstGeom prst="rect">
            <a:avLst/>
          </a:prstGeom>
          <a:noFill/>
        </p:spPr>
        <p:txBody>
          <a:bodyPr wrap="square">
            <a:spAutoFit/>
          </a:bodyPr>
          <a:lstStyle/>
          <a:p>
            <a:pPr algn="ctr">
              <a:defRPr/>
            </a:pPr>
            <a:r>
              <a:rPr kumimoji="0" lang="en-GB" sz="2400" b="1" kern="0" dirty="0" smtClean="0">
                <a:solidFill>
                  <a:srgbClr val="418438"/>
                </a:solidFill>
              </a:rPr>
              <a:t>Japan-India Technology Matchmaking Platform (JITMAP)</a:t>
            </a:r>
          </a:p>
          <a:p>
            <a:pPr algn="ctr">
              <a:defRPr/>
            </a:pPr>
            <a:r>
              <a:rPr kumimoji="0" lang="en-GB" sz="2400" kern="0" dirty="0" smtClean="0">
                <a:solidFill>
                  <a:srgbClr val="C00000"/>
                </a:solidFill>
                <a:hlinkClick r:id="rId2"/>
              </a:rPr>
              <a:t>http://jitmap.org</a:t>
            </a:r>
            <a:endParaRPr kumimoji="0" lang="en-GB" sz="2400" kern="0" dirty="0" smtClean="0">
              <a:solidFill>
                <a:srgbClr val="C00000"/>
              </a:solidFill>
            </a:endParaRPr>
          </a:p>
          <a:p>
            <a:pPr algn="ctr">
              <a:defRPr/>
            </a:pPr>
            <a:endParaRPr kumimoji="0" lang="en-GB" sz="2400" kern="0" dirty="0" smtClean="0">
              <a:solidFill>
                <a:srgbClr val="C00000"/>
              </a:solidFill>
            </a:endParaRPr>
          </a:p>
        </p:txBody>
      </p:sp>
      <p:grpSp>
        <p:nvGrpSpPr>
          <p:cNvPr id="4" name="Group 3"/>
          <p:cNvGrpSpPr/>
          <p:nvPr/>
        </p:nvGrpSpPr>
        <p:grpSpPr>
          <a:xfrm>
            <a:off x="399369" y="1268760"/>
            <a:ext cx="8398443" cy="4752528"/>
            <a:chOff x="399369" y="1268760"/>
            <a:chExt cx="8398443" cy="4752528"/>
          </a:xfrm>
        </p:grpSpPr>
        <p:pic>
          <p:nvPicPr>
            <p:cNvPr id="2" name="Picture 1"/>
            <p:cNvPicPr>
              <a:picLocks noChangeAspect="1"/>
            </p:cNvPicPr>
            <p:nvPr/>
          </p:nvPicPr>
          <p:blipFill>
            <a:blip r:embed="rId3"/>
            <a:stretch>
              <a:fillRect/>
            </a:stretch>
          </p:blipFill>
          <p:spPr>
            <a:xfrm>
              <a:off x="399369" y="1268760"/>
              <a:ext cx="8398443" cy="4752528"/>
            </a:xfrm>
            <a:prstGeom prst="rect">
              <a:avLst/>
            </a:prstGeom>
          </p:spPr>
        </p:pic>
        <p:pic>
          <p:nvPicPr>
            <p:cNvPr id="3" name="Picture 2"/>
            <p:cNvPicPr>
              <a:picLocks noChangeAspect="1"/>
            </p:cNvPicPr>
            <p:nvPr/>
          </p:nvPicPr>
          <p:blipFill rotWithShape="1">
            <a:blip r:embed="rId4"/>
            <a:srcRect l="62606" t="66787" r="35819" b="31113"/>
            <a:stretch/>
          </p:blipFill>
          <p:spPr>
            <a:xfrm rot="1944819">
              <a:off x="7267147" y="2714529"/>
              <a:ext cx="250593" cy="187945"/>
            </a:xfrm>
            <a:prstGeom prst="rect">
              <a:avLst/>
            </a:prstGeom>
          </p:spPr>
        </p:pic>
      </p:grpSp>
    </p:spTree>
    <p:extLst>
      <p:ext uri="{BB962C8B-B14F-4D97-AF65-F5344CB8AC3E}">
        <p14:creationId xmlns:p14="http://schemas.microsoft.com/office/powerpoint/2010/main" val="1389143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2204864"/>
            <a:ext cx="9036496" cy="1944216"/>
            <a:chOff x="1187624" y="2369537"/>
            <a:chExt cx="6934200" cy="1364263"/>
          </a:xfrm>
        </p:grpSpPr>
        <p:sp>
          <p:nvSpPr>
            <p:cNvPr id="2" name="Rectangle 3"/>
            <p:cNvSpPr txBox="1">
              <a:spLocks noChangeArrowheads="1"/>
            </p:cNvSpPr>
            <p:nvPr/>
          </p:nvSpPr>
          <p:spPr>
            <a:xfrm>
              <a:off x="1187624" y="2369537"/>
              <a:ext cx="6934200" cy="1143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Tx/>
                <a:buNone/>
              </a:pPr>
              <a:r>
                <a:rPr lang="en-US" sz="3600" b="1" dirty="0" smtClean="0">
                  <a:solidFill>
                    <a:srgbClr val="006600"/>
                  </a:solidFill>
                  <a:latin typeface="Comic Sans MS" pitchFamily="66" charset="0"/>
                </a:rPr>
                <a:t>Thank you for your kind attention</a:t>
              </a: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a:p>
              <a:pPr algn="ctr">
                <a:buFontTx/>
                <a:buNone/>
              </a:pPr>
              <a:endParaRPr lang="en-US" sz="3600" b="1" dirty="0" smtClean="0">
                <a:solidFill>
                  <a:srgbClr val="006600"/>
                </a:solidFill>
                <a:latin typeface="Comic Sans MS" pitchFamily="66" charset="0"/>
              </a:endParaRPr>
            </a:p>
          </p:txBody>
        </p:sp>
        <p:sp>
          <p:nvSpPr>
            <p:cNvPr id="3" name="AutoShape 4"/>
            <p:cNvSpPr>
              <a:spLocks noChangeArrowheads="1"/>
            </p:cNvSpPr>
            <p:nvPr/>
          </p:nvSpPr>
          <p:spPr bwMode="auto">
            <a:xfrm>
              <a:off x="1600200" y="3352800"/>
              <a:ext cx="6019800" cy="3810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endParaRPr kumimoji="0" lang="en-US">
                <a:solidFill>
                  <a:prstClr val="black"/>
                </a:solidFill>
              </a:endParaRPr>
            </a:p>
          </p:txBody>
        </p:sp>
      </p:grpSp>
    </p:spTree>
    <p:extLst>
      <p:ext uri="{BB962C8B-B14F-4D97-AF65-F5344CB8AC3E}">
        <p14:creationId xmlns:p14="http://schemas.microsoft.com/office/powerpoint/2010/main" val="385067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1" descr="C:\Users\abdessalem\Documents\BB food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3" y="1700808"/>
            <a:ext cx="2722127" cy="229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C:\Users\abdessalem\Documents\Photosa from caspro\DSCF40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79" y="4365104"/>
            <a:ext cx="270387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6221" y="1289648"/>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Gas Heat Pump (GHP) </a:t>
            </a:r>
            <a:endParaRPr kumimoji="0" lang="en-GB" sz="1200" b="1" dirty="0">
              <a:solidFill>
                <a:srgbClr val="FF0000"/>
              </a:solidFill>
            </a:endParaRPr>
          </a:p>
        </p:txBody>
      </p:sp>
      <p:sp>
        <p:nvSpPr>
          <p:cNvPr id="10" name="Rectangle 9"/>
          <p:cNvSpPr/>
          <p:nvPr/>
        </p:nvSpPr>
        <p:spPr>
          <a:xfrm>
            <a:off x="1187624" y="529527"/>
            <a:ext cx="7331099" cy="464230"/>
          </a:xfrm>
          <a:prstGeom prst="rect">
            <a:avLst/>
          </a:prstGeom>
        </p:spPr>
        <p:txBody>
          <a:bodyPr wrap="square">
            <a:spAutoFit/>
          </a:bodyPr>
          <a:lstStyle/>
          <a:p>
            <a:pPr algn="ctr">
              <a:lnSpc>
                <a:spcPts val="2880"/>
              </a:lnSpc>
              <a:defRPr/>
            </a:pPr>
            <a:r>
              <a:rPr kumimoji="0" lang="en-US" sz="2800" b="1" kern="100" dirty="0" smtClean="0">
                <a:solidFill>
                  <a:srgbClr val="FF0000"/>
                </a:solidFill>
                <a:latin typeface="Calibri"/>
                <a:ea typeface="MS Mincho" panose="02020609040205080304" pitchFamily="49" charset="-128"/>
                <a:cs typeface="Arial" panose="020B0604020202020204" pitchFamily="34" charset="0"/>
              </a:rPr>
              <a:t>B2B Matching: Feasibility studies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6477" y="1734377"/>
            <a:ext cx="2939148" cy="2232250"/>
          </a:xfrm>
          <a:prstGeom prst="rect">
            <a:avLst/>
          </a:prstGeom>
        </p:spPr>
      </p:pic>
      <p:pic>
        <p:nvPicPr>
          <p:cNvPr id="12" name="Picture 4" descr="DSCF62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013" y="1714500"/>
            <a:ext cx="3135758" cy="22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Z:\BE_KRC\FY2015\Task1_Technology Assessment Project\1. Technology Assessment\Business Trip\2nd BT\India\Photos\Photo_Gopaldas Visram_Dec. 8\DSCN656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6477" y="4365104"/>
            <a:ext cx="2939148" cy="2160240"/>
          </a:xfrm>
          <a:prstGeom prst="rect">
            <a:avLst/>
          </a:prstGeom>
          <a:noFill/>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9971" y="4338689"/>
            <a:ext cx="3106579" cy="2172267"/>
          </a:xfrm>
          <a:prstGeom prst="rect">
            <a:avLst/>
          </a:prstGeom>
        </p:spPr>
      </p:pic>
      <p:sp>
        <p:nvSpPr>
          <p:cNvPr id="18" name="Rectangle 17"/>
          <p:cNvSpPr/>
          <p:nvPr/>
        </p:nvSpPr>
        <p:spPr>
          <a:xfrm>
            <a:off x="2906477" y="1312119"/>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Electric Heat Pump (EHP) </a:t>
            </a:r>
            <a:endParaRPr kumimoji="0" lang="en-GB" sz="1200" b="1" dirty="0">
              <a:solidFill>
                <a:srgbClr val="FF0000"/>
              </a:solidFill>
            </a:endParaRPr>
          </a:p>
        </p:txBody>
      </p:sp>
      <p:sp>
        <p:nvSpPr>
          <p:cNvPr id="19" name="Rectangle 18"/>
          <p:cNvSpPr/>
          <p:nvPr/>
        </p:nvSpPr>
        <p:spPr>
          <a:xfrm>
            <a:off x="5947013" y="1312119"/>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Compressed air (CA) </a:t>
            </a:r>
            <a:endParaRPr kumimoji="0" lang="en-GB" sz="1200" b="1" dirty="0">
              <a:solidFill>
                <a:srgbClr val="FF0000"/>
              </a:solidFill>
            </a:endParaRPr>
          </a:p>
        </p:txBody>
      </p:sp>
      <p:sp>
        <p:nvSpPr>
          <p:cNvPr id="20" name="Rectangle 19"/>
          <p:cNvSpPr/>
          <p:nvPr/>
        </p:nvSpPr>
        <p:spPr>
          <a:xfrm>
            <a:off x="52258" y="4064554"/>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Induction Furnace (IF)  </a:t>
            </a:r>
            <a:endParaRPr kumimoji="0" lang="en-GB" sz="1200" b="1" dirty="0">
              <a:solidFill>
                <a:srgbClr val="FF0000"/>
              </a:solidFill>
            </a:endParaRPr>
          </a:p>
        </p:txBody>
      </p:sp>
      <p:sp>
        <p:nvSpPr>
          <p:cNvPr id="21" name="Rectangle 20"/>
          <p:cNvSpPr/>
          <p:nvPr/>
        </p:nvSpPr>
        <p:spPr>
          <a:xfrm>
            <a:off x="3001114" y="4048628"/>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Once Through Boiler (OTB) </a:t>
            </a:r>
            <a:endParaRPr kumimoji="0" lang="en-GB" sz="1200" b="1" dirty="0">
              <a:solidFill>
                <a:srgbClr val="FF0000"/>
              </a:solidFill>
            </a:endParaRPr>
          </a:p>
        </p:txBody>
      </p:sp>
      <p:sp>
        <p:nvSpPr>
          <p:cNvPr id="22" name="Rectangle 21"/>
          <p:cNvSpPr/>
          <p:nvPr/>
        </p:nvSpPr>
        <p:spPr>
          <a:xfrm>
            <a:off x="6100995" y="4048627"/>
            <a:ext cx="2804529" cy="276999"/>
          </a:xfrm>
          <a:prstGeom prst="rect">
            <a:avLst/>
          </a:prstGeom>
        </p:spPr>
        <p:txBody>
          <a:bodyPr wrap="square">
            <a:spAutoFit/>
          </a:bodyPr>
          <a:lstStyle/>
          <a:p>
            <a:pPr algn="ctr">
              <a:defRPr/>
            </a:pPr>
            <a:r>
              <a:rPr kumimoji="0" lang="en-US" sz="1200" b="1" kern="100" dirty="0" smtClean="0">
                <a:solidFill>
                  <a:srgbClr val="FF0000"/>
                </a:solidFill>
                <a:latin typeface="Calibri" panose="020F0502020204030204" pitchFamily="34" charset="0"/>
                <a:ea typeface="MS Mincho" panose="02020609040205080304" pitchFamily="49" charset="-128"/>
                <a:cs typeface="Arial" panose="020B0604020202020204" pitchFamily="34" charset="0"/>
              </a:rPr>
              <a:t>FS on Steam System Optimization (SSO)</a:t>
            </a:r>
            <a:endParaRPr kumimoji="0" lang="en-GB" sz="1200" b="1" dirty="0">
              <a:solidFill>
                <a:srgbClr val="FF0000"/>
              </a:solidFill>
            </a:endParaRPr>
          </a:p>
        </p:txBody>
      </p:sp>
    </p:spTree>
    <p:extLst>
      <p:ext uri="{BB962C8B-B14F-4D97-AF65-F5344CB8AC3E}">
        <p14:creationId xmlns:p14="http://schemas.microsoft.com/office/powerpoint/2010/main" val="15135742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8715" y="1005827"/>
            <a:ext cx="8839200"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l" eaLnBrk="1" hangingPunct="1">
              <a:buFont typeface="Wingdings" panose="05000000000000000000" pitchFamily="2" charset="2"/>
              <a:buChar char="§"/>
            </a:pPr>
            <a:r>
              <a:rPr kumimoji="0" lang="en-US" sz="2400" b="1" dirty="0" smtClean="0">
                <a:solidFill>
                  <a:srgbClr val="418438"/>
                </a:solidFill>
                <a:latin typeface="Calibri"/>
              </a:rPr>
              <a:t>Electric Heat Pump (EHP): </a:t>
            </a:r>
            <a:r>
              <a:rPr kumimoji="0" lang="en-US" sz="2000" b="1" dirty="0" smtClean="0">
                <a:solidFill>
                  <a:srgbClr val="C00000"/>
                </a:solidFill>
                <a:latin typeface="Calibri"/>
              </a:rPr>
              <a:t>30</a:t>
            </a:r>
            <a:r>
              <a:rPr kumimoji="0" lang="en-US" sz="2000" b="1" dirty="0">
                <a:solidFill>
                  <a:srgbClr val="C00000"/>
                </a:solidFill>
                <a:latin typeface="Calibri"/>
              </a:rPr>
              <a:t>%-40% </a:t>
            </a:r>
            <a:r>
              <a:rPr kumimoji="0" lang="en-US" sz="2000" b="1" dirty="0" smtClean="0">
                <a:solidFill>
                  <a:srgbClr val="C00000"/>
                </a:solidFill>
                <a:latin typeface="Calibri"/>
              </a:rPr>
              <a:t>energy saving </a:t>
            </a:r>
            <a:r>
              <a:rPr kumimoji="0" lang="en-US" sz="2000" dirty="0" smtClean="0">
                <a:solidFill>
                  <a:schemeClr val="tx1"/>
                </a:solidFill>
                <a:latin typeface="Calibri"/>
              </a:rPr>
              <a:t>due to </a:t>
            </a:r>
            <a:r>
              <a:rPr kumimoji="0" lang="en-US" sz="2000" dirty="0">
                <a:solidFill>
                  <a:schemeClr val="tx1"/>
                </a:solidFill>
                <a:latin typeface="Calibri"/>
              </a:rPr>
              <a:t>reduction in fuel consumption of boiler and electricity consumption of chiller</a:t>
            </a:r>
          </a:p>
          <a:p>
            <a:pPr algn="l" eaLnBrk="1" hangingPunct="1"/>
            <a:endParaRPr kumimoji="0" lang="en-US" sz="2400" b="1" dirty="0">
              <a:solidFill>
                <a:srgbClr val="418438"/>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478398"/>
            <a:ext cx="2808312" cy="20185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78398"/>
            <a:ext cx="3096344" cy="2018510"/>
          </a:xfrm>
          <a:prstGeom prst="rect">
            <a:avLst/>
          </a:prstGeom>
        </p:spPr>
      </p:pic>
      <p:sp>
        <p:nvSpPr>
          <p:cNvPr id="7" name="Rectangle 2"/>
          <p:cNvSpPr txBox="1">
            <a:spLocks noChangeArrowheads="1"/>
          </p:cNvSpPr>
          <p:nvPr/>
        </p:nvSpPr>
        <p:spPr bwMode="auto">
          <a:xfrm>
            <a:off x="179512" y="3819057"/>
            <a:ext cx="8839200"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42900" indent="-342900" algn="l" eaLnBrk="1" hangingPunct="1">
              <a:buFont typeface="Wingdings" panose="05000000000000000000" pitchFamily="2" charset="2"/>
              <a:buChar char="§"/>
            </a:pPr>
            <a:r>
              <a:rPr kumimoji="0" lang="en-US" sz="2400" b="1" dirty="0" smtClean="0">
                <a:solidFill>
                  <a:srgbClr val="418438"/>
                </a:solidFill>
              </a:rPr>
              <a:t>Gas Heat Pump (GHP): </a:t>
            </a:r>
            <a:r>
              <a:rPr kumimoji="0" lang="en-US" sz="2000" b="1" dirty="0" smtClean="0">
                <a:solidFill>
                  <a:srgbClr val="C00000"/>
                </a:solidFill>
                <a:latin typeface="Calibri"/>
              </a:rPr>
              <a:t>35%-45% energy saving </a:t>
            </a:r>
            <a:r>
              <a:rPr kumimoji="0" lang="en-US" sz="2000" dirty="0" smtClean="0">
                <a:solidFill>
                  <a:schemeClr val="tx1"/>
                </a:solidFill>
                <a:latin typeface="Calibri"/>
              </a:rPr>
              <a:t>due to s</a:t>
            </a:r>
            <a:r>
              <a:rPr kumimoji="0" lang="en-GB" sz="2000" dirty="0" smtClean="0">
                <a:solidFill>
                  <a:schemeClr val="tx1"/>
                </a:solidFill>
                <a:latin typeface="Calibri"/>
              </a:rPr>
              <a:t>witch </a:t>
            </a:r>
            <a:r>
              <a:rPr kumimoji="0" lang="en-GB" sz="2000" dirty="0">
                <a:solidFill>
                  <a:schemeClr val="tx1"/>
                </a:solidFill>
                <a:latin typeface="Calibri"/>
              </a:rPr>
              <a:t>from electricity to Natural </a:t>
            </a:r>
            <a:r>
              <a:rPr kumimoji="0" lang="en-GB" sz="2000" dirty="0" smtClean="0">
                <a:solidFill>
                  <a:schemeClr val="tx1"/>
                </a:solidFill>
                <a:latin typeface="Calibri"/>
              </a:rPr>
              <a:t>Gas as source of energy</a:t>
            </a:r>
            <a:endParaRPr kumimoji="0" lang="en-US" sz="240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480087"/>
            <a:ext cx="2808312" cy="1831828"/>
          </a:xfrm>
          <a:prstGeom prst="rect">
            <a:avLst/>
          </a:prstGeom>
        </p:spPr>
      </p:pic>
      <p:pic>
        <p:nvPicPr>
          <p:cNvPr id="9" name="Picture 38" descr="009"/>
          <p:cNvPicPr>
            <a:picLocks noChangeAspect="1" noChangeArrowheads="1"/>
          </p:cNvPicPr>
          <p:nvPr/>
        </p:nvPicPr>
        <p:blipFill>
          <a:blip r:embed="rId5" cstate="print"/>
          <a:srcRect/>
          <a:stretch>
            <a:fillRect/>
          </a:stretch>
        </p:blipFill>
        <p:spPr bwMode="auto">
          <a:xfrm>
            <a:off x="973056" y="4509120"/>
            <a:ext cx="3094888" cy="1831828"/>
          </a:xfrm>
          <a:prstGeom prst="rect">
            <a:avLst/>
          </a:prstGeom>
          <a:noFill/>
          <a:ln w="9525">
            <a:noFill/>
            <a:miter lim="800000"/>
            <a:headEnd/>
            <a:tailEnd/>
          </a:ln>
        </p:spPr>
      </p:pic>
      <p:sp>
        <p:nvSpPr>
          <p:cNvPr id="10" name="Rectangle 2"/>
          <p:cNvSpPr txBox="1">
            <a:spLocks noChangeArrowheads="1"/>
          </p:cNvSpPr>
          <p:nvPr/>
        </p:nvSpPr>
        <p:spPr bwMode="auto">
          <a:xfrm>
            <a:off x="178715" y="107441"/>
            <a:ext cx="8839199" cy="544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kumimoji="0" lang="en-US" sz="2400" b="1" dirty="0" smtClean="0">
                <a:solidFill>
                  <a:srgbClr val="FF0000"/>
                </a:solidFill>
                <a:latin typeface="Calibri"/>
              </a:rPr>
              <a:t>B2B Matching: Demonstration projects and impact evaluation</a:t>
            </a:r>
            <a:endParaRPr kumimoji="0" lang="en-US" sz="2400" b="1" dirty="0">
              <a:solidFill>
                <a:srgbClr val="FF0000"/>
              </a:solidFill>
            </a:endParaRPr>
          </a:p>
        </p:txBody>
      </p:sp>
    </p:spTree>
    <p:extLst>
      <p:ext uri="{BB962C8B-B14F-4D97-AF65-F5344CB8AC3E}">
        <p14:creationId xmlns:p14="http://schemas.microsoft.com/office/powerpoint/2010/main" val="341282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2" name="AutoShape 2"/>
          <p:cNvSpPr>
            <a:spLocks noChangeArrowheads="1"/>
          </p:cNvSpPr>
          <p:nvPr/>
        </p:nvSpPr>
        <p:spPr bwMode="auto">
          <a:xfrm>
            <a:off x="0" y="4797425"/>
            <a:ext cx="8820150" cy="1152525"/>
          </a:xfrm>
          <a:prstGeom prst="roundRect">
            <a:avLst>
              <a:gd name="adj" fmla="val 21657"/>
            </a:avLst>
          </a:prstGeom>
          <a:noFill/>
          <a:ln w="9525">
            <a:noFill/>
            <a:round/>
            <a:headEnd/>
            <a:tailEnd/>
          </a:ln>
        </p:spPr>
        <p:txBody>
          <a:bodyPr anchor="ctr"/>
          <a:lstStyle/>
          <a:p>
            <a:pPr marL="812800" indent="-812800">
              <a:lnSpc>
                <a:spcPct val="95000"/>
              </a:lnSpc>
            </a:pPr>
            <a:endParaRPr kumimoji="0" lang="en-GB" altLang="ja-JP" sz="2800">
              <a:solidFill>
                <a:srgbClr val="3366FF"/>
              </a:solidFill>
              <a:latin typeface="HG創英角ｺﾞｼｯｸUB" pitchFamily="49" charset="-128"/>
            </a:endParaRPr>
          </a:p>
        </p:txBody>
      </p:sp>
      <p:sp>
        <p:nvSpPr>
          <p:cNvPr id="9" name="Rectangle 2"/>
          <p:cNvSpPr txBox="1">
            <a:spLocks noChangeArrowheads="1"/>
          </p:cNvSpPr>
          <p:nvPr/>
        </p:nvSpPr>
        <p:spPr bwMode="auto">
          <a:xfrm>
            <a:off x="323528" y="476672"/>
            <a:ext cx="8686982" cy="4612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kumimoji="0" lang="en-US" sz="2400" b="1" dirty="0" smtClean="0">
                <a:solidFill>
                  <a:srgbClr val="FF0000"/>
                </a:solidFill>
              </a:rPr>
              <a:t>B2B Matching: Awareness creation and capacity building</a:t>
            </a:r>
            <a:endParaRPr kumimoji="0" lang="en-US" sz="2400" b="1" dirty="0">
              <a:solidFill>
                <a:srgbClr val="FF0000"/>
              </a:solidFill>
            </a:endParaRPr>
          </a:p>
        </p:txBody>
      </p:sp>
      <p:sp>
        <p:nvSpPr>
          <p:cNvPr id="10" name="Rectangle 7"/>
          <p:cNvSpPr txBox="1">
            <a:spLocks noChangeArrowheads="1"/>
          </p:cNvSpPr>
          <p:nvPr/>
        </p:nvSpPr>
        <p:spPr>
          <a:xfrm>
            <a:off x="4467131" y="1197651"/>
            <a:ext cx="4630191"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In house trainings for energy auditors </a:t>
            </a:r>
            <a:r>
              <a:rPr kumimoji="0" lang="en-US" sz="1600" dirty="0" smtClean="0">
                <a:solidFill>
                  <a:srgbClr val="000000"/>
                </a:solidFill>
              </a:rPr>
              <a:t>(TOT)</a:t>
            </a: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914400" lvl="2" indent="0" eaLnBrk="1" hangingPunct="1">
              <a:spcBef>
                <a:spcPct val="10000"/>
              </a:spcBef>
              <a:buFontTx/>
              <a:buNone/>
            </a:pPr>
            <a:endParaRPr kumimoji="0" lang="en-US" sz="1800" dirty="0" smtClean="0">
              <a:solidFill>
                <a:srgbClr val="000066"/>
              </a:solidFill>
            </a:endParaRPr>
          </a:p>
        </p:txBody>
      </p:sp>
      <p:pic>
        <p:nvPicPr>
          <p:cNvPr id="11" name="Picture 11" descr="DSCF0149"/>
          <p:cNvPicPr>
            <a:picLocks noChangeAspect="1" noChangeArrowheads="1"/>
          </p:cNvPicPr>
          <p:nvPr/>
        </p:nvPicPr>
        <p:blipFill>
          <a:blip r:embed="rId3" cstate="print"/>
          <a:srcRect/>
          <a:stretch>
            <a:fillRect/>
          </a:stretch>
        </p:blipFill>
        <p:spPr bwMode="auto">
          <a:xfrm>
            <a:off x="4677722" y="1555524"/>
            <a:ext cx="4323969" cy="2182614"/>
          </a:xfrm>
          <a:prstGeom prst="rect">
            <a:avLst/>
          </a:prstGeom>
          <a:noFill/>
          <a:ln w="9525">
            <a:noFill/>
            <a:miter lim="800000"/>
            <a:headEnd/>
            <a:tailEnd/>
          </a:ln>
        </p:spPr>
      </p:pic>
      <p:pic>
        <p:nvPicPr>
          <p:cNvPr id="7" name="Picture 5" descr="DSCF0072"/>
          <p:cNvPicPr>
            <a:picLocks noChangeAspect="1" noChangeArrowheads="1"/>
          </p:cNvPicPr>
          <p:nvPr/>
        </p:nvPicPr>
        <p:blipFill>
          <a:blip r:embed="rId4" cstate="print"/>
          <a:srcRect/>
          <a:stretch>
            <a:fillRect/>
          </a:stretch>
        </p:blipFill>
        <p:spPr bwMode="auto">
          <a:xfrm>
            <a:off x="187875" y="1536244"/>
            <a:ext cx="4224016" cy="2201894"/>
          </a:xfrm>
          <a:prstGeom prst="rect">
            <a:avLst/>
          </a:prstGeom>
          <a:noFill/>
          <a:ln w="9525">
            <a:noFill/>
            <a:miter lim="800000"/>
            <a:headEnd/>
            <a:tailEnd/>
          </a:ln>
        </p:spPr>
      </p:pic>
      <p:sp>
        <p:nvSpPr>
          <p:cNvPr id="8" name="Rectangle 7"/>
          <p:cNvSpPr txBox="1">
            <a:spLocks noChangeArrowheads="1"/>
          </p:cNvSpPr>
          <p:nvPr/>
        </p:nvSpPr>
        <p:spPr>
          <a:xfrm>
            <a:off x="-77956" y="1180150"/>
            <a:ext cx="3983360"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On site trainings for plant engineers</a:t>
            </a: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1771650" lvl="3" indent="-457200" eaLnBrk="1" hangingPunct="1">
              <a:spcBef>
                <a:spcPct val="10000"/>
              </a:spcBef>
            </a:pPr>
            <a:endParaRPr kumimoji="0" lang="en-US" sz="1800" dirty="0" smtClean="0">
              <a:solidFill>
                <a:srgbClr val="000000"/>
              </a:solidFill>
            </a:endParaRPr>
          </a:p>
          <a:p>
            <a:pPr marL="914400" lvl="2" indent="0" eaLnBrk="1" hangingPunct="1">
              <a:spcBef>
                <a:spcPct val="10000"/>
              </a:spcBef>
              <a:buFontTx/>
              <a:buNone/>
            </a:pPr>
            <a:endParaRPr kumimoji="0" lang="en-US" sz="1800" dirty="0" smtClean="0">
              <a:solidFill>
                <a:srgbClr val="000066"/>
              </a:solidFill>
            </a:endParaRPr>
          </a:p>
        </p:txBody>
      </p:sp>
      <p:pic>
        <p:nvPicPr>
          <p:cNvPr id="13" name="Picture 8" descr="DSC02622"/>
          <p:cNvPicPr>
            <a:picLocks noChangeAspect="1" noChangeArrowheads="1"/>
          </p:cNvPicPr>
          <p:nvPr/>
        </p:nvPicPr>
        <p:blipFill rotWithShape="1">
          <a:blip r:embed="rId5" cstate="print"/>
          <a:srcRect t="17542"/>
          <a:stretch/>
        </p:blipFill>
        <p:spPr bwMode="auto">
          <a:xfrm>
            <a:off x="187875" y="4311549"/>
            <a:ext cx="4224016" cy="2213796"/>
          </a:xfrm>
          <a:prstGeom prst="rect">
            <a:avLst/>
          </a:prstGeom>
          <a:noFill/>
          <a:ln w="9525">
            <a:noFill/>
            <a:miter lim="800000"/>
            <a:headEnd/>
            <a:tailEnd/>
          </a:ln>
        </p:spPr>
      </p:pic>
      <p:sp>
        <p:nvSpPr>
          <p:cNvPr id="14" name="Rectangle 7"/>
          <p:cNvSpPr txBox="1">
            <a:spLocks noChangeArrowheads="1"/>
          </p:cNvSpPr>
          <p:nvPr/>
        </p:nvSpPr>
        <p:spPr>
          <a:xfrm>
            <a:off x="54386" y="3974186"/>
            <a:ext cx="8956124" cy="4956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spcBef>
                <a:spcPct val="10000"/>
              </a:spcBef>
              <a:buFontTx/>
              <a:buNone/>
            </a:pPr>
            <a:r>
              <a:rPr kumimoji="0" lang="en-US" sz="1800" dirty="0" smtClean="0">
                <a:solidFill>
                  <a:srgbClr val="000000"/>
                </a:solidFill>
              </a:rPr>
              <a:t>Awareness creation and capacity buildings for businesses managers and/or owners</a:t>
            </a:r>
            <a:endParaRPr kumimoji="0" lang="en-US" sz="1800" dirty="0" smtClean="0">
              <a:solidFill>
                <a:srgbClr val="000066"/>
              </a:solidFill>
            </a:endParaRPr>
          </a:p>
        </p:txBody>
      </p:sp>
      <p:pic>
        <p:nvPicPr>
          <p:cNvPr id="18" name="Picture 64" descr="?saduie=AG9B_P8kIn3NhS-awpjCABxZLuwV&amp;attid=0"/>
          <p:cNvPicPr>
            <a:picLocks noChangeAspect="1" noChangeArrowheads="1"/>
          </p:cNvPicPr>
          <p:nvPr/>
        </p:nvPicPr>
        <p:blipFill rotWithShape="1">
          <a:blip r:embed="rId6" cstate="print"/>
          <a:srcRect l="776" r="-776" b="41523"/>
          <a:stretch/>
        </p:blipFill>
        <p:spPr bwMode="auto">
          <a:xfrm>
            <a:off x="4677722" y="4293567"/>
            <a:ext cx="4323969" cy="2231778"/>
          </a:xfrm>
          <a:prstGeom prst="rect">
            <a:avLst/>
          </a:prstGeom>
          <a:noFill/>
          <a:ln w="9525">
            <a:noFill/>
            <a:miter lim="800000"/>
            <a:headEnd/>
            <a:tailEnd/>
          </a:ln>
        </p:spPr>
      </p:pic>
    </p:spTree>
    <p:extLst>
      <p:ext uri="{BB962C8B-B14F-4D97-AF65-F5344CB8AC3E}">
        <p14:creationId xmlns:p14="http://schemas.microsoft.com/office/powerpoint/2010/main" val="393958883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70662"/>
                                        </p:tgtEl>
                                        <p:attrNameLst>
                                          <p:attrName>style.visibility</p:attrName>
                                        </p:attrNameLst>
                                      </p:cBhvr>
                                      <p:to>
                                        <p:strVal val="visible"/>
                                      </p:to>
                                    </p:set>
                                    <p:anim calcmode="lin" valueType="num">
                                      <p:cBhvr>
                                        <p:cTn id="7" dur="1000" fill="hold"/>
                                        <p:tgtEl>
                                          <p:spTgt spid="70662"/>
                                        </p:tgtEl>
                                        <p:attrNameLst>
                                          <p:attrName>ppt_w</p:attrName>
                                        </p:attrNameLst>
                                      </p:cBhvr>
                                      <p:tavLst>
                                        <p:tav tm="0">
                                          <p:val>
                                            <p:strVal val="#ppt_w+.3"/>
                                          </p:val>
                                        </p:tav>
                                        <p:tav tm="100000">
                                          <p:val>
                                            <p:strVal val="#ppt_w"/>
                                          </p:val>
                                        </p:tav>
                                      </p:tavLst>
                                    </p:anim>
                                    <p:anim calcmode="lin" valueType="num">
                                      <p:cBhvr>
                                        <p:cTn id="8" dur="1000" fill="hold"/>
                                        <p:tgtEl>
                                          <p:spTgt spid="70662"/>
                                        </p:tgtEl>
                                        <p:attrNameLst>
                                          <p:attrName>ppt_h</p:attrName>
                                        </p:attrNameLst>
                                      </p:cBhvr>
                                      <p:tavLst>
                                        <p:tav tm="0">
                                          <p:val>
                                            <p:strVal val="#ppt_h"/>
                                          </p:val>
                                        </p:tav>
                                        <p:tav tm="100000">
                                          <p:val>
                                            <p:strVal val="#ppt_h"/>
                                          </p:val>
                                        </p:tav>
                                      </p:tavLst>
                                    </p:anim>
                                    <p:animEffect transition="in" filter="fade">
                                      <p:cBhvr>
                                        <p:cTn id="9" dur="1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8" descr="C:\Users\m-yoshida\Desktop\INDIA Photo 2014Sep\20140929\IMG_6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9" y="3704414"/>
            <a:ext cx="4166859" cy="23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04" y="260256"/>
            <a:ext cx="8856983" cy="523220"/>
          </a:xfrm>
          <a:prstGeom prst="rect">
            <a:avLst/>
          </a:prstGeom>
        </p:spPr>
        <p:txBody>
          <a:bodyPr wrap="square">
            <a:spAutoFit/>
          </a:bodyPr>
          <a:lstStyle/>
          <a:p>
            <a:pPr algn="ctr">
              <a:defRPr/>
            </a:pPr>
            <a:r>
              <a:rPr kumimoji="0" lang="en-US" sz="2800" b="1" kern="100" dirty="0" smtClean="0">
                <a:solidFill>
                  <a:srgbClr val="FF0000"/>
                </a:solidFill>
                <a:ea typeface="MS Mincho" panose="02020609040205080304" pitchFamily="49" charset="-128"/>
                <a:cs typeface="Arial" panose="020B0604020202020204" pitchFamily="34" charset="0"/>
              </a:rPr>
              <a:t>B2F Matching: Explore potential financing options </a:t>
            </a:r>
            <a:endParaRPr kumimoji="0" lang="en-GB" sz="2000" b="1" dirty="0">
              <a:solidFill>
                <a:srgbClr val="FF0000"/>
              </a:solidFill>
            </a:endParaRPr>
          </a:p>
        </p:txBody>
      </p:sp>
      <p:grpSp>
        <p:nvGrpSpPr>
          <p:cNvPr id="4" name="Group 3"/>
          <p:cNvGrpSpPr/>
          <p:nvPr/>
        </p:nvGrpSpPr>
        <p:grpSpPr>
          <a:xfrm>
            <a:off x="2337560" y="1284687"/>
            <a:ext cx="4392488" cy="2201993"/>
            <a:chOff x="251520" y="3725669"/>
            <a:chExt cx="6564622" cy="2310424"/>
          </a:xfrm>
        </p:grpSpPr>
        <p:pic>
          <p:nvPicPr>
            <p:cNvPr id="5" name="Picture 4"/>
            <p:cNvPicPr>
              <a:picLocks noChangeAspect="1"/>
            </p:cNvPicPr>
            <p:nvPr/>
          </p:nvPicPr>
          <p:blipFill>
            <a:blip r:embed="rId3"/>
            <a:stretch>
              <a:fillRect/>
            </a:stretch>
          </p:blipFill>
          <p:spPr>
            <a:xfrm>
              <a:off x="3923928" y="3725669"/>
              <a:ext cx="2892214" cy="2310424"/>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25669"/>
              <a:ext cx="4263358" cy="23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Z:\BE_KRC\FY2015\Task1_Technology Assessment Project\1. Technology Assessment\Business Trip\3rd BT to India\photos\IMG_76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4348" y="3679072"/>
            <a:ext cx="4390139" cy="2304257"/>
          </a:xfrm>
          <a:prstGeom prst="rect">
            <a:avLst/>
          </a:prstGeom>
          <a:noFill/>
          <a:ln>
            <a:noFill/>
          </a:ln>
        </p:spPr>
      </p:pic>
      <p:sp>
        <p:nvSpPr>
          <p:cNvPr id="12" name="Rectangle 11"/>
          <p:cNvSpPr/>
          <p:nvPr/>
        </p:nvSpPr>
        <p:spPr>
          <a:xfrm>
            <a:off x="2247057" y="975868"/>
            <a:ext cx="465458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Small Industries development bank in India (SIDBI) </a:t>
            </a:r>
            <a:endParaRPr kumimoji="0" lang="en-GB" sz="1400" dirty="0">
              <a:solidFill>
                <a:srgbClr val="000000"/>
              </a:solidFill>
            </a:endParaRPr>
          </a:p>
        </p:txBody>
      </p:sp>
      <p:sp>
        <p:nvSpPr>
          <p:cNvPr id="13" name="Rectangle 12"/>
          <p:cNvSpPr/>
          <p:nvPr/>
        </p:nvSpPr>
        <p:spPr>
          <a:xfrm>
            <a:off x="568942" y="6027802"/>
            <a:ext cx="356323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JICA (India)</a:t>
            </a:r>
            <a:endParaRPr kumimoji="0" lang="en-GB" sz="1400" dirty="0">
              <a:solidFill>
                <a:srgbClr val="000000"/>
              </a:solidFill>
            </a:endParaRPr>
          </a:p>
        </p:txBody>
      </p:sp>
      <p:sp>
        <p:nvSpPr>
          <p:cNvPr id="15" name="Rectangle 14"/>
          <p:cNvSpPr/>
          <p:nvPr/>
        </p:nvSpPr>
        <p:spPr>
          <a:xfrm>
            <a:off x="4457618" y="5983329"/>
            <a:ext cx="4570991"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Mtg. with JBIC (India) </a:t>
            </a:r>
            <a:endParaRPr kumimoji="0" lang="en-GB" sz="1400" dirty="0">
              <a:solidFill>
                <a:srgbClr val="000000"/>
              </a:solidFill>
            </a:endParaRPr>
          </a:p>
        </p:txBody>
      </p:sp>
    </p:spTree>
    <p:extLst>
      <p:ext uri="{BB962C8B-B14F-4D97-AF65-F5344CB8AC3E}">
        <p14:creationId xmlns:p14="http://schemas.microsoft.com/office/powerpoint/2010/main" val="2204639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88139"/>
            <a:ext cx="9036496" cy="461665"/>
          </a:xfrm>
          <a:prstGeom prst="rect">
            <a:avLst/>
          </a:prstGeom>
        </p:spPr>
        <p:txBody>
          <a:bodyPr wrap="square">
            <a:spAutoFit/>
          </a:bodyPr>
          <a:lstStyle/>
          <a:p>
            <a:pPr lvl="0" algn="ctr">
              <a:defRPr/>
            </a:pPr>
            <a:r>
              <a:rPr kumimoji="0" lang="en-US" sz="2400" b="1" kern="100" dirty="0" smtClean="0">
                <a:solidFill>
                  <a:srgbClr val="FF0000"/>
                </a:solidFill>
                <a:ea typeface="MS Mincho" panose="02020609040205080304" pitchFamily="49" charset="-128"/>
                <a:cs typeface="Arial" panose="020B0604020202020204" pitchFamily="34" charset="0"/>
              </a:rPr>
              <a:t>B2P Matching: Explore supporting policy/programme options</a:t>
            </a:r>
            <a:endParaRPr kumimoji="0" lang="en-GB" sz="2400" b="1" dirty="0">
              <a:solidFill>
                <a:srgbClr val="FF0000"/>
              </a:solidFill>
              <a:latin typeface="Arial"/>
            </a:endParaRPr>
          </a:p>
        </p:txBody>
      </p:sp>
      <p:pic>
        <p:nvPicPr>
          <p:cNvPr id="5" name="Picture 4" descr="Z:\BE_KRC\FY2015\Task1_Technology Assessment Project\1. Technology Assessment\Business Trip\3rd BT to India\photos\IMG_7637.JPG"/>
          <p:cNvPicPr/>
          <p:nvPr/>
        </p:nvPicPr>
        <p:blipFill rotWithShape="1">
          <a:blip r:embed="rId2" cstate="print">
            <a:extLst>
              <a:ext uri="{28A0092B-C50C-407E-A947-70E740481C1C}">
                <a14:useLocalDpi xmlns:a14="http://schemas.microsoft.com/office/drawing/2010/main" val="0"/>
              </a:ext>
            </a:extLst>
          </a:blip>
          <a:srcRect t="13841" b="12754"/>
          <a:stretch/>
        </p:blipFill>
        <p:spPr bwMode="auto">
          <a:xfrm>
            <a:off x="2316710" y="982474"/>
            <a:ext cx="4032449" cy="2130349"/>
          </a:xfrm>
          <a:prstGeom prst="rect">
            <a:avLst/>
          </a:prstGeom>
          <a:noFill/>
          <a:ln>
            <a:noFill/>
          </a:ln>
        </p:spPr>
      </p:pic>
      <p:sp>
        <p:nvSpPr>
          <p:cNvPr id="6" name="Rectangle 5"/>
          <p:cNvSpPr/>
          <p:nvPr/>
        </p:nvSpPr>
        <p:spPr>
          <a:xfrm>
            <a:off x="2152621" y="701726"/>
            <a:ext cx="4219580"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Central Boiler Inspectors regarding IBR</a:t>
            </a:r>
            <a:endParaRPr kumimoji="0" lang="en-GB" sz="1400" dirty="0">
              <a:solidFill>
                <a:srgbClr val="000000"/>
              </a:solidFill>
              <a:latin typeface="Aria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15853"/>
          <a:stretch/>
        </p:blipFill>
        <p:spPr bwMode="auto">
          <a:xfrm>
            <a:off x="4591288" y="3276055"/>
            <a:ext cx="4441668" cy="2503354"/>
          </a:xfrm>
          <a:prstGeom prst="rect">
            <a:avLst/>
          </a:prstGeom>
          <a:noFill/>
        </p:spPr>
      </p:pic>
      <p:grpSp>
        <p:nvGrpSpPr>
          <p:cNvPr id="8" name="Group 7"/>
          <p:cNvGrpSpPr/>
          <p:nvPr/>
        </p:nvGrpSpPr>
        <p:grpSpPr>
          <a:xfrm>
            <a:off x="244032" y="3270911"/>
            <a:ext cx="4182468" cy="2503354"/>
            <a:chOff x="128200" y="1700808"/>
            <a:chExt cx="2739691" cy="2400300"/>
          </a:xfrm>
        </p:grpSpPr>
        <p:pic>
          <p:nvPicPr>
            <p:cNvPr id="9" name="Picture 5" descr="DSCF64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0" y="1700808"/>
              <a:ext cx="2739691"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SCF646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79" t="7320" r="26465" b="67143"/>
            <a:stretch/>
          </p:blipFill>
          <p:spPr bwMode="auto">
            <a:xfrm>
              <a:off x="558136" y="1726776"/>
              <a:ext cx="1584176" cy="3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206920" y="5733206"/>
            <a:ext cx="4219580" cy="523220"/>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Gujarat Energy Development Agency (GEDA)</a:t>
            </a:r>
            <a:endParaRPr kumimoji="0" lang="en-GB" sz="1400" dirty="0">
              <a:solidFill>
                <a:srgbClr val="000000"/>
              </a:solidFill>
              <a:latin typeface="Arial"/>
            </a:endParaRPr>
          </a:p>
        </p:txBody>
      </p:sp>
      <p:sp>
        <p:nvSpPr>
          <p:cNvPr id="15" name="Rectangle 14"/>
          <p:cNvSpPr/>
          <p:nvPr/>
        </p:nvSpPr>
        <p:spPr>
          <a:xfrm>
            <a:off x="4702332" y="5942641"/>
            <a:ext cx="4219580" cy="307777"/>
          </a:xfrm>
          <a:prstGeom prst="rect">
            <a:avLst/>
          </a:prstGeom>
        </p:spPr>
        <p:txBody>
          <a:bodyPr wrap="square">
            <a:spAutoFit/>
          </a:bodyPr>
          <a:lstStyle/>
          <a:p>
            <a:pPr algn="ctr">
              <a:defRPr/>
            </a:pPr>
            <a:r>
              <a:rPr kumimoji="0" lang="en-US" sz="1400" kern="100" dirty="0" smtClean="0">
                <a:solidFill>
                  <a:srgbClr val="000000"/>
                </a:solidFill>
                <a:ea typeface="MS Mincho" panose="02020609040205080304" pitchFamily="49" charset="-128"/>
                <a:cs typeface="Arial" panose="020B0604020202020204" pitchFamily="34" charset="0"/>
              </a:rPr>
              <a:t>e.g. mtg. with MCCIA, MEDA and SHAKTI foundation </a:t>
            </a:r>
            <a:endParaRPr kumimoji="0" lang="en-GB" sz="1400" dirty="0">
              <a:solidFill>
                <a:srgbClr val="000000"/>
              </a:solidFill>
              <a:latin typeface="Arial"/>
            </a:endParaRPr>
          </a:p>
        </p:txBody>
      </p:sp>
    </p:spTree>
    <p:extLst>
      <p:ext uri="{BB962C8B-B14F-4D97-AF65-F5344CB8AC3E}">
        <p14:creationId xmlns:p14="http://schemas.microsoft.com/office/powerpoint/2010/main" val="4094820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98" y="234420"/>
            <a:ext cx="90825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dirty="0" smtClean="0">
                <a:ln>
                  <a:noFill/>
                </a:ln>
                <a:solidFill>
                  <a:srgbClr val="C00000"/>
                </a:solidFill>
                <a:effectLst/>
                <a:uLnTx/>
                <a:uFillTx/>
                <a:latin typeface="Calibri"/>
                <a:ea typeface="+mn-ea"/>
                <a:cs typeface="+mn-cs"/>
              </a:rPr>
              <a:t>In brief: The</a:t>
            </a:r>
            <a:r>
              <a:rPr kumimoji="1" lang="en-GB" sz="2400" b="1" i="0" u="none" strike="noStrike" kern="1200" cap="none" spc="0" normalizeH="0" noProof="0" dirty="0" smtClean="0">
                <a:ln>
                  <a:noFill/>
                </a:ln>
                <a:solidFill>
                  <a:srgbClr val="C00000"/>
                </a:solidFill>
                <a:effectLst/>
                <a:uLnTx/>
                <a:uFillTx/>
                <a:latin typeface="Calibri"/>
                <a:ea typeface="+mn-ea"/>
                <a:cs typeface="+mn-cs"/>
              </a:rPr>
              <a:t> </a:t>
            </a:r>
            <a:r>
              <a:rPr kumimoji="1" lang="en-GB" sz="2400" b="1" i="0" u="none" strike="noStrike" kern="1200" cap="none" spc="0" normalizeH="0" baseline="0" noProof="0" dirty="0" smtClean="0">
                <a:ln>
                  <a:noFill/>
                </a:ln>
                <a:solidFill>
                  <a:srgbClr val="C00000"/>
                </a:solidFill>
                <a:effectLst/>
                <a:uLnTx/>
                <a:uFillTx/>
                <a:latin typeface="Calibri"/>
                <a:ea typeface="+mn-ea"/>
                <a:cs typeface="+mn-cs"/>
              </a:rPr>
              <a:t>whole technology transfer process is addressed, while creating synergy among efforts/projects</a:t>
            </a:r>
          </a:p>
        </p:txBody>
      </p:sp>
      <p:pic>
        <p:nvPicPr>
          <p:cNvPr id="3" name="Picture 2"/>
          <p:cNvPicPr/>
          <p:nvPr/>
        </p:nvPicPr>
        <p:blipFill rotWithShape="1">
          <a:blip r:embed="rId2"/>
          <a:srcRect/>
          <a:stretch/>
        </p:blipFill>
        <p:spPr bwMode="auto">
          <a:xfrm>
            <a:off x="15898" y="1193392"/>
            <a:ext cx="6720988" cy="5544616"/>
          </a:xfrm>
          <a:prstGeom prst="rect">
            <a:avLst/>
          </a:prstGeom>
          <a:ln>
            <a:noFill/>
          </a:ln>
          <a:extLst>
            <a:ext uri="{53640926-AAD7-44D8-BBD7-CCE9431645EC}">
              <a14:shadowObscured xmlns:a14="http://schemas.microsoft.com/office/drawing/2010/main"/>
            </a:ext>
          </a:extLst>
        </p:spPr>
      </p:pic>
      <p:sp>
        <p:nvSpPr>
          <p:cNvPr id="5" name="Right Brace 4"/>
          <p:cNvSpPr/>
          <p:nvPr/>
        </p:nvSpPr>
        <p:spPr>
          <a:xfrm>
            <a:off x="6377549" y="1283948"/>
            <a:ext cx="274850" cy="3513204"/>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p:nvPr/>
        </p:nvSpPr>
        <p:spPr>
          <a:xfrm>
            <a:off x="6607866" y="2710906"/>
            <a:ext cx="151968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smtClean="0">
                <a:ln>
                  <a:noFill/>
                </a:ln>
                <a:solidFill>
                  <a:srgbClr val="0070C0"/>
                </a:solidFill>
                <a:effectLst/>
                <a:uLnTx/>
                <a:uFillTx/>
                <a:latin typeface="Calibri"/>
                <a:ea typeface="+mn-ea"/>
                <a:cs typeface="+mn-cs"/>
              </a:rPr>
              <a:t>JICA/JST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smtClean="0">
                <a:ln>
                  <a:noFill/>
                </a:ln>
                <a:solidFill>
                  <a:srgbClr val="0070C0"/>
                </a:solidFill>
                <a:effectLst/>
                <a:uLnTx/>
                <a:uFillTx/>
                <a:latin typeface="Calibri"/>
                <a:ea typeface="+mn-ea"/>
                <a:cs typeface="+mn-cs"/>
              </a:rPr>
              <a:t>(FY2010-2013)</a:t>
            </a:r>
            <a:endParaRPr kumimoji="1" lang="en-GB"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10" name="正方形/長方形 9"/>
          <p:cNvSpPr/>
          <p:nvPr/>
        </p:nvSpPr>
        <p:spPr>
          <a:xfrm>
            <a:off x="4580341" y="2451850"/>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Feasibility Study</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2" name="正方形/長方形 11"/>
          <p:cNvSpPr/>
          <p:nvPr/>
        </p:nvSpPr>
        <p:spPr>
          <a:xfrm>
            <a:off x="4051837" y="1353339"/>
            <a:ext cx="678310"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Technology Need Assessment (TNA)</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3" name="正方形/長方形 12"/>
          <p:cNvSpPr/>
          <p:nvPr/>
        </p:nvSpPr>
        <p:spPr>
          <a:xfrm>
            <a:off x="4594156" y="4044915"/>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Evaluation </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4" name="正方形/長方形 13"/>
          <p:cNvSpPr/>
          <p:nvPr/>
        </p:nvSpPr>
        <p:spPr>
          <a:xfrm>
            <a:off x="4596050" y="3355610"/>
            <a:ext cx="648072"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Demonstration projects</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5" name="正方形/長方形 14"/>
          <p:cNvSpPr/>
          <p:nvPr/>
        </p:nvSpPr>
        <p:spPr>
          <a:xfrm>
            <a:off x="755576" y="6093296"/>
            <a:ext cx="2620816"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6" name="正方形/長方形 15"/>
          <p:cNvSpPr/>
          <p:nvPr/>
        </p:nvSpPr>
        <p:spPr>
          <a:xfrm>
            <a:off x="5037507" y="1353339"/>
            <a:ext cx="693383"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Technology Availability Assessment (TAA)</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7" name="正方形/長方形 12"/>
          <p:cNvSpPr/>
          <p:nvPr/>
        </p:nvSpPr>
        <p:spPr>
          <a:xfrm>
            <a:off x="4620796" y="4694251"/>
            <a:ext cx="648072" cy="377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Capacity Building</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8" name="正方形/長方形 14"/>
          <p:cNvSpPr/>
          <p:nvPr/>
        </p:nvSpPr>
        <p:spPr>
          <a:xfrm>
            <a:off x="6477606" y="6242433"/>
            <a:ext cx="2620816" cy="43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2" name="Rectangle 21"/>
          <p:cNvSpPr/>
          <p:nvPr/>
        </p:nvSpPr>
        <p:spPr>
          <a:xfrm>
            <a:off x="8299801" y="2707548"/>
            <a:ext cx="98325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smtClean="0">
                <a:ln>
                  <a:noFill/>
                </a:ln>
                <a:solidFill>
                  <a:srgbClr val="0070C0"/>
                </a:solidFill>
                <a:effectLst/>
                <a:uLnTx/>
                <a:uFillTx/>
                <a:latin typeface="Calibri"/>
                <a:ea typeface="+mn-ea"/>
                <a:cs typeface="+mn-cs"/>
              </a:rPr>
              <a:t>MOEJ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600" b="0" i="0" u="none" strike="noStrike" kern="1200" cap="none" spc="0" normalizeH="0" baseline="0" noProof="0" dirty="0" smtClean="0">
                <a:ln>
                  <a:noFill/>
                </a:ln>
                <a:solidFill>
                  <a:srgbClr val="0070C0"/>
                </a:solidFill>
                <a:effectLst/>
                <a:uLnTx/>
                <a:uFillTx/>
                <a:latin typeface="Calibri"/>
                <a:ea typeface="+mn-ea"/>
                <a:cs typeface="+mn-cs"/>
              </a:rPr>
              <a:t>(FY2014, FY2015-2017)</a:t>
            </a:r>
            <a:endParaRPr kumimoji="1" lang="en-GB" sz="1600" b="0" i="0" u="none" strike="noStrike" kern="1200" cap="none" spc="0" normalizeH="0" baseline="0" noProof="0" dirty="0">
              <a:ln>
                <a:noFill/>
              </a:ln>
              <a:solidFill>
                <a:srgbClr val="0070C0"/>
              </a:solidFill>
              <a:effectLst/>
              <a:uLnTx/>
              <a:uFillTx/>
              <a:latin typeface="Calibri"/>
              <a:ea typeface="+mn-ea"/>
              <a:cs typeface="+mn-cs"/>
            </a:endParaRPr>
          </a:p>
        </p:txBody>
      </p:sp>
      <p:grpSp>
        <p:nvGrpSpPr>
          <p:cNvPr id="26" name="Group 25"/>
          <p:cNvGrpSpPr/>
          <p:nvPr/>
        </p:nvGrpSpPr>
        <p:grpSpPr>
          <a:xfrm>
            <a:off x="7566911" y="1265786"/>
            <a:ext cx="695286" cy="4342308"/>
            <a:chOff x="7951253" y="1333253"/>
            <a:chExt cx="695286" cy="4090074"/>
          </a:xfrm>
        </p:grpSpPr>
        <p:sp>
          <p:nvSpPr>
            <p:cNvPr id="19" name="Right Brace 18"/>
            <p:cNvSpPr/>
            <p:nvPr/>
          </p:nvSpPr>
          <p:spPr>
            <a:xfrm>
              <a:off x="7972566" y="1333253"/>
              <a:ext cx="381798" cy="1811968"/>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ight Brace 19"/>
            <p:cNvSpPr/>
            <p:nvPr/>
          </p:nvSpPr>
          <p:spPr>
            <a:xfrm>
              <a:off x="7951253" y="4442162"/>
              <a:ext cx="388337" cy="981165"/>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ight Brace 24"/>
            <p:cNvSpPr/>
            <p:nvPr/>
          </p:nvSpPr>
          <p:spPr>
            <a:xfrm>
              <a:off x="8265679" y="2239237"/>
              <a:ext cx="380860" cy="2693508"/>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93057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49968158"/>
              </p:ext>
            </p:extLst>
          </p:nvPr>
        </p:nvGraphicFramePr>
        <p:xfrm>
          <a:off x="861419" y="1452864"/>
          <a:ext cx="7619800" cy="38078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a:spLocks noChangeArrowheads="1"/>
          </p:cNvSpPr>
          <p:nvPr/>
        </p:nvSpPr>
        <p:spPr bwMode="auto">
          <a:xfrm>
            <a:off x="118375" y="5134686"/>
            <a:ext cx="90364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b="1">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b="1">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b="1">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b="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b="1">
                <a:solidFill>
                  <a:schemeClr val="tx1"/>
                </a:solidFill>
                <a:latin typeface="Calibri" panose="020F0502020204030204" pitchFamily="34" charset="0"/>
              </a:defRPr>
            </a:lvl9pPr>
          </a:lstStyle>
          <a:p>
            <a:pPr marL="0" indent="0" eaLnBrk="0" fontAlgn="base" hangingPunct="0">
              <a:lnSpc>
                <a:spcPct val="100000"/>
              </a:lnSpc>
              <a:spcBef>
                <a:spcPct val="0"/>
              </a:spcBef>
              <a:spcAft>
                <a:spcPct val="0"/>
              </a:spcAft>
              <a:buFont typeface="Arial" panose="020B0604020202020204" pitchFamily="34" charset="0"/>
              <a:buNone/>
            </a:pPr>
            <a:r>
              <a:rPr kumimoji="0" lang="en-US" altLang="en-US" sz="1800" b="0" dirty="0" smtClean="0">
                <a:solidFill>
                  <a:srgbClr val="000000"/>
                </a:solidFill>
                <a:latin typeface="Tahoma" panose="020B0604030504040204" pitchFamily="34" charset="0"/>
                <a:cs typeface="Arial" panose="020B0604020202020204" pitchFamily="34" charset="0"/>
              </a:rPr>
              <a:t>Notes: </a:t>
            </a:r>
          </a:p>
          <a:p>
            <a:pPr eaLnBrk="0" fontAlgn="base" hangingPunct="0">
              <a:lnSpc>
                <a:spcPct val="100000"/>
              </a:lnSpc>
              <a:spcBef>
                <a:spcPct val="0"/>
              </a:spcBef>
              <a:spcAft>
                <a:spcPct val="0"/>
              </a:spcAft>
            </a:pPr>
            <a:r>
              <a:rPr kumimoji="0" lang="en-US" altLang="en-US" sz="1800" b="0" dirty="0" smtClean="0">
                <a:solidFill>
                  <a:srgbClr val="000000"/>
                </a:solidFill>
                <a:latin typeface="Tahoma" panose="020B0604030504040204" pitchFamily="34" charset="0"/>
                <a:cs typeface="Arial" panose="020B0604020202020204" pitchFamily="34" charset="0"/>
              </a:rPr>
              <a:t>Note: In Year 2013, EHP started operation in 23 Jul.</a:t>
            </a:r>
          </a:p>
          <a:p>
            <a:pPr eaLnBrk="0" fontAlgn="base" hangingPunct="0">
              <a:lnSpc>
                <a:spcPct val="100000"/>
              </a:lnSpc>
              <a:spcBef>
                <a:spcPct val="0"/>
              </a:spcBef>
              <a:spcAft>
                <a:spcPct val="0"/>
              </a:spcAft>
            </a:pPr>
            <a:r>
              <a:rPr kumimoji="0" lang="en-US" altLang="en-US" sz="1800" b="0" dirty="0" smtClean="0">
                <a:solidFill>
                  <a:srgbClr val="FF0000"/>
                </a:solidFill>
                <a:latin typeface="Tahoma" panose="020B0604030504040204" pitchFamily="34" charset="0"/>
                <a:cs typeface="Arial" panose="020B0604020202020204" pitchFamily="34" charset="0"/>
              </a:rPr>
              <a:t>Year 2015, EHP was under breakdown for 4 months</a:t>
            </a:r>
          </a:p>
          <a:p>
            <a:pPr eaLnBrk="0" fontAlgn="base" hangingPunct="0">
              <a:lnSpc>
                <a:spcPct val="100000"/>
              </a:lnSpc>
              <a:spcBef>
                <a:spcPct val="0"/>
              </a:spcBef>
              <a:spcAft>
                <a:spcPct val="0"/>
              </a:spcAft>
            </a:pPr>
            <a:r>
              <a:rPr kumimoji="0" lang="en-US" altLang="en-US" sz="1800" b="0" dirty="0" smtClean="0">
                <a:solidFill>
                  <a:srgbClr val="000000"/>
                </a:solidFill>
                <a:latin typeface="Tahoma" panose="020B0604030504040204" pitchFamily="34" charset="0"/>
                <a:cs typeface="Arial" panose="020B0604020202020204" pitchFamily="34" charset="0"/>
              </a:rPr>
              <a:t>Year 2017, the data was just until Mid July.</a:t>
            </a:r>
          </a:p>
        </p:txBody>
      </p:sp>
      <p:sp>
        <p:nvSpPr>
          <p:cNvPr id="4" name="TextBox 1"/>
          <p:cNvSpPr txBox="1"/>
          <p:nvPr/>
        </p:nvSpPr>
        <p:spPr>
          <a:xfrm>
            <a:off x="153071" y="353744"/>
            <a:ext cx="9036495"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1" i="0" u="none" strike="noStrike" kern="1200" cap="none" spc="0" normalizeH="0" baseline="0" noProof="0" dirty="0" smtClean="0">
                <a:ln>
                  <a:noFill/>
                </a:ln>
                <a:solidFill>
                  <a:srgbClr val="C00000"/>
                </a:solidFill>
                <a:effectLst/>
                <a:uLnTx/>
                <a:uFillTx/>
                <a:latin typeface="Calibri"/>
                <a:ea typeface="+mn-ea"/>
                <a:cs typeface="+mn-cs"/>
              </a:rPr>
              <a:t>Emission reduction from EHP demonstration project:  </a:t>
            </a:r>
          </a:p>
          <a:p>
            <a:pPr marL="0" marR="0" lvl="0" indent="0" defTabSz="914400" rtl="0" eaLnBrk="1" fontAlgn="auto" latinLnBrk="0" hangingPunct="1">
              <a:lnSpc>
                <a:spcPct val="100000"/>
              </a:lnSpc>
              <a:spcBef>
                <a:spcPts val="0"/>
              </a:spcBef>
              <a:spcAft>
                <a:spcPts val="0"/>
              </a:spcAft>
              <a:buClrTx/>
              <a:buSzTx/>
              <a:buFontTx/>
              <a:buNone/>
              <a:tabLst/>
              <a:defRPr/>
            </a:pPr>
            <a:r>
              <a:rPr lang="en-GB" altLang="en-US" sz="2400" b="1" dirty="0">
                <a:solidFill>
                  <a:srgbClr val="C00000"/>
                </a:solidFill>
                <a:latin typeface="Calibri"/>
              </a:rPr>
              <a:t>-</a:t>
            </a:r>
            <a:r>
              <a:rPr kumimoji="0" lang="en-US" altLang="en-US" sz="2400" b="1" dirty="0" smtClean="0">
                <a:solidFill>
                  <a:srgbClr val="FF0000"/>
                </a:solidFill>
                <a:cs typeface="Arial" panose="020B0604020202020204" pitchFamily="34" charset="0"/>
              </a:rPr>
              <a:t>Average </a:t>
            </a:r>
            <a:r>
              <a:rPr kumimoji="0" lang="en-US" altLang="en-US" sz="2400" b="1" dirty="0">
                <a:solidFill>
                  <a:srgbClr val="FF0000"/>
                </a:solidFill>
                <a:cs typeface="Arial" panose="020B0604020202020204" pitchFamily="34" charset="0"/>
              </a:rPr>
              <a:t>CO2 reduction is 180 ton/year </a:t>
            </a:r>
            <a:endParaRPr kumimoji="0" lang="en-US" altLang="en-US" sz="2400" b="1" dirty="0" smtClean="0">
              <a:solidFill>
                <a:srgbClr val="FF0000"/>
              </a:solidFill>
              <a:cs typeface="Arial" panose="020B0604020202020204" pitchFamily="34" charset="0"/>
            </a:endParaRPr>
          </a:p>
        </p:txBody>
      </p:sp>
    </p:spTree>
    <p:extLst>
      <p:ext uri="{BB962C8B-B14F-4D97-AF65-F5344CB8AC3E}">
        <p14:creationId xmlns:p14="http://schemas.microsoft.com/office/powerpoint/2010/main" val="10441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9631" y="1449347"/>
            <a:ext cx="9145016" cy="5421646"/>
            <a:chOff x="215516" y="1823452"/>
            <a:chExt cx="9145016" cy="4629883"/>
          </a:xfrm>
        </p:grpSpPr>
        <p:grpSp>
          <p:nvGrpSpPr>
            <p:cNvPr id="2" name="Group 1"/>
            <p:cNvGrpSpPr/>
            <p:nvPr/>
          </p:nvGrpSpPr>
          <p:grpSpPr>
            <a:xfrm>
              <a:off x="215516" y="1823452"/>
              <a:ext cx="9145016" cy="4629883"/>
              <a:chOff x="215516" y="1784057"/>
              <a:chExt cx="9145016" cy="3355435"/>
            </a:xfrm>
          </p:grpSpPr>
          <p:pic>
            <p:nvPicPr>
              <p:cNvPr id="18" name="Picture 17" descr="G:\Com. Air mission Dec.2013\Trans Auto\新しいフォルダー\PC023011.JPG"/>
              <p:cNvPicPr/>
              <p:nvPr/>
            </p:nvPicPr>
            <p:blipFill>
              <a:blip r:embed="rId2" cstate="print"/>
              <a:srcRect/>
              <a:stretch>
                <a:fillRect/>
              </a:stretch>
            </p:blipFill>
            <p:spPr bwMode="auto">
              <a:xfrm>
                <a:off x="3095836" y="1784167"/>
                <a:ext cx="3096344" cy="1296144"/>
              </a:xfrm>
              <a:prstGeom prst="rect">
                <a:avLst/>
              </a:prstGeom>
              <a:noFill/>
              <a:ln w="9525">
                <a:solidFill>
                  <a:schemeClr val="accent1"/>
                </a:solidFill>
                <a:prstDash val="sysDash"/>
                <a:miter lim="800000"/>
                <a:headEnd/>
                <a:tailEnd/>
              </a:ln>
            </p:spPr>
          </p:pic>
          <p:sp>
            <p:nvSpPr>
              <p:cNvPr id="55300" name="Oval 4"/>
              <p:cNvSpPr>
                <a:spLocks noChangeArrowheads="1"/>
              </p:cNvSpPr>
              <p:nvPr/>
            </p:nvSpPr>
            <p:spPr bwMode="auto">
              <a:xfrm>
                <a:off x="3052602" y="2223366"/>
                <a:ext cx="1052451" cy="756083"/>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val 4"/>
              <p:cNvSpPr>
                <a:spLocks noChangeArrowheads="1"/>
              </p:cNvSpPr>
              <p:nvPr/>
            </p:nvSpPr>
            <p:spPr bwMode="auto">
              <a:xfrm>
                <a:off x="7216975" y="2536103"/>
                <a:ext cx="814409" cy="684075"/>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p:cNvPicPr/>
              <p:nvPr/>
            </p:nvPicPr>
            <p:blipFill>
              <a:blip r:embed="rId3" cstate="print"/>
              <a:srcRect/>
              <a:stretch>
                <a:fillRect/>
              </a:stretch>
            </p:blipFill>
            <p:spPr bwMode="auto">
              <a:xfrm>
                <a:off x="215516" y="3502121"/>
                <a:ext cx="2952328" cy="1404156"/>
              </a:xfrm>
              <a:prstGeom prst="rect">
                <a:avLst/>
              </a:prstGeom>
              <a:noFill/>
              <a:ln w="9525">
                <a:noFill/>
                <a:miter lim="800000"/>
                <a:headEnd/>
                <a:tailEnd/>
              </a:ln>
            </p:spPr>
          </p:pic>
          <p:pic>
            <p:nvPicPr>
              <p:cNvPr id="23" name="Picture 22" descr="G:\Com. Air mission Dec.2013\Trans Auto\DSCF0952.JPG"/>
              <p:cNvPicPr/>
              <p:nvPr/>
            </p:nvPicPr>
            <p:blipFill>
              <a:blip r:embed="rId4" cstate="print"/>
              <a:srcRect/>
              <a:stretch>
                <a:fillRect/>
              </a:stretch>
            </p:blipFill>
            <p:spPr bwMode="auto">
              <a:xfrm>
                <a:off x="3331875" y="3495567"/>
                <a:ext cx="2664296" cy="1404156"/>
              </a:xfrm>
              <a:prstGeom prst="rect">
                <a:avLst/>
              </a:prstGeom>
              <a:noFill/>
              <a:ln w="9525">
                <a:noFill/>
                <a:miter lim="800000"/>
                <a:headEnd/>
                <a:tailEnd/>
              </a:ln>
            </p:spPr>
          </p:pic>
          <p:pic>
            <p:nvPicPr>
              <p:cNvPr id="24" name="Picture 23" descr="IMG_0700.JPG"/>
              <p:cNvPicPr/>
              <p:nvPr/>
            </p:nvPicPr>
            <p:blipFill>
              <a:blip r:embed="rId5" cstate="print"/>
              <a:srcRect/>
              <a:stretch>
                <a:fillRect/>
              </a:stretch>
            </p:blipFill>
            <p:spPr bwMode="auto">
              <a:xfrm>
                <a:off x="6264442" y="3521751"/>
                <a:ext cx="2520280" cy="1404156"/>
              </a:xfrm>
              <a:prstGeom prst="rect">
                <a:avLst/>
              </a:prstGeom>
              <a:noFill/>
              <a:ln w="9525">
                <a:noFill/>
                <a:miter lim="800000"/>
                <a:headEnd/>
                <a:tailEnd/>
              </a:ln>
            </p:spPr>
          </p:pic>
          <p:pic>
            <p:nvPicPr>
              <p:cNvPr id="26" name="Picture 25" descr="G:\Com. Air mission Dec.2013\Trans Auto\DSCF0949.JPG"/>
              <p:cNvPicPr/>
              <p:nvPr/>
            </p:nvPicPr>
            <p:blipFill>
              <a:blip r:embed="rId6" cstate="print"/>
              <a:srcRect/>
              <a:stretch>
                <a:fillRect/>
              </a:stretch>
            </p:blipFill>
            <p:spPr bwMode="auto">
              <a:xfrm>
                <a:off x="6308527" y="1784057"/>
                <a:ext cx="2484276" cy="1372441"/>
              </a:xfrm>
              <a:prstGeom prst="rect">
                <a:avLst/>
              </a:prstGeom>
              <a:noFill/>
              <a:ln w="9525">
                <a:noFill/>
                <a:miter lim="800000"/>
                <a:headEnd/>
                <a:tailEnd/>
              </a:ln>
            </p:spPr>
          </p:pic>
          <p:sp>
            <p:nvSpPr>
              <p:cNvPr id="30" name="Rectangle 29"/>
              <p:cNvSpPr>
                <a:spLocks noChangeArrowheads="1"/>
              </p:cNvSpPr>
              <p:nvPr/>
            </p:nvSpPr>
            <p:spPr bwMode="auto">
              <a:xfrm>
                <a:off x="920738" y="3097031"/>
                <a:ext cx="4320480" cy="230832"/>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Installation of new receiver and new air compressors (not inverter type)</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1" name="Rectangle 30"/>
              <p:cNvSpPr>
                <a:spLocks noChangeArrowheads="1"/>
              </p:cNvSpPr>
              <p:nvPr/>
            </p:nvSpPr>
            <p:spPr bwMode="auto">
              <a:xfrm>
                <a:off x="6588224" y="3118303"/>
                <a:ext cx="2772308" cy="230832"/>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Adjusting pressure setting</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2" name="Rectangle 31"/>
              <p:cNvSpPr>
                <a:spLocks noChangeArrowheads="1"/>
              </p:cNvSpPr>
              <p:nvPr/>
            </p:nvSpPr>
            <p:spPr bwMode="auto">
              <a:xfrm>
                <a:off x="256259" y="4869160"/>
                <a:ext cx="2952328" cy="230832"/>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Reduce air leakage through installing foot switch</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4" name="Rectangle 33"/>
              <p:cNvSpPr>
                <a:spLocks noChangeArrowheads="1"/>
              </p:cNvSpPr>
              <p:nvPr/>
            </p:nvSpPr>
            <p:spPr bwMode="auto">
              <a:xfrm>
                <a:off x="3419872" y="4868631"/>
                <a:ext cx="2772308" cy="230832"/>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Reconsider pipe size and design</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5" name="Rectangle 34"/>
              <p:cNvSpPr>
                <a:spLocks noChangeArrowheads="1"/>
              </p:cNvSpPr>
              <p:nvPr/>
            </p:nvSpPr>
            <p:spPr bwMode="auto">
              <a:xfrm>
                <a:off x="6371946" y="4908660"/>
                <a:ext cx="2412776" cy="230832"/>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34" charset="-128"/>
                    <a:cs typeface="+mn-cs"/>
                  </a:rPr>
                  <a:t>Start the use of efficient air gun</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8" name="Oval 4"/>
              <p:cNvSpPr>
                <a:spLocks noChangeArrowheads="1"/>
              </p:cNvSpPr>
              <p:nvPr/>
            </p:nvSpPr>
            <p:spPr bwMode="auto">
              <a:xfrm>
                <a:off x="7052108" y="2206235"/>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Oval 4"/>
              <p:cNvSpPr>
                <a:spLocks noChangeArrowheads="1"/>
              </p:cNvSpPr>
              <p:nvPr/>
            </p:nvSpPr>
            <p:spPr bwMode="auto">
              <a:xfrm>
                <a:off x="1165454" y="3918247"/>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Oval 4"/>
              <p:cNvSpPr>
                <a:spLocks noChangeArrowheads="1"/>
              </p:cNvSpPr>
              <p:nvPr/>
            </p:nvSpPr>
            <p:spPr bwMode="auto">
              <a:xfrm>
                <a:off x="6588224" y="3768599"/>
                <a:ext cx="1052451" cy="684076"/>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9" name="Oval 4"/>
            <p:cNvSpPr>
              <a:spLocks noChangeArrowheads="1"/>
            </p:cNvSpPr>
            <p:nvPr/>
          </p:nvSpPr>
          <p:spPr bwMode="auto">
            <a:xfrm>
              <a:off x="4116257" y="4365103"/>
              <a:ext cx="1030041" cy="944081"/>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5" name="Rectangle 2"/>
          <p:cNvSpPr txBox="1">
            <a:spLocks noChangeArrowheads="1"/>
          </p:cNvSpPr>
          <p:nvPr/>
        </p:nvSpPr>
        <p:spPr bwMode="auto">
          <a:xfrm>
            <a:off x="0" y="285728"/>
            <a:ext cx="9144000" cy="7769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1" i="0" u="none" strike="noStrike" kern="1200" cap="none" spc="0" normalizeH="0" baseline="0" noProof="0" dirty="0" smtClean="0">
              <a:ln>
                <a:noFill/>
              </a:ln>
              <a:solidFill>
                <a:srgbClr val="C00000"/>
              </a:solidFill>
              <a:effectLst/>
              <a:uLnTx/>
              <a:uFillTx/>
              <a:latin typeface="Calibri"/>
              <a:ea typeface="+mj-ea"/>
              <a:cs typeface="+mj-cs"/>
            </a:endParaRPr>
          </a:p>
        </p:txBody>
      </p:sp>
      <p:sp>
        <p:nvSpPr>
          <p:cNvPr id="33" name="Rectangle 2"/>
          <p:cNvSpPr txBox="1">
            <a:spLocks noChangeArrowheads="1"/>
          </p:cNvSpPr>
          <p:nvPr/>
        </p:nvSpPr>
        <p:spPr bwMode="auto">
          <a:xfrm>
            <a:off x="0" y="399716"/>
            <a:ext cx="9144000" cy="9924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93700" lvl="2" eaLnBrk="1" fontAlgn="auto" hangingPunct="1">
              <a:spcBef>
                <a:spcPct val="10000"/>
              </a:spcBef>
              <a:spcAft>
                <a:spcPts val="0"/>
              </a:spcAft>
            </a:pPr>
            <a:r>
              <a:rPr lang="en-GB" sz="2400" b="1" dirty="0" smtClean="0">
                <a:solidFill>
                  <a:srgbClr val="C00000"/>
                </a:solidFill>
                <a:latin typeface="Calibri"/>
              </a:rPr>
              <a:t>Emission reduction from improving compressed air systems: </a:t>
            </a:r>
          </a:p>
          <a:p>
            <a:pPr marL="393700" lvl="2" algn="l" eaLnBrk="1" fontAlgn="auto" hangingPunct="1">
              <a:spcBef>
                <a:spcPct val="10000"/>
              </a:spcBef>
              <a:spcAft>
                <a:spcPts val="0"/>
              </a:spcAft>
            </a:pPr>
            <a:r>
              <a:rPr kumimoji="1" lang="en-GB" sz="2000" b="1" i="0" u="none" strike="noStrike" kern="1200" cap="none" spc="0" normalizeH="0" baseline="0" noProof="0" dirty="0" smtClean="0">
                <a:ln>
                  <a:noFill/>
                </a:ln>
                <a:solidFill>
                  <a:srgbClr val="C00000"/>
                </a:solidFill>
                <a:effectLst/>
                <a:uLnTx/>
                <a:uFillTx/>
                <a:latin typeface="Calibri"/>
              </a:rPr>
              <a:t>-</a:t>
            </a:r>
            <a:r>
              <a:rPr lang="en-US" sz="2000" b="1" dirty="0" smtClean="0">
                <a:solidFill>
                  <a:srgbClr val="FF0000"/>
                </a:solidFill>
                <a:latin typeface="Calibri"/>
              </a:rPr>
              <a:t>20-</a:t>
            </a:r>
            <a:r>
              <a:rPr lang="en-US" sz="2000" b="1" dirty="0">
                <a:solidFill>
                  <a:srgbClr val="FF0000"/>
                </a:solidFill>
                <a:latin typeface="Calibri"/>
              </a:rPr>
              <a:t>4</a:t>
            </a:r>
            <a:r>
              <a:rPr kumimoji="1" lang="en-US" sz="2000" b="1" i="0" u="none" strike="noStrike" kern="1200" cap="none" spc="0" normalizeH="0" baseline="0" noProof="0" dirty="0" smtClean="0">
                <a:ln>
                  <a:noFill/>
                </a:ln>
                <a:solidFill>
                  <a:srgbClr val="FF0000"/>
                </a:solidFill>
                <a:effectLst/>
                <a:uLnTx/>
                <a:uFillTx/>
                <a:latin typeface="Calibri"/>
              </a:rPr>
              <a:t>0% emission</a:t>
            </a:r>
            <a:r>
              <a:rPr kumimoji="1" lang="en-US" sz="2000" b="1" i="0" u="none" strike="noStrike" kern="1200" cap="none" spc="0" normalizeH="0" noProof="0" dirty="0" smtClean="0">
                <a:ln>
                  <a:noFill/>
                </a:ln>
                <a:solidFill>
                  <a:srgbClr val="FF0000"/>
                </a:solidFill>
                <a:effectLst/>
                <a:uLnTx/>
                <a:uFillTx/>
                <a:latin typeface="Calibri"/>
              </a:rPr>
              <a:t> reduction</a:t>
            </a:r>
            <a:r>
              <a:rPr kumimoji="1" lang="en-US" sz="2000" b="1" i="0" u="none" strike="noStrike" kern="1200" cap="none" spc="0" normalizeH="0" baseline="0" noProof="0" dirty="0" smtClean="0">
                <a:ln>
                  <a:noFill/>
                </a:ln>
                <a:solidFill>
                  <a:srgbClr val="FF0000"/>
                </a:solidFill>
                <a:effectLst/>
                <a:uLnTx/>
                <a:uFillTx/>
                <a:latin typeface="Calibri"/>
              </a:rPr>
              <a:t> due</a:t>
            </a:r>
            <a:r>
              <a:rPr kumimoji="1" lang="en-US" sz="2000" b="1" i="0" u="none" strike="noStrike" kern="1200" cap="none" spc="0" normalizeH="0" noProof="0" dirty="0" smtClean="0">
                <a:ln>
                  <a:noFill/>
                </a:ln>
                <a:solidFill>
                  <a:srgbClr val="FF0000"/>
                </a:solidFill>
                <a:effectLst/>
                <a:uLnTx/>
                <a:uFillTx/>
                <a:latin typeface="Calibri"/>
              </a:rPr>
              <a:t> to </a:t>
            </a:r>
            <a:r>
              <a:rPr kumimoji="1" lang="en-US" sz="2000" b="1" i="0" u="none" strike="noStrike" kern="1200" cap="none" spc="0" normalizeH="0" baseline="0" noProof="0" dirty="0" smtClean="0">
                <a:ln>
                  <a:noFill/>
                </a:ln>
                <a:solidFill>
                  <a:srgbClr val="FF0000"/>
                </a:solidFill>
                <a:effectLst/>
                <a:uLnTx/>
                <a:uFillTx/>
                <a:latin typeface="Calibri"/>
              </a:rPr>
              <a:t>implementation</a:t>
            </a:r>
            <a:r>
              <a:rPr kumimoji="1" lang="en-US" sz="2000" b="1" i="0" u="none" strike="noStrike" kern="1200" cap="none" spc="0" normalizeH="0" noProof="0" dirty="0" smtClean="0">
                <a:ln>
                  <a:noFill/>
                </a:ln>
                <a:solidFill>
                  <a:srgbClr val="FF0000"/>
                </a:solidFill>
                <a:effectLst/>
                <a:uLnTx/>
                <a:uFillTx/>
                <a:latin typeface="Calibri"/>
              </a:rPr>
              <a:t> of </a:t>
            </a:r>
            <a:r>
              <a:rPr kumimoji="1" lang="en-US" sz="2000" b="1" i="0" u="none" strike="noStrike" kern="1200" cap="none" spc="0" normalizeH="0" baseline="0" noProof="0" dirty="0" smtClean="0">
                <a:ln>
                  <a:noFill/>
                </a:ln>
                <a:solidFill>
                  <a:srgbClr val="FF0000"/>
                </a:solidFill>
                <a:effectLst/>
                <a:uLnTx/>
                <a:uFillTx/>
                <a:latin typeface="Calibri"/>
              </a:rPr>
              <a:t>the proposed BOP;</a:t>
            </a:r>
          </a:p>
          <a:p>
            <a:pPr marL="393700" lvl="2" algn="l" eaLnBrk="1" fontAlgn="auto" hangingPunct="1">
              <a:spcBef>
                <a:spcPct val="10000"/>
              </a:spcBef>
              <a:spcAft>
                <a:spcPts val="0"/>
              </a:spcAft>
            </a:pPr>
            <a:r>
              <a:rPr lang="en-US" sz="2000" b="1" dirty="0" smtClean="0">
                <a:solidFill>
                  <a:srgbClr val="FF0000"/>
                </a:solidFill>
                <a:latin typeface="Calibri"/>
              </a:rPr>
              <a:t>-10</a:t>
            </a:r>
            <a:r>
              <a:rPr kumimoji="1" lang="en-US" sz="2000" b="1" i="0" u="none" strike="noStrike" kern="1200" cap="none" spc="0" normalizeH="0" baseline="0" noProof="0" dirty="0" smtClean="0">
                <a:ln>
                  <a:noFill/>
                </a:ln>
                <a:solidFill>
                  <a:srgbClr val="FF0000"/>
                </a:solidFill>
                <a:effectLst/>
                <a:uLnTx/>
                <a:uFillTx/>
                <a:latin typeface="Calibri"/>
              </a:rPr>
              <a:t> to 20% more could be </a:t>
            </a:r>
            <a:r>
              <a:rPr lang="en-US" sz="2000" b="1" dirty="0" smtClean="0">
                <a:solidFill>
                  <a:srgbClr val="FF0000"/>
                </a:solidFill>
                <a:latin typeface="Calibri"/>
              </a:rPr>
              <a:t>generated by implementing Japanese hard technologies</a:t>
            </a:r>
            <a:endParaRPr kumimoji="1" lang="en-US" sz="2000" b="1" i="0" u="none" strike="noStrike" kern="1200" cap="none" spc="0" normalizeH="0" baseline="0" noProof="0" dirty="0" smtClean="0">
              <a:ln>
                <a:noFill/>
              </a:ln>
              <a:solidFill>
                <a:srgbClr val="FF0000"/>
              </a:solidFill>
              <a:effectLst/>
              <a:uLnTx/>
              <a:uFillTx/>
              <a:latin typeface="Calibri"/>
            </a:endParaRPr>
          </a:p>
          <a:p>
            <a:pPr marL="1308100" marR="0" lvl="3" indent="-393700" algn="l" defTabSz="914400" rtl="0" eaLnBrk="1" fontAlgn="auto" latinLnBrk="0" hangingPunct="1">
              <a:lnSpc>
                <a:spcPct val="100000"/>
              </a:lnSpc>
              <a:spcBef>
                <a:spcPct val="10000"/>
              </a:spcBef>
              <a:spcAft>
                <a:spcPts val="0"/>
              </a:spcAft>
              <a:buClrTx/>
              <a:buSzTx/>
              <a:buFont typeface="Wingdings" pitchFamily="2" charset="2"/>
              <a:buChar char="§"/>
              <a:tabLst/>
              <a:defRPr/>
            </a:pPr>
            <a:endParaRPr kumimoji="1" lang="en-US" sz="2800" b="1" i="0" u="none" strike="noStrike" kern="1200" cap="none" spc="0" normalizeH="0" baseline="0" noProof="0" dirty="0">
              <a:ln>
                <a:noFill/>
              </a:ln>
              <a:solidFill>
                <a:srgbClr val="006600"/>
              </a:solidFill>
              <a:effectLst/>
              <a:uLnTx/>
              <a:uFillTx/>
              <a:latin typeface="Arial" charset="0"/>
              <a:ea typeface="+mn-ea"/>
              <a:cs typeface="+mn-cs"/>
            </a:endParaRPr>
          </a:p>
        </p:txBody>
      </p:sp>
      <p:pic>
        <p:nvPicPr>
          <p:cNvPr id="4" name="Picture 3"/>
          <p:cNvPicPr>
            <a:picLocks noChangeAspect="1"/>
          </p:cNvPicPr>
          <p:nvPr/>
        </p:nvPicPr>
        <p:blipFill>
          <a:blip r:embed="rId7"/>
          <a:stretch>
            <a:fillRect/>
          </a:stretch>
        </p:blipFill>
        <p:spPr>
          <a:xfrm>
            <a:off x="209631" y="1483000"/>
            <a:ext cx="2690620" cy="2070119"/>
          </a:xfrm>
          <a:prstGeom prst="rect">
            <a:avLst/>
          </a:prstGeom>
        </p:spPr>
      </p:pic>
      <p:sp>
        <p:nvSpPr>
          <p:cNvPr id="28" name="Oval 4"/>
          <p:cNvSpPr>
            <a:spLocks noChangeArrowheads="1"/>
          </p:cNvSpPr>
          <p:nvPr/>
        </p:nvSpPr>
        <p:spPr bwMode="auto">
          <a:xfrm>
            <a:off x="1333934" y="1663169"/>
            <a:ext cx="901553" cy="1600030"/>
          </a:xfrm>
          <a:prstGeom prst="ellipse">
            <a:avLst/>
          </a:prstGeom>
          <a:noFill/>
          <a:ln w="254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01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6.xml><?xml version="1.0" encoding="utf-8"?>
<a:theme xmlns:a="http://schemas.openxmlformats.org/drawingml/2006/main" name="2_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7.xml><?xml version="1.0" encoding="utf-8"?>
<a:theme xmlns:a="http://schemas.openxmlformats.org/drawingml/2006/main" name="4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285750" indent="-285750">
          <a:buFont typeface="Wingdings" panose="05000000000000000000" pitchFamily="2" charset="2"/>
          <a:buChar char="u"/>
          <a:defRPr kumimoji="1" dirty="0" smtClean="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POT_A_4_3</Template>
  <TotalTime>13556</TotalTime>
  <Words>874</Words>
  <Application>Microsoft Office PowerPoint</Application>
  <PresentationFormat>On-screen Show (4:3)</PresentationFormat>
  <Paragraphs>124</Paragraphs>
  <Slides>17</Slides>
  <Notes>1</Notes>
  <HiddenSlides>0</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17</vt:i4>
      </vt:variant>
    </vt:vector>
  </HeadingPairs>
  <TitlesOfParts>
    <vt:vector size="41" baseType="lpstr">
      <vt:lpstr>HGPｺﾞｼｯｸM</vt:lpstr>
      <vt:lpstr>HG創英角ｺﾞｼｯｸUB</vt:lpstr>
      <vt:lpstr>ＭＳ ゴシック</vt:lpstr>
      <vt:lpstr>MS Mincho</vt:lpstr>
      <vt:lpstr>ＭＳ Ｐゴシック</vt:lpstr>
      <vt:lpstr>SimSun</vt:lpstr>
      <vt:lpstr>Arial</vt:lpstr>
      <vt:lpstr>Calibri</vt:lpstr>
      <vt:lpstr>Century Gothic</vt:lpstr>
      <vt:lpstr>Comic Sans MS</vt:lpstr>
      <vt:lpstr>Segoe UI</vt:lpstr>
      <vt:lpstr>Segoe UI Semibold</vt:lpstr>
      <vt:lpstr>Tahoma</vt:lpstr>
      <vt:lpstr>Times New Roman</vt:lpstr>
      <vt:lpstr>Wingdings</vt:lpstr>
      <vt:lpstr>POT_A_4_3</vt:lpstr>
      <vt:lpstr>2_IGES</vt:lpstr>
      <vt:lpstr>7_Office Theme</vt:lpstr>
      <vt:lpstr>1_IGES</vt:lpstr>
      <vt:lpstr>1_POT_A_4_3</vt:lpstr>
      <vt:lpstr>2_POT_A_4_3</vt:lpstr>
      <vt:lpstr>4_IGES</vt:lpstr>
      <vt:lpstr>3_POT_A_4_3</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Masahiro Suzuki</dc:creator>
  <cp:lastModifiedBy>abdessalem</cp:lastModifiedBy>
  <cp:revision>455</cp:revision>
  <cp:lastPrinted>2017-07-23T07:32:22Z</cp:lastPrinted>
  <dcterms:created xsi:type="dcterms:W3CDTF">2015-05-26T05:30:55Z</dcterms:created>
  <dcterms:modified xsi:type="dcterms:W3CDTF">2018-05-01T09:05:58Z</dcterms:modified>
</cp:coreProperties>
</file>