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221" r:id="rId1"/>
    <p:sldMasterId id="2147483863" r:id="rId2"/>
  </p:sldMasterIdLst>
  <p:notesMasterIdLst>
    <p:notesMasterId r:id="rId30"/>
  </p:notesMasterIdLst>
  <p:handoutMasterIdLst>
    <p:handoutMasterId r:id="rId31"/>
  </p:handoutMasterIdLst>
  <p:sldIdLst>
    <p:sldId id="541" r:id="rId3"/>
    <p:sldId id="894" r:id="rId4"/>
    <p:sldId id="904" r:id="rId5"/>
    <p:sldId id="887" r:id="rId6"/>
    <p:sldId id="885" r:id="rId7"/>
    <p:sldId id="879" r:id="rId8"/>
    <p:sldId id="858" r:id="rId9"/>
    <p:sldId id="880" r:id="rId10"/>
    <p:sldId id="889" r:id="rId11"/>
    <p:sldId id="874" r:id="rId12"/>
    <p:sldId id="890" r:id="rId13"/>
    <p:sldId id="875" r:id="rId14"/>
    <p:sldId id="888" r:id="rId15"/>
    <p:sldId id="906" r:id="rId16"/>
    <p:sldId id="895" r:id="rId17"/>
    <p:sldId id="909" r:id="rId18"/>
    <p:sldId id="910" r:id="rId19"/>
    <p:sldId id="896" r:id="rId20"/>
    <p:sldId id="903" r:id="rId21"/>
    <p:sldId id="897" r:id="rId22"/>
    <p:sldId id="898" r:id="rId23"/>
    <p:sldId id="899" r:id="rId24"/>
    <p:sldId id="900" r:id="rId25"/>
    <p:sldId id="901" r:id="rId26"/>
    <p:sldId id="902" r:id="rId27"/>
    <p:sldId id="912" r:id="rId28"/>
    <p:sldId id="866" r:id="rId29"/>
  </p:sldIdLst>
  <p:sldSz cx="9144000" cy="6858000" type="screen4x3"/>
  <p:notesSz cx="9866313" cy="6735763"/>
  <p:defaultTextStyle>
    <a:defPPr>
      <a:defRPr lang="en-GB"/>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40">
          <p15:clr>
            <a:srgbClr val="A4A3A4"/>
          </p15:clr>
        </p15:guide>
        <p15:guide id="2" orient="horz" pos="768">
          <p15:clr>
            <a:srgbClr val="A4A3A4"/>
          </p15:clr>
        </p15:guide>
        <p15:guide id="3" orient="horz" pos="2160">
          <p15:clr>
            <a:srgbClr val="A4A3A4"/>
          </p15:clr>
        </p15:guide>
        <p15:guide id="4" orient="horz" pos="2976">
          <p15:clr>
            <a:srgbClr val="A4A3A4"/>
          </p15:clr>
        </p15:guide>
        <p15:guide id="5" pos="240">
          <p15:clr>
            <a:srgbClr val="A4A3A4"/>
          </p15:clr>
        </p15:guide>
        <p15:guide id="6" pos="5520">
          <p15:clr>
            <a:srgbClr val="A4A3A4"/>
          </p15:clr>
        </p15:guide>
        <p15:guide id="7" pos="2880">
          <p15:clr>
            <a:srgbClr val="A4A3A4"/>
          </p15:clr>
        </p15:guide>
      </p15:sldGuideLst>
    </p:ext>
    <p:ext uri="{2D200454-40CA-4A62-9FC3-DE9A4176ACB9}">
      <p15:notesGuideLst xmlns:p15="http://schemas.microsoft.com/office/powerpoint/2012/main">
        <p15:guide id="1" orient="horz" pos="2122">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03BD"/>
    <a:srgbClr val="336600"/>
    <a:srgbClr val="FDE7F5"/>
    <a:srgbClr val="D9E7E9"/>
    <a:srgbClr val="F1F0D2"/>
    <a:srgbClr val="009900"/>
    <a:srgbClr val="FFF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9" autoAdjust="0"/>
    <p:restoredTop sz="76941" autoAdjust="0"/>
  </p:normalViewPr>
  <p:slideViewPr>
    <p:cSldViewPr>
      <p:cViewPr varScale="1">
        <p:scale>
          <a:sx n="45" d="100"/>
          <a:sy n="45" d="100"/>
        </p:scale>
        <p:origin x="1722" y="54"/>
      </p:cViewPr>
      <p:guideLst>
        <p:guide orient="horz" pos="3840"/>
        <p:guide orient="horz" pos="768"/>
        <p:guide orient="horz" pos="2160"/>
        <p:guide orient="horz" pos="2976"/>
        <p:guide pos="240"/>
        <p:guide pos="55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418" y="1614"/>
      </p:cViewPr>
      <p:guideLst>
        <p:guide orient="horz" pos="2122"/>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Nirmala%20Menikpura\CCAC%20project\Tool%20development\Revision\Ready%20to%20submit\revision\Too%20package%20-Feb%202016\Decision%20making%20tool%20for%20GHG%20and%20SLCP%20emissions%20quantification_%20March%202016%20.xls-Application%20to%20Rayong.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Nirmala%20Menikpura\CCAC%20project\Tool%20development\Revision\Ready%20to%20submit\revision\Too%20package%20-Feb%202016\Decision%20making%20tool%20for%20GHG%20and%20SLCP%20emissions%20quantification_%20March%202016%20.xls-Application%20to%20Rayong.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Nirmala%20Menikpura\CCAC%20project\Tool%20development\Revision\Ready%20to%20submit\revision\Too%20package%20-Feb%202016\Decision%20making%20tool%20for%20GHG%20and%20SLCP%20emissions%20quantification_%20March%202016%20.xls-Application%20to%20Rayong.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Summary of the Emissions (Tonnes/month) </a:t>
            </a:r>
          </a:p>
        </c:rich>
      </c:tx>
      <c:overlay val="0"/>
      <c:spPr>
        <a:noFill/>
        <a:ln w="25400">
          <a:noFill/>
        </a:ln>
      </c:spPr>
    </c:title>
    <c:autoTitleDeleted val="0"/>
    <c:plotArea>
      <c:layout>
        <c:manualLayout>
          <c:layoutTarget val="inner"/>
          <c:xMode val="edge"/>
          <c:yMode val="edge"/>
          <c:x val="8.2166412798509433E-2"/>
          <c:y val="0.12448930850468336"/>
          <c:w val="0.90335251739639777"/>
          <c:h val="0.71645064093946231"/>
        </c:manualLayout>
      </c:layout>
      <c:barChart>
        <c:barDir val="col"/>
        <c:grouping val="stacked"/>
        <c:varyColors val="0"/>
        <c:ser>
          <c:idx val="4"/>
          <c:order val="0"/>
          <c:tx>
            <c:strRef>
              <c:f>Summary!$B$29</c:f>
              <c:strCache>
                <c:ptCount val="1"/>
                <c:pt idx="0">
                  <c:v>Net emissions per monthly generated  waste</c:v>
                </c:pt>
              </c:strCache>
            </c:strRef>
          </c:tx>
          <c:spPr>
            <a:solidFill>
              <a:srgbClr val="00B0F0"/>
            </a:solidFill>
            <a:ln w="9525">
              <a:solidFill>
                <a:schemeClr val="tx1"/>
              </a:solidFill>
            </a:ln>
          </c:spPr>
          <c:invertIfNegative val="0"/>
          <c:dPt>
            <c:idx val="0"/>
            <c:invertIfNegative val="0"/>
            <c:bubble3D val="0"/>
            <c:spPr>
              <a:solidFill>
                <a:schemeClr val="bg2">
                  <a:lumMod val="75000"/>
                </a:schemeClr>
              </a:solidFill>
              <a:ln w="9525">
                <a:solidFill>
                  <a:schemeClr val="tx1"/>
                </a:solidFill>
              </a:ln>
            </c:spPr>
            <c:extLst>
              <c:ext xmlns:c16="http://schemas.microsoft.com/office/drawing/2014/chart" uri="{C3380CC4-5D6E-409C-BE32-E72D297353CC}">
                <c16:uniqueId val="{00000001-5350-4C0B-8CD2-EAF70720048E}"/>
              </c:ext>
            </c:extLst>
          </c:dPt>
          <c:dPt>
            <c:idx val="1"/>
            <c:invertIfNegative val="0"/>
            <c:bubble3D val="0"/>
            <c:spPr>
              <a:solidFill>
                <a:schemeClr val="bg2">
                  <a:lumMod val="75000"/>
                </a:schemeClr>
              </a:solidFill>
              <a:ln w="9525">
                <a:solidFill>
                  <a:schemeClr val="tx1"/>
                </a:solidFill>
              </a:ln>
            </c:spPr>
            <c:extLst>
              <c:ext xmlns:c16="http://schemas.microsoft.com/office/drawing/2014/chart" uri="{C3380CC4-5D6E-409C-BE32-E72D297353CC}">
                <c16:uniqueId val="{00000003-5350-4C0B-8CD2-EAF70720048E}"/>
              </c:ext>
            </c:extLst>
          </c:dPt>
          <c:dPt>
            <c:idx val="2"/>
            <c:invertIfNegative val="0"/>
            <c:bubble3D val="0"/>
            <c:spPr>
              <a:solidFill>
                <a:schemeClr val="bg2">
                  <a:lumMod val="75000"/>
                </a:schemeClr>
              </a:solidFill>
              <a:ln w="9525">
                <a:solidFill>
                  <a:schemeClr val="tx1"/>
                </a:solidFill>
              </a:ln>
            </c:spPr>
            <c:extLst>
              <c:ext xmlns:c16="http://schemas.microsoft.com/office/drawing/2014/chart" uri="{C3380CC4-5D6E-409C-BE32-E72D297353CC}">
                <c16:uniqueId val="{00000005-5350-4C0B-8CD2-EAF70720048E}"/>
              </c:ext>
            </c:extLst>
          </c:dPt>
          <c:dPt>
            <c:idx val="3"/>
            <c:invertIfNegative val="0"/>
            <c:bubble3D val="0"/>
            <c:spPr>
              <a:solidFill>
                <a:schemeClr val="bg2">
                  <a:lumMod val="75000"/>
                </a:schemeClr>
              </a:solidFill>
              <a:ln w="9525">
                <a:solidFill>
                  <a:schemeClr val="tx1"/>
                </a:solidFill>
              </a:ln>
            </c:spPr>
            <c:extLst>
              <c:ext xmlns:c16="http://schemas.microsoft.com/office/drawing/2014/chart" uri="{C3380CC4-5D6E-409C-BE32-E72D297353CC}">
                <c16:uniqueId val="{00000007-5350-4C0B-8CD2-EAF70720048E}"/>
              </c:ext>
            </c:extLst>
          </c:dPt>
          <c:dPt>
            <c:idx val="4"/>
            <c:invertIfNegative val="0"/>
            <c:bubble3D val="0"/>
            <c:spPr>
              <a:solidFill>
                <a:schemeClr val="tx2">
                  <a:lumMod val="20000"/>
                  <a:lumOff val="80000"/>
                </a:schemeClr>
              </a:solidFill>
              <a:ln w="9525">
                <a:solidFill>
                  <a:schemeClr val="tx1"/>
                </a:solidFill>
              </a:ln>
            </c:spPr>
            <c:extLst>
              <c:ext xmlns:c16="http://schemas.microsoft.com/office/drawing/2014/chart" uri="{C3380CC4-5D6E-409C-BE32-E72D297353CC}">
                <c16:uniqueId val="{00000009-5350-4C0B-8CD2-EAF70720048E}"/>
              </c:ext>
            </c:extLst>
          </c:dPt>
          <c:dPt>
            <c:idx val="5"/>
            <c:invertIfNegative val="0"/>
            <c:bubble3D val="0"/>
            <c:spPr>
              <a:solidFill>
                <a:schemeClr val="tx2">
                  <a:lumMod val="20000"/>
                  <a:lumOff val="80000"/>
                </a:schemeClr>
              </a:solidFill>
              <a:ln w="9525">
                <a:solidFill>
                  <a:schemeClr val="tx1"/>
                </a:solidFill>
              </a:ln>
            </c:spPr>
            <c:extLst>
              <c:ext xmlns:c16="http://schemas.microsoft.com/office/drawing/2014/chart" uri="{C3380CC4-5D6E-409C-BE32-E72D297353CC}">
                <c16:uniqueId val="{0000000B-5350-4C0B-8CD2-EAF70720048E}"/>
              </c:ext>
            </c:extLst>
          </c:dPt>
          <c:dPt>
            <c:idx val="6"/>
            <c:invertIfNegative val="0"/>
            <c:bubble3D val="0"/>
            <c:spPr>
              <a:solidFill>
                <a:schemeClr val="tx2">
                  <a:lumMod val="20000"/>
                  <a:lumOff val="80000"/>
                </a:schemeClr>
              </a:solidFill>
              <a:ln w="9525">
                <a:solidFill>
                  <a:schemeClr val="tx1"/>
                </a:solidFill>
              </a:ln>
            </c:spPr>
            <c:extLst>
              <c:ext xmlns:c16="http://schemas.microsoft.com/office/drawing/2014/chart" uri="{C3380CC4-5D6E-409C-BE32-E72D297353CC}">
                <c16:uniqueId val="{0000000D-5350-4C0B-8CD2-EAF70720048E}"/>
              </c:ext>
            </c:extLst>
          </c:dPt>
          <c:dPt>
            <c:idx val="7"/>
            <c:invertIfNegative val="0"/>
            <c:bubble3D val="0"/>
            <c:spPr>
              <a:solidFill>
                <a:schemeClr val="tx2">
                  <a:lumMod val="20000"/>
                  <a:lumOff val="80000"/>
                </a:schemeClr>
              </a:solidFill>
              <a:ln w="9525">
                <a:solidFill>
                  <a:schemeClr val="tx1"/>
                </a:solidFill>
              </a:ln>
            </c:spPr>
            <c:extLst>
              <c:ext xmlns:c16="http://schemas.microsoft.com/office/drawing/2014/chart" uri="{C3380CC4-5D6E-409C-BE32-E72D297353CC}">
                <c16:uniqueId val="{0000000F-5350-4C0B-8CD2-EAF70720048E}"/>
              </c:ext>
            </c:extLst>
          </c:dPt>
          <c:dPt>
            <c:idx val="8"/>
            <c:invertIfNegative val="0"/>
            <c:bubble3D val="0"/>
            <c:spPr>
              <a:solidFill>
                <a:schemeClr val="accent2">
                  <a:lumMod val="20000"/>
                  <a:lumOff val="80000"/>
                </a:schemeClr>
              </a:solidFill>
              <a:ln w="9525">
                <a:solidFill>
                  <a:schemeClr val="tx1"/>
                </a:solidFill>
              </a:ln>
            </c:spPr>
            <c:extLst>
              <c:ext xmlns:c16="http://schemas.microsoft.com/office/drawing/2014/chart" uri="{C3380CC4-5D6E-409C-BE32-E72D297353CC}">
                <c16:uniqueId val="{00000011-5350-4C0B-8CD2-EAF70720048E}"/>
              </c:ext>
            </c:extLst>
          </c:dPt>
          <c:dPt>
            <c:idx val="9"/>
            <c:invertIfNegative val="0"/>
            <c:bubble3D val="0"/>
            <c:spPr>
              <a:solidFill>
                <a:schemeClr val="accent2">
                  <a:lumMod val="20000"/>
                  <a:lumOff val="80000"/>
                </a:schemeClr>
              </a:solidFill>
              <a:ln w="9525">
                <a:solidFill>
                  <a:schemeClr val="tx1"/>
                </a:solidFill>
              </a:ln>
            </c:spPr>
            <c:extLst>
              <c:ext xmlns:c16="http://schemas.microsoft.com/office/drawing/2014/chart" uri="{C3380CC4-5D6E-409C-BE32-E72D297353CC}">
                <c16:uniqueId val="{00000013-5350-4C0B-8CD2-EAF70720048E}"/>
              </c:ext>
            </c:extLst>
          </c:dPt>
          <c:dPt>
            <c:idx val="10"/>
            <c:invertIfNegative val="0"/>
            <c:bubble3D val="0"/>
            <c:spPr>
              <a:solidFill>
                <a:schemeClr val="accent2">
                  <a:lumMod val="20000"/>
                  <a:lumOff val="80000"/>
                </a:schemeClr>
              </a:solidFill>
              <a:ln w="9525">
                <a:solidFill>
                  <a:schemeClr val="tx1"/>
                </a:solidFill>
              </a:ln>
            </c:spPr>
            <c:extLst>
              <c:ext xmlns:c16="http://schemas.microsoft.com/office/drawing/2014/chart" uri="{C3380CC4-5D6E-409C-BE32-E72D297353CC}">
                <c16:uniqueId val="{00000015-5350-4C0B-8CD2-EAF70720048E}"/>
              </c:ext>
            </c:extLst>
          </c:dPt>
          <c:dPt>
            <c:idx val="11"/>
            <c:invertIfNegative val="0"/>
            <c:bubble3D val="0"/>
            <c:spPr>
              <a:solidFill>
                <a:schemeClr val="accent2">
                  <a:lumMod val="20000"/>
                  <a:lumOff val="80000"/>
                </a:schemeClr>
              </a:solidFill>
              <a:ln w="9525">
                <a:solidFill>
                  <a:schemeClr val="tx1"/>
                </a:solidFill>
              </a:ln>
            </c:spPr>
            <c:extLst>
              <c:ext xmlns:c16="http://schemas.microsoft.com/office/drawing/2014/chart" uri="{C3380CC4-5D6E-409C-BE32-E72D297353CC}">
                <c16:uniqueId val="{00000017-5350-4C0B-8CD2-EAF70720048E}"/>
              </c:ext>
            </c:extLst>
          </c:dPt>
          <c:dPt>
            <c:idx val="12"/>
            <c:invertIfNegative val="0"/>
            <c:bubble3D val="0"/>
            <c:spPr>
              <a:solidFill>
                <a:schemeClr val="accent5">
                  <a:lumMod val="60000"/>
                  <a:lumOff val="40000"/>
                </a:schemeClr>
              </a:solidFill>
              <a:ln w="9525">
                <a:solidFill>
                  <a:schemeClr val="tx1"/>
                </a:solidFill>
              </a:ln>
            </c:spPr>
            <c:extLst>
              <c:ext xmlns:c16="http://schemas.microsoft.com/office/drawing/2014/chart" uri="{C3380CC4-5D6E-409C-BE32-E72D297353CC}">
                <c16:uniqueId val="{00000019-5350-4C0B-8CD2-EAF70720048E}"/>
              </c:ext>
            </c:extLst>
          </c:dPt>
          <c:dPt>
            <c:idx val="13"/>
            <c:invertIfNegative val="0"/>
            <c:bubble3D val="0"/>
            <c:spPr>
              <a:solidFill>
                <a:schemeClr val="accent5">
                  <a:lumMod val="60000"/>
                  <a:lumOff val="40000"/>
                </a:schemeClr>
              </a:solidFill>
              <a:ln w="9525">
                <a:solidFill>
                  <a:schemeClr val="tx1"/>
                </a:solidFill>
              </a:ln>
            </c:spPr>
            <c:extLst>
              <c:ext xmlns:c16="http://schemas.microsoft.com/office/drawing/2014/chart" uri="{C3380CC4-5D6E-409C-BE32-E72D297353CC}">
                <c16:uniqueId val="{0000001B-5350-4C0B-8CD2-EAF70720048E}"/>
              </c:ext>
            </c:extLst>
          </c:dPt>
          <c:dPt>
            <c:idx val="14"/>
            <c:invertIfNegative val="0"/>
            <c:bubble3D val="0"/>
            <c:spPr>
              <a:solidFill>
                <a:schemeClr val="accent5">
                  <a:lumMod val="60000"/>
                  <a:lumOff val="40000"/>
                </a:schemeClr>
              </a:solidFill>
              <a:ln w="9525">
                <a:solidFill>
                  <a:schemeClr val="tx1"/>
                </a:solidFill>
              </a:ln>
            </c:spPr>
            <c:extLst>
              <c:ext xmlns:c16="http://schemas.microsoft.com/office/drawing/2014/chart" uri="{C3380CC4-5D6E-409C-BE32-E72D297353CC}">
                <c16:uniqueId val="{0000001D-5350-4C0B-8CD2-EAF70720048E}"/>
              </c:ext>
            </c:extLst>
          </c:dPt>
          <c:dPt>
            <c:idx val="15"/>
            <c:invertIfNegative val="0"/>
            <c:bubble3D val="0"/>
            <c:spPr>
              <a:solidFill>
                <a:schemeClr val="accent5">
                  <a:lumMod val="60000"/>
                  <a:lumOff val="40000"/>
                </a:schemeClr>
              </a:solidFill>
              <a:ln w="9525">
                <a:solidFill>
                  <a:schemeClr val="tx1"/>
                </a:solidFill>
              </a:ln>
            </c:spPr>
            <c:extLst>
              <c:ext xmlns:c16="http://schemas.microsoft.com/office/drawing/2014/chart" uri="{C3380CC4-5D6E-409C-BE32-E72D297353CC}">
                <c16:uniqueId val="{0000001F-5350-4C0B-8CD2-EAF70720048E}"/>
              </c:ext>
            </c:extLst>
          </c:dPt>
          <c:dPt>
            <c:idx val="16"/>
            <c:invertIfNegative val="0"/>
            <c:bubble3D val="0"/>
            <c:spPr>
              <a:solidFill>
                <a:srgbClr val="92D050"/>
              </a:solidFill>
              <a:ln w="9525">
                <a:solidFill>
                  <a:schemeClr val="tx1"/>
                </a:solidFill>
              </a:ln>
            </c:spPr>
            <c:extLst>
              <c:ext xmlns:c16="http://schemas.microsoft.com/office/drawing/2014/chart" uri="{C3380CC4-5D6E-409C-BE32-E72D297353CC}">
                <c16:uniqueId val="{00000021-5350-4C0B-8CD2-EAF70720048E}"/>
              </c:ext>
            </c:extLst>
          </c:dPt>
          <c:dPt>
            <c:idx val="17"/>
            <c:invertIfNegative val="0"/>
            <c:bubble3D val="0"/>
            <c:spPr>
              <a:solidFill>
                <a:srgbClr val="92D050"/>
              </a:solidFill>
              <a:ln w="9525">
                <a:solidFill>
                  <a:schemeClr val="tx1"/>
                </a:solidFill>
              </a:ln>
            </c:spPr>
            <c:extLst>
              <c:ext xmlns:c16="http://schemas.microsoft.com/office/drawing/2014/chart" uri="{C3380CC4-5D6E-409C-BE32-E72D297353CC}">
                <c16:uniqueId val="{00000023-5350-4C0B-8CD2-EAF70720048E}"/>
              </c:ext>
            </c:extLst>
          </c:dPt>
          <c:dPt>
            <c:idx val="18"/>
            <c:invertIfNegative val="0"/>
            <c:bubble3D val="0"/>
            <c:spPr>
              <a:solidFill>
                <a:srgbClr val="92D050"/>
              </a:solidFill>
              <a:ln w="9525">
                <a:solidFill>
                  <a:schemeClr val="tx1"/>
                </a:solidFill>
              </a:ln>
            </c:spPr>
            <c:extLst>
              <c:ext xmlns:c16="http://schemas.microsoft.com/office/drawing/2014/chart" uri="{C3380CC4-5D6E-409C-BE32-E72D297353CC}">
                <c16:uniqueId val="{00000025-5350-4C0B-8CD2-EAF70720048E}"/>
              </c:ext>
            </c:extLst>
          </c:dPt>
          <c:dPt>
            <c:idx val="19"/>
            <c:invertIfNegative val="0"/>
            <c:bubble3D val="0"/>
            <c:spPr>
              <a:solidFill>
                <a:srgbClr val="92D050"/>
              </a:solidFill>
              <a:ln w="9525">
                <a:solidFill>
                  <a:schemeClr val="tx1"/>
                </a:solidFill>
              </a:ln>
            </c:spPr>
            <c:extLst>
              <c:ext xmlns:c16="http://schemas.microsoft.com/office/drawing/2014/chart" uri="{C3380CC4-5D6E-409C-BE32-E72D297353CC}">
                <c16:uniqueId val="{00000027-5350-4C0B-8CD2-EAF70720048E}"/>
              </c:ext>
            </c:extLst>
          </c:dPt>
          <c:cat>
            <c:multiLvlStrRef>
              <c:f>Summary!$E$19:$X$20</c:f>
              <c:multiLvlStrCache>
                <c:ptCount val="20"/>
                <c:lvl>
                  <c:pt idx="0">
                    <c:v>CH4</c:v>
                  </c:pt>
                  <c:pt idx="1">
                    <c:v>BC</c:v>
                  </c:pt>
                  <c:pt idx="2">
                    <c:v>CO2</c:v>
                  </c:pt>
                  <c:pt idx="3">
                    <c:v>N2O</c:v>
                  </c:pt>
                  <c:pt idx="4">
                    <c:v>CH4</c:v>
                  </c:pt>
                  <c:pt idx="5">
                    <c:v>BC</c:v>
                  </c:pt>
                  <c:pt idx="6">
                    <c:v>CO2</c:v>
                  </c:pt>
                  <c:pt idx="7">
                    <c:v>N2O</c:v>
                  </c:pt>
                  <c:pt idx="8">
                    <c:v>CH4</c:v>
                  </c:pt>
                  <c:pt idx="9">
                    <c:v>BC</c:v>
                  </c:pt>
                  <c:pt idx="10">
                    <c:v>CO2</c:v>
                  </c:pt>
                  <c:pt idx="11">
                    <c:v>N2O</c:v>
                  </c:pt>
                  <c:pt idx="12">
                    <c:v>CH4</c:v>
                  </c:pt>
                  <c:pt idx="13">
                    <c:v>BC</c:v>
                  </c:pt>
                  <c:pt idx="14">
                    <c:v>CO2</c:v>
                  </c:pt>
                  <c:pt idx="15">
                    <c:v>N2O</c:v>
                  </c:pt>
                  <c:pt idx="16">
                    <c:v>CH4</c:v>
                  </c:pt>
                  <c:pt idx="17">
                    <c:v>BC</c:v>
                  </c:pt>
                  <c:pt idx="18">
                    <c:v>CO2</c:v>
                  </c:pt>
                  <c:pt idx="19">
                    <c:v>N2O</c:v>
                  </c:pt>
                </c:lvl>
                <c:lvl>
                  <c:pt idx="0">
                    <c:v>BAU</c:v>
                  </c:pt>
                  <c:pt idx="4">
                    <c:v>Scenario 1 </c:v>
                  </c:pt>
                  <c:pt idx="8">
                    <c:v>Scenario 2 </c:v>
                  </c:pt>
                  <c:pt idx="12">
                    <c:v>Scenario 3 </c:v>
                  </c:pt>
                  <c:pt idx="16">
                    <c:v>Scenario 4</c:v>
                  </c:pt>
                </c:lvl>
              </c:multiLvlStrCache>
            </c:multiLvlStrRef>
          </c:cat>
          <c:val>
            <c:numRef>
              <c:f>Summary!$E$29:$X$29</c:f>
              <c:numCache>
                <c:formatCode>#,##0</c:formatCode>
                <c:ptCount val="20"/>
                <c:pt idx="0">
                  <c:v>162.97766732694507</c:v>
                </c:pt>
                <c:pt idx="1">
                  <c:v>2.0180159999999996E-3</c:v>
                </c:pt>
                <c:pt idx="2">
                  <c:v>4.5278775359999992</c:v>
                </c:pt>
                <c:pt idx="3">
                  <c:v>3.6662975999999992E-5</c:v>
                </c:pt>
                <c:pt idx="4">
                  <c:v>141.35693463865732</c:v>
                </c:pt>
                <c:pt idx="5">
                  <c:v>0.21054383318255582</c:v>
                </c:pt>
                <c:pt idx="6">
                  <c:v>-337.02581382202294</c:v>
                </c:pt>
                <c:pt idx="7">
                  <c:v>9.4030792454355028E-2</c:v>
                </c:pt>
                <c:pt idx="8">
                  <c:v>107.12336943874452</c:v>
                </c:pt>
                <c:pt idx="9">
                  <c:v>0.31633864357383373</c:v>
                </c:pt>
                <c:pt idx="10">
                  <c:v>-751.89265746536807</c:v>
                </c:pt>
                <c:pt idx="11">
                  <c:v>0.22982658951153248</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28-5350-4C0B-8CD2-EAF70720048E}"/>
            </c:ext>
          </c:extLst>
        </c:ser>
        <c:dLbls>
          <c:showLegendKey val="0"/>
          <c:showVal val="0"/>
          <c:showCatName val="0"/>
          <c:showSerName val="0"/>
          <c:showPercent val="0"/>
          <c:showBubbleSize val="0"/>
        </c:dLbls>
        <c:gapWidth val="84"/>
        <c:overlap val="100"/>
        <c:axId val="433494648"/>
        <c:axId val="433500920"/>
      </c:barChart>
      <c:catAx>
        <c:axId val="433494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en-US"/>
          </a:p>
        </c:txPr>
        <c:crossAx val="433500920"/>
        <c:crosses val="autoZero"/>
        <c:auto val="0"/>
        <c:lblAlgn val="ctr"/>
        <c:lblOffset val="100"/>
        <c:noMultiLvlLbl val="0"/>
      </c:catAx>
      <c:valAx>
        <c:axId val="433500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GB"/>
                  <a:t>Net emissions (Tonnes/month)</a:t>
                </a:r>
              </a:p>
            </c:rich>
          </c:tx>
          <c:layout>
            <c:manualLayout>
              <c:xMode val="edge"/>
              <c:yMode val="edge"/>
              <c:x val="4.1632726943614806E-4"/>
              <c:y val="0.11923412451141449"/>
            </c:manualLayout>
          </c:layout>
          <c:overlay val="0"/>
          <c:spPr>
            <a:noFill/>
            <a:ln w="25400">
              <a:noFill/>
            </a:ln>
          </c:spPr>
        </c:title>
        <c:numFmt formatCode="0" sourceLinked="0"/>
        <c:majorTickMark val="none"/>
        <c:minorTickMark val="none"/>
        <c:tickLblPos val="nextTo"/>
        <c:spPr>
          <a:ln w="9525">
            <a:solidFill>
              <a:schemeClr val="tx1"/>
            </a:solidFill>
          </a:ln>
        </c:spPr>
        <c:txPr>
          <a:bodyPr rot="0" vert="horz"/>
          <a:lstStyle/>
          <a:p>
            <a:pPr>
              <a:defRPr/>
            </a:pPr>
            <a:endParaRPr lang="en-US"/>
          </a:p>
        </c:txPr>
        <c:crossAx val="43349464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ysClr val="windowText" lastClr="000000"/>
                </a:solidFill>
                <a:latin typeface="Times New Roman"/>
                <a:ea typeface="Times New Roman"/>
                <a:cs typeface="Times New Roman"/>
              </a:defRPr>
            </a:pPr>
            <a:r>
              <a:rPr lang="en-GB" sz="1200" b="0">
                <a:solidFill>
                  <a:sysClr val="windowText" lastClr="000000"/>
                </a:solidFill>
              </a:rPr>
              <a:t>Net emissions of BC (Tonnes of BC/month) </a:t>
            </a:r>
          </a:p>
        </c:rich>
      </c:tx>
      <c:overlay val="0"/>
      <c:spPr>
        <a:noFill/>
        <a:ln w="25400">
          <a:noFill/>
        </a:ln>
      </c:spPr>
    </c:title>
    <c:autoTitleDeleted val="0"/>
    <c:plotArea>
      <c:layout/>
      <c:barChart>
        <c:barDir val="col"/>
        <c:grouping val="clustered"/>
        <c:varyColors val="0"/>
        <c:ser>
          <c:idx val="0"/>
          <c:order val="0"/>
          <c:tx>
            <c:strRef>
              <c:f>Summary!$B$30</c:f>
              <c:strCache>
                <c:ptCount val="1"/>
                <c:pt idx="0">
                  <c:v>Net BC emissions  per monthly generated waste </c:v>
                </c:pt>
              </c:strCache>
            </c:strRef>
          </c:tx>
          <c:spPr>
            <a:solidFill>
              <a:schemeClr val="accent2">
                <a:lumMod val="60000"/>
                <a:lumOff val="40000"/>
              </a:schemeClr>
            </a:solidFill>
            <a:ln w="25400">
              <a:noFill/>
            </a:ln>
          </c:spPr>
          <c:invertIfNegative val="0"/>
          <c:cat>
            <c:strRef>
              <c:f>Summary!$E$19:$X$19</c:f>
              <c:strCache>
                <c:ptCount val="17"/>
                <c:pt idx="0">
                  <c:v>BAU</c:v>
                </c:pt>
                <c:pt idx="4">
                  <c:v>Scenario 1 </c:v>
                </c:pt>
                <c:pt idx="8">
                  <c:v>Scenario 2 </c:v>
                </c:pt>
                <c:pt idx="12">
                  <c:v>Scenario 3 </c:v>
                </c:pt>
                <c:pt idx="16">
                  <c:v>Scenario 4</c:v>
                </c:pt>
              </c:strCache>
            </c:strRef>
          </c:cat>
          <c:val>
            <c:numRef>
              <c:f>Summary!$E$30:$X$30</c:f>
              <c:numCache>
                <c:formatCode>General</c:formatCode>
                <c:ptCount val="20"/>
                <c:pt idx="0" formatCode="0.00">
                  <c:v>2.0180159999999996E-3</c:v>
                </c:pt>
                <c:pt idx="4" formatCode="0.00">
                  <c:v>0.21054383318255582</c:v>
                </c:pt>
                <c:pt idx="8" formatCode="0.00">
                  <c:v>0.31633864357383373</c:v>
                </c:pt>
                <c:pt idx="12" formatCode="0.00">
                  <c:v>0</c:v>
                </c:pt>
                <c:pt idx="16" formatCode="0.00">
                  <c:v>0</c:v>
                </c:pt>
              </c:numCache>
            </c:numRef>
          </c:val>
          <c:extLst>
            <c:ext xmlns:c16="http://schemas.microsoft.com/office/drawing/2014/chart" uri="{C3380CC4-5D6E-409C-BE32-E72D297353CC}">
              <c16:uniqueId val="{00000000-5931-47D3-B697-8207A96C952A}"/>
            </c:ext>
          </c:extLst>
        </c:ser>
        <c:dLbls>
          <c:showLegendKey val="0"/>
          <c:showVal val="0"/>
          <c:showCatName val="0"/>
          <c:showSerName val="0"/>
          <c:showPercent val="0"/>
          <c:showBubbleSize val="0"/>
        </c:dLbls>
        <c:gapWidth val="0"/>
        <c:overlap val="-15"/>
        <c:axId val="433508368"/>
        <c:axId val="433487984"/>
      </c:barChart>
      <c:catAx>
        <c:axId val="433508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50" b="0" i="0" u="none" strike="noStrike" baseline="0">
                <a:solidFill>
                  <a:srgbClr val="333333"/>
                </a:solidFill>
                <a:latin typeface="Times New Roman"/>
                <a:ea typeface="Times New Roman"/>
                <a:cs typeface="Times New Roman"/>
              </a:defRPr>
            </a:pPr>
            <a:endParaRPr lang="en-US"/>
          </a:p>
        </c:txPr>
        <c:crossAx val="433487984"/>
        <c:crosses val="autoZero"/>
        <c:auto val="1"/>
        <c:lblAlgn val="ctr"/>
        <c:lblOffset val="100"/>
        <c:tickMarkSkip val="2"/>
        <c:noMultiLvlLbl val="0"/>
      </c:catAx>
      <c:valAx>
        <c:axId val="43348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50" b="0" i="0" u="none" strike="noStrike" baseline="0">
                    <a:solidFill>
                      <a:srgbClr val="333333"/>
                    </a:solidFill>
                    <a:latin typeface="Times New Roman"/>
                    <a:ea typeface="Times New Roman"/>
                    <a:cs typeface="Times New Roman"/>
                  </a:defRPr>
                </a:pPr>
                <a:r>
                  <a:rPr lang="en-GB"/>
                  <a:t>Tonnes of BC/month</a:t>
                </a:r>
              </a:p>
            </c:rich>
          </c:tx>
          <c:layout>
            <c:manualLayout>
              <c:xMode val="edge"/>
              <c:yMode val="edge"/>
              <c:x val="1.5165880156321717E-2"/>
              <c:y val="0.2672044941750702"/>
            </c:manualLayout>
          </c:layout>
          <c:overlay val="0"/>
          <c:spPr>
            <a:noFill/>
            <a:ln w="25400">
              <a:noFill/>
            </a:ln>
          </c:spPr>
        </c:title>
        <c:numFmt formatCode="0.00" sourceLinked="1"/>
        <c:majorTickMark val="none"/>
        <c:minorTickMark val="none"/>
        <c:tickLblPos val="nextTo"/>
        <c:spPr>
          <a:ln w="9525">
            <a:solidFill>
              <a:schemeClr val="tx1"/>
            </a:solidFill>
          </a:ln>
        </c:spPr>
        <c:txPr>
          <a:bodyPr rot="0" vert="horz"/>
          <a:lstStyle/>
          <a:p>
            <a:pPr>
              <a:defRPr sz="1050" b="0" i="0" u="none" strike="noStrike" baseline="0">
                <a:solidFill>
                  <a:srgbClr val="333333"/>
                </a:solidFill>
                <a:latin typeface="Times New Roman"/>
                <a:ea typeface="Times New Roman"/>
                <a:cs typeface="Times New Roman"/>
              </a:defRPr>
            </a:pPr>
            <a:endParaRPr lang="en-US"/>
          </a:p>
        </c:txPr>
        <c:crossAx val="433508368"/>
        <c:crossesAt val="1"/>
        <c:crossBetween val="between"/>
      </c:valAx>
      <c:spPr>
        <a:noFill/>
        <a:ln w="25400">
          <a:noFill/>
        </a:ln>
      </c:spPr>
    </c:plotArea>
    <c:legend>
      <c:legendPos val="b"/>
      <c:layout>
        <c:manualLayout>
          <c:xMode val="edge"/>
          <c:yMode val="edge"/>
          <c:x val="0.17089884986787515"/>
          <c:y val="0.89379196021549945"/>
          <c:w val="0.53223480341697527"/>
          <c:h val="8.0833632638025454E-2"/>
        </c:manualLayout>
      </c:layout>
      <c:overlay val="0"/>
      <c:spPr>
        <a:noFill/>
        <a:ln w="25400">
          <a:noFill/>
        </a:ln>
      </c:spPr>
      <c:txPr>
        <a:bodyPr/>
        <a:lstStyle/>
        <a:p>
          <a:pPr>
            <a:defRPr sz="1100" b="0" i="0" u="none" strike="noStrike" baseline="0">
              <a:solidFill>
                <a:srgbClr val="333333"/>
              </a:solidFill>
              <a:latin typeface="Times New Roman"/>
              <a:ea typeface="Times New Roman"/>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ysClr val="windowText" lastClr="000000"/>
                </a:solidFill>
                <a:latin typeface="Times New Roman"/>
                <a:ea typeface="Times New Roman"/>
                <a:cs typeface="Times New Roman"/>
              </a:defRPr>
            </a:pPr>
            <a:r>
              <a:rPr lang="en-GB" sz="1200" b="0">
                <a:solidFill>
                  <a:sysClr val="windowText" lastClr="000000"/>
                </a:solidFill>
              </a:rPr>
              <a:t>Net climate impact from other GHGs (except BC)  </a:t>
            </a:r>
          </a:p>
          <a:p>
            <a:pPr>
              <a:defRPr sz="1200" b="0" i="0" u="none" strike="noStrike" baseline="0">
                <a:solidFill>
                  <a:sysClr val="windowText" lastClr="000000"/>
                </a:solidFill>
                <a:latin typeface="Times New Roman"/>
                <a:ea typeface="Times New Roman"/>
                <a:cs typeface="Times New Roman"/>
              </a:defRPr>
            </a:pPr>
            <a:r>
              <a:rPr lang="en-GB" sz="1200" b="0">
                <a:solidFill>
                  <a:sysClr val="windowText" lastClr="000000"/>
                </a:solidFill>
              </a:rPr>
              <a:t>(Tonnes of CO</a:t>
            </a:r>
            <a:r>
              <a:rPr lang="en-GB" sz="1200" b="0" baseline="-25000">
                <a:solidFill>
                  <a:sysClr val="windowText" lastClr="000000"/>
                </a:solidFill>
              </a:rPr>
              <a:t>2</a:t>
            </a:r>
            <a:r>
              <a:rPr lang="en-GB" sz="1200" b="0">
                <a:solidFill>
                  <a:sysClr val="windowText" lastClr="000000"/>
                </a:solidFill>
              </a:rPr>
              <a:t>-eq/month)</a:t>
            </a:r>
          </a:p>
        </c:rich>
      </c:tx>
      <c:overlay val="0"/>
      <c:spPr>
        <a:noFill/>
        <a:ln w="25400">
          <a:noFill/>
        </a:ln>
      </c:spPr>
    </c:title>
    <c:autoTitleDeleted val="0"/>
    <c:plotArea>
      <c:layout/>
      <c:barChart>
        <c:barDir val="col"/>
        <c:grouping val="clustered"/>
        <c:varyColors val="0"/>
        <c:ser>
          <c:idx val="0"/>
          <c:order val="0"/>
          <c:tx>
            <c:strRef>
              <c:f>Summary!$B$31</c:f>
              <c:strCache>
                <c:ptCount val="1"/>
                <c:pt idx="0">
                  <c:v>Net climate impact from other GHGs per monthly generated waste</c:v>
                </c:pt>
              </c:strCache>
            </c:strRef>
          </c:tx>
          <c:spPr>
            <a:solidFill>
              <a:schemeClr val="accent3">
                <a:lumMod val="60000"/>
                <a:lumOff val="40000"/>
              </a:schemeClr>
            </a:solidFill>
            <a:ln w="25400">
              <a:noFill/>
            </a:ln>
          </c:spPr>
          <c:invertIfNegative val="0"/>
          <c:cat>
            <c:strRef>
              <c:f>Summary!$E$19:$X$19</c:f>
              <c:strCache>
                <c:ptCount val="17"/>
                <c:pt idx="0">
                  <c:v>BAU</c:v>
                </c:pt>
                <c:pt idx="4">
                  <c:v>Scenario 1 </c:v>
                </c:pt>
                <c:pt idx="8">
                  <c:v>Scenario 2 </c:v>
                </c:pt>
                <c:pt idx="12">
                  <c:v>Scenario 3 </c:v>
                </c:pt>
                <c:pt idx="16">
                  <c:v>Scenario 4</c:v>
                </c:pt>
              </c:strCache>
            </c:strRef>
          </c:cat>
          <c:val>
            <c:numRef>
              <c:f>Summary!$E$31:$X$31</c:f>
              <c:numCache>
                <c:formatCode>General</c:formatCode>
                <c:ptCount val="20"/>
                <c:pt idx="0" formatCode="0.00">
                  <c:v>4567.9126450088615</c:v>
                </c:pt>
                <c:pt idx="4" formatCode="0.00">
                  <c:v>3645.8935216898849</c:v>
                </c:pt>
                <c:pt idx="8" formatCode="0.00">
                  <c:v>2308.4758985061035</c:v>
                </c:pt>
                <c:pt idx="12" formatCode="0.00">
                  <c:v>0</c:v>
                </c:pt>
                <c:pt idx="16" formatCode="0.00">
                  <c:v>0</c:v>
                </c:pt>
              </c:numCache>
            </c:numRef>
          </c:val>
          <c:extLst>
            <c:ext xmlns:c16="http://schemas.microsoft.com/office/drawing/2014/chart" uri="{C3380CC4-5D6E-409C-BE32-E72D297353CC}">
              <c16:uniqueId val="{00000000-6176-4F61-848C-C8A81EC08BBB}"/>
            </c:ext>
          </c:extLst>
        </c:ser>
        <c:dLbls>
          <c:showLegendKey val="0"/>
          <c:showVal val="0"/>
          <c:showCatName val="0"/>
          <c:showSerName val="0"/>
          <c:showPercent val="0"/>
          <c:showBubbleSize val="0"/>
        </c:dLbls>
        <c:gapWidth val="0"/>
        <c:overlap val="-15"/>
        <c:axId val="433486024"/>
        <c:axId val="433489160"/>
      </c:barChart>
      <c:catAx>
        <c:axId val="4334860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50" b="0" i="0" u="none" strike="noStrike" baseline="0">
                <a:solidFill>
                  <a:srgbClr val="333333"/>
                </a:solidFill>
                <a:latin typeface="Times New Roman"/>
                <a:ea typeface="Times New Roman"/>
                <a:cs typeface="Times New Roman"/>
              </a:defRPr>
            </a:pPr>
            <a:endParaRPr lang="en-US"/>
          </a:p>
        </c:txPr>
        <c:crossAx val="433489160"/>
        <c:crosses val="autoZero"/>
        <c:auto val="1"/>
        <c:lblAlgn val="ctr"/>
        <c:lblOffset val="100"/>
        <c:tickMarkSkip val="2"/>
        <c:noMultiLvlLbl val="0"/>
      </c:catAx>
      <c:valAx>
        <c:axId val="433489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50" b="0" i="0" u="none" strike="noStrike" baseline="0">
                    <a:solidFill>
                      <a:srgbClr val="333333"/>
                    </a:solidFill>
                    <a:latin typeface="Times New Roman"/>
                    <a:ea typeface="Times New Roman"/>
                    <a:cs typeface="Times New Roman"/>
                  </a:defRPr>
                </a:pPr>
                <a:r>
                  <a:rPr lang="en-GB"/>
                  <a:t>Tonnes of CO2-eq/month</a:t>
                </a:r>
              </a:p>
            </c:rich>
          </c:tx>
          <c:layout>
            <c:manualLayout>
              <c:xMode val="edge"/>
              <c:yMode val="edge"/>
              <c:x val="2.2642443989172201E-2"/>
              <c:y val="0.20944306619206846"/>
            </c:manualLayout>
          </c:layout>
          <c:overlay val="0"/>
          <c:spPr>
            <a:noFill/>
            <a:ln w="25400">
              <a:noFill/>
            </a:ln>
          </c:spPr>
        </c:title>
        <c:numFmt formatCode="0" sourceLinked="0"/>
        <c:majorTickMark val="none"/>
        <c:minorTickMark val="none"/>
        <c:tickLblPos val="nextTo"/>
        <c:spPr>
          <a:ln w="9525">
            <a:solidFill>
              <a:schemeClr val="tx1"/>
            </a:solidFill>
          </a:ln>
        </c:spPr>
        <c:txPr>
          <a:bodyPr rot="0" vert="horz"/>
          <a:lstStyle/>
          <a:p>
            <a:pPr>
              <a:defRPr sz="1050" b="0" i="0" u="none" strike="noStrike" baseline="0">
                <a:solidFill>
                  <a:srgbClr val="333333"/>
                </a:solidFill>
                <a:latin typeface="Times New Roman"/>
                <a:ea typeface="Times New Roman"/>
                <a:cs typeface="Times New Roman"/>
              </a:defRPr>
            </a:pPr>
            <a:endParaRPr lang="en-US"/>
          </a:p>
        </c:txPr>
        <c:crossAx val="433486024"/>
        <c:crossesAt val="1"/>
        <c:crossBetween val="between"/>
      </c:valAx>
      <c:spPr>
        <a:noFill/>
        <a:ln w="25400">
          <a:noFill/>
        </a:ln>
      </c:spPr>
    </c:plotArea>
    <c:legend>
      <c:legendPos val="b"/>
      <c:layout>
        <c:manualLayout>
          <c:xMode val="edge"/>
          <c:yMode val="edge"/>
          <c:x val="8.1179374521758441E-2"/>
          <c:y val="0.90341890482867715"/>
          <c:w val="0.8019965607747308"/>
          <c:h val="7.3459533311760694E-2"/>
        </c:manualLayout>
      </c:layout>
      <c:overlay val="0"/>
      <c:spPr>
        <a:noFill/>
        <a:ln w="25400">
          <a:noFill/>
        </a:ln>
      </c:spPr>
      <c:txPr>
        <a:bodyPr/>
        <a:lstStyle/>
        <a:p>
          <a:pPr>
            <a:defRPr sz="885" b="0" i="0" u="none" strike="noStrike" baseline="0">
              <a:solidFill>
                <a:srgbClr val="333333"/>
              </a:solidFill>
              <a:latin typeface="Times New Roman"/>
              <a:ea typeface="Times New Roman"/>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CEF30-E203-4EE4-A8CE-F5BDD737E0C7}" type="doc">
      <dgm:prSet loTypeId="urn:microsoft.com/office/officeart/2005/8/layout/process1" loCatId="process" qsTypeId="urn:microsoft.com/office/officeart/2005/8/quickstyle/simple1" qsCatId="simple" csTypeId="urn:microsoft.com/office/officeart/2005/8/colors/accent4_2" csCatId="accent4" phldr="1"/>
      <dgm:spPr/>
    </dgm:pt>
    <dgm:pt modelId="{66CC37F5-A076-4F28-8142-F80AED719EF0}">
      <dgm:prSet phldrT="[Text]"/>
      <dgm:spPr/>
      <dgm:t>
        <a:bodyPr/>
        <a:lstStyle/>
        <a:p>
          <a:r>
            <a:rPr lang="en-US" b="1" dirty="0" smtClean="0"/>
            <a:t>Rapid city assessment</a:t>
          </a:r>
        </a:p>
        <a:p>
          <a:r>
            <a:rPr lang="en-US" b="1" dirty="0" smtClean="0"/>
            <a:t>(2015/2016)</a:t>
          </a:r>
          <a:endParaRPr lang="en-US" b="1" dirty="0"/>
        </a:p>
      </dgm:t>
    </dgm:pt>
    <dgm:pt modelId="{B4539A80-09B3-4ED9-946B-4DC720292BE2}" type="parTrans" cxnId="{F6EEA75F-EEF2-4657-B71F-C7CDC22A41D4}">
      <dgm:prSet/>
      <dgm:spPr/>
      <dgm:t>
        <a:bodyPr/>
        <a:lstStyle/>
        <a:p>
          <a:endParaRPr lang="en-US" b="1"/>
        </a:p>
      </dgm:t>
    </dgm:pt>
    <dgm:pt modelId="{4ACC0EBD-2B05-4501-AA66-980376AC4928}" type="sibTrans" cxnId="{F6EEA75F-EEF2-4657-B71F-C7CDC22A41D4}">
      <dgm:prSet/>
      <dgm:spPr/>
      <dgm:t>
        <a:bodyPr/>
        <a:lstStyle/>
        <a:p>
          <a:endParaRPr lang="en-US" b="1"/>
        </a:p>
      </dgm:t>
    </dgm:pt>
    <dgm:pt modelId="{69E9056A-DD3F-4D7F-BF9A-8519BAA3F883}">
      <dgm:prSet phldrT="[Text]"/>
      <dgm:spPr/>
      <dgm:t>
        <a:bodyPr/>
        <a:lstStyle/>
        <a:p>
          <a:r>
            <a:rPr lang="en-US" b="1" dirty="0" smtClean="0"/>
            <a:t>Development of action plan</a:t>
          </a:r>
        </a:p>
        <a:p>
          <a:r>
            <a:rPr lang="en-US" b="1" dirty="0" smtClean="0"/>
            <a:t>(2015/2016)</a:t>
          </a:r>
          <a:endParaRPr lang="en-US" b="1" dirty="0"/>
        </a:p>
      </dgm:t>
    </dgm:pt>
    <dgm:pt modelId="{086CF392-F4D0-4DB5-9D40-3BDB96F9EFA6}" type="parTrans" cxnId="{A005E24F-674F-47C1-949F-9F6A75561426}">
      <dgm:prSet/>
      <dgm:spPr/>
      <dgm:t>
        <a:bodyPr/>
        <a:lstStyle/>
        <a:p>
          <a:endParaRPr lang="en-US" b="1"/>
        </a:p>
      </dgm:t>
    </dgm:pt>
    <dgm:pt modelId="{346A08FB-A9F4-44C7-AE9C-9154388C2189}" type="sibTrans" cxnId="{A005E24F-674F-47C1-949F-9F6A75561426}">
      <dgm:prSet/>
      <dgm:spPr/>
      <dgm:t>
        <a:bodyPr/>
        <a:lstStyle/>
        <a:p>
          <a:endParaRPr lang="en-US" b="1"/>
        </a:p>
      </dgm:t>
    </dgm:pt>
    <dgm:pt modelId="{C1A31DC4-5FC3-46DB-A4B0-8ACE8C64F405}">
      <dgm:prSet phldrT="[Text]"/>
      <dgm:spPr/>
      <dgm:t>
        <a:bodyPr/>
        <a:lstStyle/>
        <a:p>
          <a:r>
            <a:rPr lang="en-US" b="1" dirty="0" smtClean="0"/>
            <a:t>Development of work plans and pilot implementation</a:t>
          </a:r>
          <a:endParaRPr lang="en-US" b="1" dirty="0"/>
        </a:p>
      </dgm:t>
    </dgm:pt>
    <dgm:pt modelId="{C18E9A23-8131-45A6-BF14-79E5018F7804}" type="parTrans" cxnId="{783296D0-0683-4753-8921-5DCA13234AE6}">
      <dgm:prSet/>
      <dgm:spPr/>
      <dgm:t>
        <a:bodyPr/>
        <a:lstStyle/>
        <a:p>
          <a:endParaRPr lang="en-US" b="1"/>
        </a:p>
      </dgm:t>
    </dgm:pt>
    <dgm:pt modelId="{F804D7FF-9E47-46FE-9D4A-F815852BBE8F}" type="sibTrans" cxnId="{783296D0-0683-4753-8921-5DCA13234AE6}">
      <dgm:prSet/>
      <dgm:spPr/>
      <dgm:t>
        <a:bodyPr/>
        <a:lstStyle/>
        <a:p>
          <a:endParaRPr lang="en-US" b="1"/>
        </a:p>
      </dgm:t>
    </dgm:pt>
    <dgm:pt modelId="{F59F9A42-BA56-44DF-BD1C-BB7F57EFD7A9}">
      <dgm:prSet/>
      <dgm:spPr/>
      <dgm:t>
        <a:bodyPr/>
        <a:lstStyle/>
        <a:p>
          <a:r>
            <a:rPr lang="en-US" b="1" dirty="0" smtClean="0"/>
            <a:t>Monitoring, documentation and expansion to other communities and cities</a:t>
          </a:r>
          <a:endParaRPr lang="en-US" b="1" dirty="0"/>
        </a:p>
      </dgm:t>
    </dgm:pt>
    <dgm:pt modelId="{C31BB884-EB88-4CF6-8C88-6F53243E2506}" type="parTrans" cxnId="{60D0A6BB-AF27-46EF-9438-25A1734177C7}">
      <dgm:prSet/>
      <dgm:spPr/>
      <dgm:t>
        <a:bodyPr/>
        <a:lstStyle/>
        <a:p>
          <a:endParaRPr lang="en-US" b="1"/>
        </a:p>
      </dgm:t>
    </dgm:pt>
    <dgm:pt modelId="{5A8C4237-5E8C-4E38-8FF3-0B9A04E240DA}" type="sibTrans" cxnId="{60D0A6BB-AF27-46EF-9438-25A1734177C7}">
      <dgm:prSet/>
      <dgm:spPr/>
      <dgm:t>
        <a:bodyPr/>
        <a:lstStyle/>
        <a:p>
          <a:endParaRPr lang="en-US" b="1"/>
        </a:p>
      </dgm:t>
    </dgm:pt>
    <dgm:pt modelId="{AC67C078-A1EE-4910-88BC-C5F4F417ED7A}" type="pres">
      <dgm:prSet presAssocID="{91DCEF30-E203-4EE4-A8CE-F5BDD737E0C7}" presName="Name0" presStyleCnt="0">
        <dgm:presLayoutVars>
          <dgm:dir/>
          <dgm:resizeHandles val="exact"/>
        </dgm:presLayoutVars>
      </dgm:prSet>
      <dgm:spPr/>
    </dgm:pt>
    <dgm:pt modelId="{D833274B-03C7-4B8E-AB32-6BB1423A81CF}" type="pres">
      <dgm:prSet presAssocID="{66CC37F5-A076-4F28-8142-F80AED719EF0}" presName="node" presStyleLbl="node1" presStyleIdx="0" presStyleCnt="4">
        <dgm:presLayoutVars>
          <dgm:bulletEnabled val="1"/>
        </dgm:presLayoutVars>
      </dgm:prSet>
      <dgm:spPr/>
      <dgm:t>
        <a:bodyPr/>
        <a:lstStyle/>
        <a:p>
          <a:endParaRPr lang="en-US"/>
        </a:p>
      </dgm:t>
    </dgm:pt>
    <dgm:pt modelId="{E5AFD32B-684E-46CE-8859-8710B3E6C1B3}" type="pres">
      <dgm:prSet presAssocID="{4ACC0EBD-2B05-4501-AA66-980376AC4928}" presName="sibTrans" presStyleLbl="sibTrans2D1" presStyleIdx="0" presStyleCnt="3"/>
      <dgm:spPr/>
      <dgm:t>
        <a:bodyPr/>
        <a:lstStyle/>
        <a:p>
          <a:endParaRPr lang="en-US"/>
        </a:p>
      </dgm:t>
    </dgm:pt>
    <dgm:pt modelId="{E79F0475-1192-471A-98B2-D97A283E11BA}" type="pres">
      <dgm:prSet presAssocID="{4ACC0EBD-2B05-4501-AA66-980376AC4928}" presName="connectorText" presStyleLbl="sibTrans2D1" presStyleIdx="0" presStyleCnt="3"/>
      <dgm:spPr/>
      <dgm:t>
        <a:bodyPr/>
        <a:lstStyle/>
        <a:p>
          <a:endParaRPr lang="en-US"/>
        </a:p>
      </dgm:t>
    </dgm:pt>
    <dgm:pt modelId="{A6691EAD-FF9D-40F4-B1CD-EDBFF458984D}" type="pres">
      <dgm:prSet presAssocID="{69E9056A-DD3F-4D7F-BF9A-8519BAA3F883}" presName="node" presStyleLbl="node1" presStyleIdx="1" presStyleCnt="4">
        <dgm:presLayoutVars>
          <dgm:bulletEnabled val="1"/>
        </dgm:presLayoutVars>
      </dgm:prSet>
      <dgm:spPr/>
      <dgm:t>
        <a:bodyPr/>
        <a:lstStyle/>
        <a:p>
          <a:endParaRPr lang="en-US"/>
        </a:p>
      </dgm:t>
    </dgm:pt>
    <dgm:pt modelId="{7F727B68-82B2-4E95-B59F-5CD338A25F8F}" type="pres">
      <dgm:prSet presAssocID="{346A08FB-A9F4-44C7-AE9C-9154388C2189}" presName="sibTrans" presStyleLbl="sibTrans2D1" presStyleIdx="1" presStyleCnt="3"/>
      <dgm:spPr/>
      <dgm:t>
        <a:bodyPr/>
        <a:lstStyle/>
        <a:p>
          <a:endParaRPr lang="en-US"/>
        </a:p>
      </dgm:t>
    </dgm:pt>
    <dgm:pt modelId="{2AFFAC0E-176D-4568-A1DC-5BEFFEED8E37}" type="pres">
      <dgm:prSet presAssocID="{346A08FB-A9F4-44C7-AE9C-9154388C2189}" presName="connectorText" presStyleLbl="sibTrans2D1" presStyleIdx="1" presStyleCnt="3"/>
      <dgm:spPr/>
      <dgm:t>
        <a:bodyPr/>
        <a:lstStyle/>
        <a:p>
          <a:endParaRPr lang="en-US"/>
        </a:p>
      </dgm:t>
    </dgm:pt>
    <dgm:pt modelId="{6F8D8D4C-E176-48D6-B640-B9948530C00F}" type="pres">
      <dgm:prSet presAssocID="{C1A31DC4-5FC3-46DB-A4B0-8ACE8C64F405}" presName="node" presStyleLbl="node1" presStyleIdx="2" presStyleCnt="4">
        <dgm:presLayoutVars>
          <dgm:bulletEnabled val="1"/>
        </dgm:presLayoutVars>
      </dgm:prSet>
      <dgm:spPr/>
      <dgm:t>
        <a:bodyPr/>
        <a:lstStyle/>
        <a:p>
          <a:endParaRPr lang="en-US"/>
        </a:p>
      </dgm:t>
    </dgm:pt>
    <dgm:pt modelId="{C415D517-B094-4730-9B6F-D3F0FCB3EE05}" type="pres">
      <dgm:prSet presAssocID="{F804D7FF-9E47-46FE-9D4A-F815852BBE8F}" presName="sibTrans" presStyleLbl="sibTrans2D1" presStyleIdx="2" presStyleCnt="3"/>
      <dgm:spPr/>
      <dgm:t>
        <a:bodyPr/>
        <a:lstStyle/>
        <a:p>
          <a:endParaRPr lang="en-US"/>
        </a:p>
      </dgm:t>
    </dgm:pt>
    <dgm:pt modelId="{CC26C30E-6C5F-491C-915C-25080CC82B1D}" type="pres">
      <dgm:prSet presAssocID="{F804D7FF-9E47-46FE-9D4A-F815852BBE8F}" presName="connectorText" presStyleLbl="sibTrans2D1" presStyleIdx="2" presStyleCnt="3"/>
      <dgm:spPr/>
      <dgm:t>
        <a:bodyPr/>
        <a:lstStyle/>
        <a:p>
          <a:endParaRPr lang="en-US"/>
        </a:p>
      </dgm:t>
    </dgm:pt>
    <dgm:pt modelId="{8AAD7A01-7A32-44DE-94C0-5A9A27C7CD2A}" type="pres">
      <dgm:prSet presAssocID="{F59F9A42-BA56-44DF-BD1C-BB7F57EFD7A9}" presName="node" presStyleLbl="node1" presStyleIdx="3" presStyleCnt="4">
        <dgm:presLayoutVars>
          <dgm:bulletEnabled val="1"/>
        </dgm:presLayoutVars>
      </dgm:prSet>
      <dgm:spPr/>
      <dgm:t>
        <a:bodyPr/>
        <a:lstStyle/>
        <a:p>
          <a:endParaRPr lang="en-US"/>
        </a:p>
      </dgm:t>
    </dgm:pt>
  </dgm:ptLst>
  <dgm:cxnLst>
    <dgm:cxn modelId="{A005E24F-674F-47C1-949F-9F6A75561426}" srcId="{91DCEF30-E203-4EE4-A8CE-F5BDD737E0C7}" destId="{69E9056A-DD3F-4D7F-BF9A-8519BAA3F883}" srcOrd="1" destOrd="0" parTransId="{086CF392-F4D0-4DB5-9D40-3BDB96F9EFA6}" sibTransId="{346A08FB-A9F4-44C7-AE9C-9154388C2189}"/>
    <dgm:cxn modelId="{60D0A6BB-AF27-46EF-9438-25A1734177C7}" srcId="{91DCEF30-E203-4EE4-A8CE-F5BDD737E0C7}" destId="{F59F9A42-BA56-44DF-BD1C-BB7F57EFD7A9}" srcOrd="3" destOrd="0" parTransId="{C31BB884-EB88-4CF6-8C88-6F53243E2506}" sibTransId="{5A8C4237-5E8C-4E38-8FF3-0B9A04E240DA}"/>
    <dgm:cxn modelId="{181D62C1-CA87-4C76-9FC5-12339ED2713A}" type="presOf" srcId="{F59F9A42-BA56-44DF-BD1C-BB7F57EFD7A9}" destId="{8AAD7A01-7A32-44DE-94C0-5A9A27C7CD2A}" srcOrd="0" destOrd="0" presId="urn:microsoft.com/office/officeart/2005/8/layout/process1"/>
    <dgm:cxn modelId="{783296D0-0683-4753-8921-5DCA13234AE6}" srcId="{91DCEF30-E203-4EE4-A8CE-F5BDD737E0C7}" destId="{C1A31DC4-5FC3-46DB-A4B0-8ACE8C64F405}" srcOrd="2" destOrd="0" parTransId="{C18E9A23-8131-45A6-BF14-79E5018F7804}" sibTransId="{F804D7FF-9E47-46FE-9D4A-F815852BBE8F}"/>
    <dgm:cxn modelId="{A394D9FC-E5D8-4E6F-B38D-82AD722E3DA1}" type="presOf" srcId="{346A08FB-A9F4-44C7-AE9C-9154388C2189}" destId="{7F727B68-82B2-4E95-B59F-5CD338A25F8F}" srcOrd="0" destOrd="0" presId="urn:microsoft.com/office/officeart/2005/8/layout/process1"/>
    <dgm:cxn modelId="{B9ACE235-CB21-4B21-9A9E-16808D9C94D9}" type="presOf" srcId="{4ACC0EBD-2B05-4501-AA66-980376AC4928}" destId="{E79F0475-1192-471A-98B2-D97A283E11BA}" srcOrd="1" destOrd="0" presId="urn:microsoft.com/office/officeart/2005/8/layout/process1"/>
    <dgm:cxn modelId="{E09E7E60-B2BF-4091-8F0F-FF0B27038C36}" type="presOf" srcId="{69E9056A-DD3F-4D7F-BF9A-8519BAA3F883}" destId="{A6691EAD-FF9D-40F4-B1CD-EDBFF458984D}" srcOrd="0" destOrd="0" presId="urn:microsoft.com/office/officeart/2005/8/layout/process1"/>
    <dgm:cxn modelId="{16D6054E-A357-45DF-83C7-A06A6957BBAB}" type="presOf" srcId="{F804D7FF-9E47-46FE-9D4A-F815852BBE8F}" destId="{C415D517-B094-4730-9B6F-D3F0FCB3EE05}" srcOrd="0" destOrd="0" presId="urn:microsoft.com/office/officeart/2005/8/layout/process1"/>
    <dgm:cxn modelId="{BD43B475-BDF8-41BF-A56A-496C0FA8E699}" type="presOf" srcId="{F804D7FF-9E47-46FE-9D4A-F815852BBE8F}" destId="{CC26C30E-6C5F-491C-915C-25080CC82B1D}" srcOrd="1" destOrd="0" presId="urn:microsoft.com/office/officeart/2005/8/layout/process1"/>
    <dgm:cxn modelId="{D5F4EDE8-73C9-4CF1-ABA4-58F6A3A38165}" type="presOf" srcId="{4ACC0EBD-2B05-4501-AA66-980376AC4928}" destId="{E5AFD32B-684E-46CE-8859-8710B3E6C1B3}" srcOrd="0" destOrd="0" presId="urn:microsoft.com/office/officeart/2005/8/layout/process1"/>
    <dgm:cxn modelId="{9974B08F-2DFC-48DB-86CE-52F8C662234A}" type="presOf" srcId="{66CC37F5-A076-4F28-8142-F80AED719EF0}" destId="{D833274B-03C7-4B8E-AB32-6BB1423A81CF}" srcOrd="0" destOrd="0" presId="urn:microsoft.com/office/officeart/2005/8/layout/process1"/>
    <dgm:cxn modelId="{296A540A-89C0-4CD2-A3FB-C036C987F3FE}" type="presOf" srcId="{91DCEF30-E203-4EE4-A8CE-F5BDD737E0C7}" destId="{AC67C078-A1EE-4910-88BC-C5F4F417ED7A}" srcOrd="0" destOrd="0" presId="urn:microsoft.com/office/officeart/2005/8/layout/process1"/>
    <dgm:cxn modelId="{1E7EF0CB-1810-462A-BFB0-15BCE6ACEE65}" type="presOf" srcId="{346A08FB-A9F4-44C7-AE9C-9154388C2189}" destId="{2AFFAC0E-176D-4568-A1DC-5BEFFEED8E37}" srcOrd="1" destOrd="0" presId="urn:microsoft.com/office/officeart/2005/8/layout/process1"/>
    <dgm:cxn modelId="{EDFFF56C-6EDD-4A9C-8D95-76FF3FDD87BC}" type="presOf" srcId="{C1A31DC4-5FC3-46DB-A4B0-8ACE8C64F405}" destId="{6F8D8D4C-E176-48D6-B640-B9948530C00F}" srcOrd="0" destOrd="0" presId="urn:microsoft.com/office/officeart/2005/8/layout/process1"/>
    <dgm:cxn modelId="{F6EEA75F-EEF2-4657-B71F-C7CDC22A41D4}" srcId="{91DCEF30-E203-4EE4-A8CE-F5BDD737E0C7}" destId="{66CC37F5-A076-4F28-8142-F80AED719EF0}" srcOrd="0" destOrd="0" parTransId="{B4539A80-09B3-4ED9-946B-4DC720292BE2}" sibTransId="{4ACC0EBD-2B05-4501-AA66-980376AC4928}"/>
    <dgm:cxn modelId="{01156C83-F5A1-40EF-81EE-EAA0BC76390F}" type="presParOf" srcId="{AC67C078-A1EE-4910-88BC-C5F4F417ED7A}" destId="{D833274B-03C7-4B8E-AB32-6BB1423A81CF}" srcOrd="0" destOrd="0" presId="urn:microsoft.com/office/officeart/2005/8/layout/process1"/>
    <dgm:cxn modelId="{D051FA5E-7DEB-4461-9391-45858458749A}" type="presParOf" srcId="{AC67C078-A1EE-4910-88BC-C5F4F417ED7A}" destId="{E5AFD32B-684E-46CE-8859-8710B3E6C1B3}" srcOrd="1" destOrd="0" presId="urn:microsoft.com/office/officeart/2005/8/layout/process1"/>
    <dgm:cxn modelId="{0919EA17-F066-48E6-83A9-B9423B752FCE}" type="presParOf" srcId="{E5AFD32B-684E-46CE-8859-8710B3E6C1B3}" destId="{E79F0475-1192-471A-98B2-D97A283E11BA}" srcOrd="0" destOrd="0" presId="urn:microsoft.com/office/officeart/2005/8/layout/process1"/>
    <dgm:cxn modelId="{B870C7AD-C5AA-4D39-B59F-D99C1238D0D8}" type="presParOf" srcId="{AC67C078-A1EE-4910-88BC-C5F4F417ED7A}" destId="{A6691EAD-FF9D-40F4-B1CD-EDBFF458984D}" srcOrd="2" destOrd="0" presId="urn:microsoft.com/office/officeart/2005/8/layout/process1"/>
    <dgm:cxn modelId="{E6AE912C-7414-4C73-8B34-296C48803152}" type="presParOf" srcId="{AC67C078-A1EE-4910-88BC-C5F4F417ED7A}" destId="{7F727B68-82B2-4E95-B59F-5CD338A25F8F}" srcOrd="3" destOrd="0" presId="urn:microsoft.com/office/officeart/2005/8/layout/process1"/>
    <dgm:cxn modelId="{3BF343A7-C5A8-4C3E-BE70-1577B4111B8A}" type="presParOf" srcId="{7F727B68-82B2-4E95-B59F-5CD338A25F8F}" destId="{2AFFAC0E-176D-4568-A1DC-5BEFFEED8E37}" srcOrd="0" destOrd="0" presId="urn:microsoft.com/office/officeart/2005/8/layout/process1"/>
    <dgm:cxn modelId="{C2970194-82DD-49D1-A672-F2889B966649}" type="presParOf" srcId="{AC67C078-A1EE-4910-88BC-C5F4F417ED7A}" destId="{6F8D8D4C-E176-48D6-B640-B9948530C00F}" srcOrd="4" destOrd="0" presId="urn:microsoft.com/office/officeart/2005/8/layout/process1"/>
    <dgm:cxn modelId="{EE912D27-89F6-42B1-81BF-18033E507A29}" type="presParOf" srcId="{AC67C078-A1EE-4910-88BC-C5F4F417ED7A}" destId="{C415D517-B094-4730-9B6F-D3F0FCB3EE05}" srcOrd="5" destOrd="0" presId="urn:microsoft.com/office/officeart/2005/8/layout/process1"/>
    <dgm:cxn modelId="{632336FC-C1DE-455B-90CD-6796042DD9DF}" type="presParOf" srcId="{C415D517-B094-4730-9B6F-D3F0FCB3EE05}" destId="{CC26C30E-6C5F-491C-915C-25080CC82B1D}" srcOrd="0" destOrd="0" presId="urn:microsoft.com/office/officeart/2005/8/layout/process1"/>
    <dgm:cxn modelId="{1B0B07E9-6382-49F7-963D-64B1CA1AF3ED}" type="presParOf" srcId="{AC67C078-A1EE-4910-88BC-C5F4F417ED7A}" destId="{8AAD7A01-7A32-44DE-94C0-5A9A27C7CD2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3274B-03C7-4B8E-AB32-6BB1423A81CF}">
      <dsp:nvSpPr>
        <dsp:cNvPr id="0" name=""/>
        <dsp:cNvSpPr/>
      </dsp:nvSpPr>
      <dsp:spPr>
        <a:xfrm>
          <a:off x="3854" y="97811"/>
          <a:ext cx="1685358" cy="1153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Rapid city assessment</a:t>
          </a:r>
        </a:p>
        <a:p>
          <a:pPr lvl="0" algn="ctr" defTabSz="622300">
            <a:lnSpc>
              <a:spcPct val="90000"/>
            </a:lnSpc>
            <a:spcBef>
              <a:spcPct val="0"/>
            </a:spcBef>
            <a:spcAft>
              <a:spcPct val="35000"/>
            </a:spcAft>
          </a:pPr>
          <a:r>
            <a:rPr lang="en-US" sz="1400" b="1" kern="1200" dirty="0" smtClean="0"/>
            <a:t>(2015/2016)</a:t>
          </a:r>
          <a:endParaRPr lang="en-US" sz="1400" b="1" kern="1200" dirty="0"/>
        </a:p>
      </dsp:txBody>
      <dsp:txXfrm>
        <a:off x="37636" y="131593"/>
        <a:ext cx="1617794" cy="1085853"/>
      </dsp:txXfrm>
    </dsp:sp>
    <dsp:sp modelId="{E5AFD32B-684E-46CE-8859-8710B3E6C1B3}">
      <dsp:nvSpPr>
        <dsp:cNvPr id="0" name=""/>
        <dsp:cNvSpPr/>
      </dsp:nvSpPr>
      <dsp:spPr>
        <a:xfrm>
          <a:off x="1857749" y="465535"/>
          <a:ext cx="357296" cy="41796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1857749" y="549129"/>
        <a:ext cx="250107" cy="250780"/>
      </dsp:txXfrm>
    </dsp:sp>
    <dsp:sp modelId="{A6691EAD-FF9D-40F4-B1CD-EDBFF458984D}">
      <dsp:nvSpPr>
        <dsp:cNvPr id="0" name=""/>
        <dsp:cNvSpPr/>
      </dsp:nvSpPr>
      <dsp:spPr>
        <a:xfrm>
          <a:off x="2363356" y="97811"/>
          <a:ext cx="1685358" cy="1153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Development of action plan</a:t>
          </a:r>
        </a:p>
        <a:p>
          <a:pPr lvl="0" algn="ctr" defTabSz="622300">
            <a:lnSpc>
              <a:spcPct val="90000"/>
            </a:lnSpc>
            <a:spcBef>
              <a:spcPct val="0"/>
            </a:spcBef>
            <a:spcAft>
              <a:spcPct val="35000"/>
            </a:spcAft>
          </a:pPr>
          <a:r>
            <a:rPr lang="en-US" sz="1400" b="1" kern="1200" dirty="0" smtClean="0"/>
            <a:t>(2015/2016)</a:t>
          </a:r>
          <a:endParaRPr lang="en-US" sz="1400" b="1" kern="1200" dirty="0"/>
        </a:p>
      </dsp:txBody>
      <dsp:txXfrm>
        <a:off x="2397138" y="131593"/>
        <a:ext cx="1617794" cy="1085853"/>
      </dsp:txXfrm>
    </dsp:sp>
    <dsp:sp modelId="{7F727B68-82B2-4E95-B59F-5CD338A25F8F}">
      <dsp:nvSpPr>
        <dsp:cNvPr id="0" name=""/>
        <dsp:cNvSpPr/>
      </dsp:nvSpPr>
      <dsp:spPr>
        <a:xfrm>
          <a:off x="4217251" y="465535"/>
          <a:ext cx="357296" cy="41796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4217251" y="549129"/>
        <a:ext cx="250107" cy="250780"/>
      </dsp:txXfrm>
    </dsp:sp>
    <dsp:sp modelId="{6F8D8D4C-E176-48D6-B640-B9948530C00F}">
      <dsp:nvSpPr>
        <dsp:cNvPr id="0" name=""/>
        <dsp:cNvSpPr/>
      </dsp:nvSpPr>
      <dsp:spPr>
        <a:xfrm>
          <a:off x="4722858" y="97811"/>
          <a:ext cx="1685358" cy="1153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Development of work plans and pilot implementation</a:t>
          </a:r>
          <a:endParaRPr lang="en-US" sz="1400" b="1" kern="1200" dirty="0"/>
        </a:p>
      </dsp:txBody>
      <dsp:txXfrm>
        <a:off x="4756640" y="131593"/>
        <a:ext cx="1617794" cy="1085853"/>
      </dsp:txXfrm>
    </dsp:sp>
    <dsp:sp modelId="{C415D517-B094-4730-9B6F-D3F0FCB3EE05}">
      <dsp:nvSpPr>
        <dsp:cNvPr id="0" name=""/>
        <dsp:cNvSpPr/>
      </dsp:nvSpPr>
      <dsp:spPr>
        <a:xfrm>
          <a:off x="6576753" y="465535"/>
          <a:ext cx="357296" cy="41796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a:p>
      </dsp:txBody>
      <dsp:txXfrm>
        <a:off x="6576753" y="549129"/>
        <a:ext cx="250107" cy="250780"/>
      </dsp:txXfrm>
    </dsp:sp>
    <dsp:sp modelId="{8AAD7A01-7A32-44DE-94C0-5A9A27C7CD2A}">
      <dsp:nvSpPr>
        <dsp:cNvPr id="0" name=""/>
        <dsp:cNvSpPr/>
      </dsp:nvSpPr>
      <dsp:spPr>
        <a:xfrm>
          <a:off x="7082360" y="97811"/>
          <a:ext cx="1685358" cy="11534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Monitoring, documentation and expansion to other communities and cities</a:t>
          </a:r>
          <a:endParaRPr lang="en-US" sz="1400" b="1" kern="1200" dirty="0"/>
        </a:p>
      </dsp:txBody>
      <dsp:txXfrm>
        <a:off x="7116142" y="131593"/>
        <a:ext cx="1617794" cy="10858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7" name="Rectangle 7"/>
          <p:cNvSpPr>
            <a:spLocks noGrp="1" noChangeArrowheads="1"/>
          </p:cNvSpPr>
          <p:nvPr>
            <p:ph type="sldNum" sz="quarter" idx="3"/>
          </p:nvPr>
        </p:nvSpPr>
        <p:spPr bwMode="auto">
          <a:xfrm>
            <a:off x="9099550" y="6394450"/>
            <a:ext cx="766763" cy="341313"/>
          </a:xfrm>
          <a:prstGeom prst="rect">
            <a:avLst/>
          </a:prstGeom>
          <a:noFill/>
          <a:ln w="9525">
            <a:noFill/>
            <a:miter lim="800000"/>
            <a:headEnd/>
            <a:tailEnd/>
          </a:ln>
          <a:effectLst/>
        </p:spPr>
        <p:txBody>
          <a:bodyPr vert="horz" wrap="square" lIns="91289" tIns="45645" rIns="91289" bIns="45645" numCol="1" anchor="b" anchorCtr="0" compatLnSpc="1">
            <a:prstTxWarp prst="textNoShape">
              <a:avLst/>
            </a:prstTxWarp>
          </a:bodyPr>
          <a:lstStyle>
            <a:lvl1pPr algn="r" defTabSz="912813" eaLnBrk="1" hangingPunct="1">
              <a:spcBef>
                <a:spcPct val="0"/>
              </a:spcBef>
              <a:defRPr sz="800" b="0"/>
            </a:lvl1pPr>
          </a:lstStyle>
          <a:p>
            <a:pPr>
              <a:defRPr/>
            </a:pPr>
            <a:fld id="{11FDF97C-A2D2-4B66-B4F9-6F44AFC2999B}" type="slidenum">
              <a:rPr lang="ja-JP" altLang="en-GB"/>
              <a:pPr>
                <a:defRPr/>
              </a:pPr>
              <a:t>‹#›</a:t>
            </a:fld>
            <a:endParaRPr lang="en-GB" altLang="ja-JP" sz="1200">
              <a:latin typeface="Times New Roman" panose="02020603050405020304" pitchFamily="18" charset="0"/>
            </a:endParaRPr>
          </a:p>
        </p:txBody>
      </p:sp>
      <p:sp>
        <p:nvSpPr>
          <p:cNvPr id="44035" name="Rectangle 10"/>
          <p:cNvSpPr>
            <a:spLocks noChangeArrowheads="1"/>
          </p:cNvSpPr>
          <p:nvPr/>
        </p:nvSpPr>
        <p:spPr bwMode="auto">
          <a:xfrm>
            <a:off x="13922375" y="6565900"/>
            <a:ext cx="7318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r">
              <a:defRPr/>
            </a:pPr>
            <a:fld id="{F5F3820F-E582-4A8B-B08C-EA42D719C651}" type="slidenum">
              <a:rPr lang="ja-JP" altLang="en-GB" sz="1000" smtClean="0">
                <a:solidFill>
                  <a:schemeClr val="bg1"/>
                </a:solidFill>
              </a:rPr>
              <a:pPr algn="r">
                <a:defRPr/>
              </a:pPr>
              <a:t>‹#›</a:t>
            </a:fld>
            <a:endParaRPr lang="en-GB" altLang="ja-JP" sz="1000" smtClean="0"/>
          </a:p>
        </p:txBody>
      </p:sp>
      <p:sp>
        <p:nvSpPr>
          <p:cNvPr id="10244" name="Line 14"/>
          <p:cNvSpPr>
            <a:spLocks noChangeShapeType="1"/>
          </p:cNvSpPr>
          <p:nvPr/>
        </p:nvSpPr>
        <p:spPr bwMode="auto">
          <a:xfrm>
            <a:off x="14165263" y="6529388"/>
            <a:ext cx="0" cy="20637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27355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vl1pPr>
          </a:lstStyle>
          <a:p>
            <a:pPr>
              <a:defRPr/>
            </a:pPr>
            <a:endParaRPr lang="de-DE" altLang="ja-JP"/>
          </a:p>
        </p:txBody>
      </p:sp>
      <p:sp>
        <p:nvSpPr>
          <p:cNvPr id="12291" name="Rectangle 3"/>
          <p:cNvSpPr>
            <a:spLocks noGrp="1" noChangeArrowheads="1"/>
          </p:cNvSpPr>
          <p:nvPr>
            <p:ph type="dt" idx="1"/>
          </p:nvPr>
        </p:nvSpPr>
        <p:spPr bwMode="auto">
          <a:xfrm>
            <a:off x="5592763" y="0"/>
            <a:ext cx="4273550"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vl1pPr>
          </a:lstStyle>
          <a:p>
            <a:pPr>
              <a:defRPr/>
            </a:pPr>
            <a:endParaRPr lang="de-DE" altLang="ja-JP"/>
          </a:p>
        </p:txBody>
      </p:sp>
      <p:sp>
        <p:nvSpPr>
          <p:cNvPr id="9220" name="Rectangle 4"/>
          <p:cNvSpPr>
            <a:spLocks noGrp="1" noRot="1" noChangeAspect="1" noChangeArrowheads="1" noTextEdit="1"/>
          </p:cNvSpPr>
          <p:nvPr>
            <p:ph type="sldImg" idx="2"/>
          </p:nvPr>
        </p:nvSpPr>
        <p:spPr bwMode="auto">
          <a:xfrm>
            <a:off x="3248025" y="504825"/>
            <a:ext cx="3370263"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1316038" y="3198813"/>
            <a:ext cx="7234237" cy="303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2294" name="Rectangle 6"/>
          <p:cNvSpPr>
            <a:spLocks noGrp="1" noChangeArrowheads="1"/>
          </p:cNvSpPr>
          <p:nvPr>
            <p:ph type="ftr" sz="quarter" idx="4"/>
          </p:nvPr>
        </p:nvSpPr>
        <p:spPr bwMode="auto">
          <a:xfrm>
            <a:off x="0" y="6399213"/>
            <a:ext cx="427355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vl1pPr>
          </a:lstStyle>
          <a:p>
            <a:pPr>
              <a:defRPr/>
            </a:pPr>
            <a:endParaRPr lang="de-DE" altLang="ja-JP"/>
          </a:p>
        </p:txBody>
      </p:sp>
      <p:sp>
        <p:nvSpPr>
          <p:cNvPr id="12295" name="Rectangle 7"/>
          <p:cNvSpPr>
            <a:spLocks noGrp="1" noChangeArrowheads="1"/>
          </p:cNvSpPr>
          <p:nvPr>
            <p:ph type="sldNum" sz="quarter" idx="5"/>
          </p:nvPr>
        </p:nvSpPr>
        <p:spPr bwMode="auto">
          <a:xfrm>
            <a:off x="5592763" y="6399213"/>
            <a:ext cx="4273550"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vl1pPr>
          </a:lstStyle>
          <a:p>
            <a:pPr>
              <a:defRPr/>
            </a:pPr>
            <a:fld id="{D3F8DA5F-C7D4-4934-9A22-70F20253116E}" type="slidenum">
              <a:rPr lang="de-DE" altLang="ja-JP"/>
              <a:pPr>
                <a:defRPr/>
              </a:pPr>
              <a:t>‹#›</a:t>
            </a:fld>
            <a:endParaRPr lang="de-DE"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C1776FE-5B8A-47E7-B4A6-F95FF411B0EB}" type="slidenum">
              <a:rPr lang="de-DE" altLang="ja-JP" b="0" smtClean="0"/>
              <a:pPr/>
              <a:t>1</a:t>
            </a:fld>
            <a:endParaRPr lang="de-DE" altLang="ja-JP" b="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ja-JP" smtClean="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rPr>
              <a:t> -</a:t>
            </a:r>
            <a:r>
              <a:rPr lang="en-US" altLang="en-US" b="1" dirty="0" smtClean="0">
                <a:latin typeface="Times" panose="02020603050405020304" pitchFamily="18" charset="0"/>
              </a:rPr>
              <a:t>Once the data is entered, the interface will display results in a simple table format </a:t>
            </a:r>
            <a:r>
              <a:rPr lang="en-GB" altLang="en-US" b="1" dirty="0" smtClean="0">
                <a:latin typeface="Times New Roman" panose="02020603050405020304" pitchFamily="18" charset="0"/>
                <a:cs typeface="Times New Roman" panose="02020603050405020304" pitchFamily="18" charset="0"/>
              </a:rPr>
              <a:t>with respect to BAU and alternative scenarios </a:t>
            </a:r>
          </a:p>
          <a:p>
            <a:r>
              <a:rPr lang="en-GB" altLang="en-US" b="0" dirty="0" smtClean="0">
                <a:latin typeface="Times New Roman" panose="02020603050405020304" pitchFamily="18" charset="0"/>
                <a:cs typeface="Times New Roman" panose="02020603050405020304" pitchFamily="18" charset="0"/>
              </a:rPr>
              <a:t>- The results table </a:t>
            </a:r>
            <a:r>
              <a:rPr lang="en-GB" altLang="en-US" b="0" dirty="0" err="1" smtClean="0">
                <a:latin typeface="Times New Roman" panose="02020603050405020304" pitchFamily="18" charset="0"/>
                <a:cs typeface="Times New Roman" panose="02020603050405020304" pitchFamily="18" charset="0"/>
              </a:rPr>
              <a:t>i</a:t>
            </a:r>
            <a:r>
              <a:rPr lang="en-US" altLang="en-US" b="0" dirty="0" smtClean="0">
                <a:latin typeface="Times" panose="02020603050405020304" pitchFamily="18" charset="0"/>
              </a:rPr>
              <a:t>s easy to understand, and highlight  magnitude of impacts with respect to type of gas and life cycle phase.</a:t>
            </a:r>
          </a:p>
          <a:p>
            <a:endParaRPr lang="en-US" altLang="en-US" dirty="0" smtClean="0">
              <a:latin typeface="Times" panose="02020603050405020304" pitchFamily="18" charset="0"/>
            </a:endParaRPr>
          </a:p>
          <a:p>
            <a:r>
              <a:rPr lang="en-US" altLang="en-US" dirty="0" smtClean="0">
                <a:latin typeface="Times" panose="02020603050405020304" pitchFamily="18" charset="0"/>
              </a:rPr>
              <a:t>-</a:t>
            </a:r>
            <a:r>
              <a:rPr lang="en-US" altLang="en-US" b="1" dirty="0" smtClean="0">
                <a:latin typeface="Times" panose="02020603050405020304" pitchFamily="18" charset="0"/>
              </a:rPr>
              <a:t>Net  emission of individual gas is also presented by subtracting emission avoidance potential from the direct and indirect emissions </a:t>
            </a:r>
          </a:p>
          <a:p>
            <a:r>
              <a:rPr lang="en-US" altLang="en-US" b="1" dirty="0" smtClean="0">
                <a:latin typeface="Times" panose="02020603050405020304" pitchFamily="18" charset="0"/>
              </a:rPr>
              <a:t>-SLCPs and other GHGs has been separated for users to understand the significance of emissions with respect to different phases </a:t>
            </a:r>
          </a:p>
          <a:p>
            <a:endParaRPr lang="en-US" altLang="en-US" dirty="0" smtClean="0">
              <a:latin typeface="Times" panose="02020603050405020304" pitchFamily="18" charset="0"/>
            </a:endParaRPr>
          </a:p>
          <a:p>
            <a:r>
              <a:rPr lang="en-US" altLang="en-US" dirty="0" smtClean="0">
                <a:latin typeface="Times" panose="02020603050405020304" pitchFamily="18" charset="0"/>
              </a:rPr>
              <a:t>-</a:t>
            </a:r>
            <a:r>
              <a:rPr lang="en-US" altLang="en-US" b="1" dirty="0" smtClean="0">
                <a:latin typeface="Times" panose="02020603050405020304" pitchFamily="18" charset="0"/>
              </a:rPr>
              <a:t>Finally net climate impact from each scenario will be displayed in terms of CO2-eq. please note that climate Impact from BC has been presented separately due uncertainties of BC emission factors</a:t>
            </a:r>
          </a:p>
          <a:p>
            <a:endParaRPr lang="en-US" altLang="en-US" dirty="0" smtClean="0">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E60BC5FA-B04C-4C27-9826-417FC8F3429A}" type="slidenum">
              <a:rPr lang="de-DE" altLang="ja-JP" b="0" smtClean="0"/>
              <a:pPr/>
              <a:t>12</a:t>
            </a:fld>
            <a:endParaRPr lang="de-DE" altLang="ja-JP"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rPr>
              <a:t>-Once the user enter all the required data in the individual sheets with respect to the technologies of the BAU practice and intended scenarios, the overall results will be displayed in the  summary sheet. </a:t>
            </a:r>
          </a:p>
          <a:p>
            <a:r>
              <a:rPr lang="en-US" altLang="en-US" dirty="0" smtClean="0">
                <a:latin typeface="Times" panose="02020603050405020304" pitchFamily="18" charset="0"/>
              </a:rPr>
              <a:t>Before they pay attention on quantified emissions, they should check  waste amount, waste composition data in the very first tables  in the summary sheet. For instance </a:t>
            </a:r>
            <a:r>
              <a:rPr lang="en-GB" altLang="en-US" b="1" dirty="0" smtClean="0">
                <a:latin typeface="Times" panose="02020603050405020304" pitchFamily="18" charset="0"/>
              </a:rPr>
              <a:t>Total treated waste amount in each scenario cannot be higher than total generation.</a:t>
            </a:r>
            <a:r>
              <a:rPr lang="en-GB" altLang="en-US" dirty="0" smtClean="0">
                <a:latin typeface="Times" panose="02020603050405020304" pitchFamily="18" charset="0"/>
              </a:rPr>
              <a:t> Total treated waste amount should be more or less same in each scenario for making the comparison. Any dissimilarities can be easily noticed in the table as well as the graph. The tool will display the warning messages whenever such unusual situation  has occurred, then the user should go back to the individual sheet and make the correction as appropriate. </a:t>
            </a:r>
          </a:p>
          <a:p>
            <a:endParaRPr lang="en-US" altLang="en-US" dirty="0" smtClean="0">
              <a:latin typeface="Times" panose="02020603050405020304" pitchFamily="18" charset="0"/>
            </a:endParaRPr>
          </a:p>
          <a:p>
            <a:r>
              <a:rPr lang="en-US" altLang="en-US" dirty="0" smtClean="0">
                <a:latin typeface="Times" panose="02020603050405020304" pitchFamily="18" charset="0"/>
              </a:rPr>
              <a:t>Similarly,  users should check the accuracy of the composition entered in each scenario. Composition of waste in each scenario should be more or less same for the comparison purpose. Whenever , dissimilarities have been occurred, the warning messages  will be displayed and  the users should go back to  the individual sheet and correct them. </a:t>
            </a:r>
          </a:p>
          <a:p>
            <a:endParaRPr lang="en-US" altLang="en-US" dirty="0" smtClean="0">
              <a:latin typeface="Times" panose="02020603050405020304" pitchFamily="18" charset="0"/>
            </a:endParaRPr>
          </a:p>
          <a:p>
            <a:r>
              <a:rPr lang="en-US" altLang="en-US" dirty="0" smtClean="0">
                <a:latin typeface="Times" panose="02020603050405020304" pitchFamily="18" charset="0"/>
              </a:rPr>
              <a:t>If all the criteria has been done nicely and if there is no any warning message in the summary sheet, and now they can look into the quantified GHGs and SLCPs emission results. </a:t>
            </a:r>
            <a:r>
              <a:rPr lang="en-US" altLang="en-US" b="1" dirty="0" smtClean="0">
                <a:latin typeface="Times" panose="02020603050405020304" pitchFamily="18" charset="0"/>
              </a:rPr>
              <a:t>In the summary table, net GHGs and SLCPs emissions will be displayed with respect to individual treatment methods  as well as for all the scenario analyzed. </a:t>
            </a:r>
          </a:p>
          <a:p>
            <a:endParaRPr lang="en-US" altLang="en-US" b="1" dirty="0" smtClean="0">
              <a:latin typeface="Times" panose="02020603050405020304" pitchFamily="18" charset="0"/>
            </a:endParaRPr>
          </a:p>
          <a:p>
            <a:r>
              <a:rPr lang="en-US" altLang="en-US" b="1" dirty="0" smtClean="0">
                <a:latin typeface="Times" panose="02020603050405020304" pitchFamily="18" charset="0"/>
              </a:rPr>
              <a:t>Net emission is the key information that would utilized for the decision making process in order to choose the most appropriate waste management options.</a:t>
            </a:r>
          </a:p>
          <a:p>
            <a:endParaRPr lang="en-US" altLang="en-US" b="1" dirty="0" smtClean="0">
              <a:latin typeface="Times" panose="02020603050405020304" pitchFamily="18" charset="0"/>
            </a:endParaRPr>
          </a:p>
          <a:p>
            <a:r>
              <a:rPr lang="en-GB" altLang="en-US" dirty="0" smtClean="0">
                <a:latin typeface="Times" panose="02020603050405020304" pitchFamily="18" charset="0"/>
              </a:rPr>
              <a:t>-</a:t>
            </a:r>
            <a:r>
              <a:rPr lang="en-US" altLang="en-US" dirty="0" smtClean="0">
                <a:latin typeface="Times New Roman" panose="02020603050405020304" pitchFamily="18" charset="0"/>
                <a:cs typeface="Times New Roman" panose="02020603050405020304" pitchFamily="18" charset="0"/>
              </a:rPr>
              <a:t>For easy comparison propose, SLCPs and GHGs emissions from BAU practice and alternative scenarios will be displayed graphically. However if the cities face difficulties  to understand the result, this interface can </a:t>
            </a:r>
            <a:r>
              <a:rPr lang="en-GB" altLang="en-US" dirty="0" smtClean="0">
                <a:latin typeface="Times New Roman" panose="02020603050405020304" pitchFamily="18" charset="0"/>
                <a:cs typeface="Times New Roman" panose="02020603050405020304" pitchFamily="18" charset="0"/>
              </a:rPr>
              <a:t>alter into a more simpler one.</a:t>
            </a:r>
            <a:endParaRPr lang="en-US" altLang="en-US" dirty="0" smtClean="0">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123B934-087C-4A13-936D-6E52475F4307}" type="slidenum">
              <a:rPr lang="de-DE" altLang="ja-JP" b="0" smtClean="0"/>
              <a:pPr/>
              <a:t>13</a:t>
            </a:fld>
            <a:endParaRPr lang="de-DE" altLang="ja-JP"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IGES + Kitakyushu</a:t>
            </a:r>
            <a:r>
              <a:rPr lang="en-GB" b="1" baseline="0" dirty="0" smtClean="0"/>
              <a:t> City involved in initial stages of financial and technical support under CCAC (city assessment, development of action plan)</a:t>
            </a:r>
            <a:endParaRPr lang="en-GB" b="1" dirty="0"/>
          </a:p>
        </p:txBody>
      </p:sp>
      <p:sp>
        <p:nvSpPr>
          <p:cNvPr id="4" name="Slide Number Placeholder 3"/>
          <p:cNvSpPr>
            <a:spLocks noGrp="1"/>
          </p:cNvSpPr>
          <p:nvPr>
            <p:ph type="sldNum" sz="quarter" idx="10"/>
          </p:nvPr>
        </p:nvSpPr>
        <p:spPr/>
        <p:txBody>
          <a:bodyPr/>
          <a:lstStyle/>
          <a:p>
            <a:pPr>
              <a:defRPr/>
            </a:pPr>
            <a:fld id="{D3F8DA5F-C7D4-4934-9A22-70F20253116E}" type="slidenum">
              <a:rPr lang="de-DE" altLang="ja-JP" smtClean="0"/>
              <a:pPr>
                <a:defRPr/>
              </a:pPr>
              <a:t>16</a:t>
            </a:fld>
            <a:endParaRPr lang="de-DE" altLang="ja-JP"/>
          </a:p>
        </p:txBody>
      </p:sp>
    </p:spTree>
    <p:extLst>
      <p:ext uri="{BB962C8B-B14F-4D97-AF65-F5344CB8AC3E}">
        <p14:creationId xmlns:p14="http://schemas.microsoft.com/office/powerpoint/2010/main" val="387789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panose="02020603050405020304" pitchFamily="18" charset="0"/>
              </a:rPr>
              <a:t>3 waste streams have been identified in </a:t>
            </a:r>
            <a:r>
              <a:rPr lang="en-GB" altLang="en-US" dirty="0" err="1" smtClean="0">
                <a:latin typeface="Times" panose="02020603050405020304" pitchFamily="18" charset="0"/>
              </a:rPr>
              <a:t>Rayong</a:t>
            </a:r>
            <a:r>
              <a:rPr lang="en-GB" altLang="en-US" dirty="0" smtClean="0">
                <a:latin typeface="Times" panose="02020603050405020304" pitchFamily="18" charset="0"/>
              </a:rPr>
              <a:t> City: organic, recyclables, and residual waste.  The municipality plans to move towards transitioning from the open dump currently in operation and convert it to a public park.  </a:t>
            </a:r>
            <a:r>
              <a:rPr lang="en-GB" altLang="en-US" dirty="0" err="1" smtClean="0">
                <a:latin typeface="Times" panose="02020603050405020304" pitchFamily="18" charset="0"/>
              </a:rPr>
              <a:t>Rayong</a:t>
            </a:r>
            <a:r>
              <a:rPr lang="en-GB" altLang="en-US" dirty="0" smtClean="0">
                <a:latin typeface="Times" panose="02020603050405020304" pitchFamily="18" charset="0"/>
              </a:rPr>
              <a:t> City intends to make use of the provincial sanitary landfill already in existence.</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F7A591D-6E93-4711-9974-288E7E6D7266}" type="slidenum">
              <a:rPr lang="de-DE" altLang="ja-JP" b="0" smtClean="0"/>
              <a:pPr/>
              <a:t>17</a:t>
            </a:fld>
            <a:endParaRPr lang="de-DE" altLang="ja-JP"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Disposal at sanitary landfill is without gas recovery systems.</a:t>
            </a:r>
          </a:p>
          <a:p>
            <a:endParaRPr lang="en-GB" altLang="en-US" smtClean="0">
              <a:latin typeface="Times"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F8D5701-9A9B-4FC6-8462-7AA6E2EFF599}" type="slidenum">
              <a:rPr lang="de-DE" altLang="ja-JP" b="0" smtClean="0"/>
              <a:pPr/>
              <a:t>18</a:t>
            </a:fld>
            <a:endParaRPr lang="de-DE" altLang="ja-JP"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BD18CD0-801C-4F8A-9E67-38ADECE257B7}" type="slidenum">
              <a:rPr lang="de-DE" altLang="ja-JP" b="0" smtClean="0"/>
              <a:pPr/>
              <a:t>20</a:t>
            </a:fld>
            <a:endParaRPr lang="de-DE" altLang="ja-JP"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3BD2169-D7E3-45F8-BAB7-24853F152C7E}" type="slidenum">
              <a:rPr lang="de-DE" altLang="ja-JP" b="0" smtClean="0"/>
              <a:pPr/>
              <a:t>27</a:t>
            </a:fld>
            <a:endParaRPr lang="de-DE" altLang="ja-JP"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1200"/>
              </a:spcAft>
            </a:pPr>
            <a:r>
              <a:rPr lang="en-US" altLang="en-US" dirty="0" smtClean="0">
                <a:latin typeface="Times New Roman" panose="02020603050405020304" pitchFamily="18" charset="0"/>
                <a:cs typeface="Times New Roman" panose="02020603050405020304" pitchFamily="18" charset="0"/>
              </a:rPr>
              <a:t>-Greenhouse Gas (GHGs) and SLCPs (such as black carbon) emission from waste management activities, and its contribution to climate change is one of the critical environmental concerns.</a:t>
            </a:r>
          </a:p>
          <a:p>
            <a:pPr eaLnBrk="1" hangingPunct="1">
              <a:spcAft>
                <a:spcPts val="1200"/>
              </a:spcAft>
            </a:pPr>
            <a:r>
              <a:rPr lang="en-GB" altLang="en-US" dirty="0" smtClean="0">
                <a:latin typeface="Times New Roman" panose="02020603050405020304" pitchFamily="18" charset="0"/>
                <a:cs typeface="Times New Roman" panose="02020603050405020304" pitchFamily="18" charset="0"/>
              </a:rPr>
              <a:t>-As shown in these pictures, each and every step of waste management  emit both GHGs and SLCPs. </a:t>
            </a:r>
            <a:r>
              <a:rPr lang="en-GB" altLang="en-US" b="1" dirty="0" smtClean="0">
                <a:latin typeface="Times New Roman" panose="02020603050405020304" pitchFamily="18" charset="0"/>
                <a:cs typeface="Times New Roman" panose="02020603050405020304" pitchFamily="18" charset="0"/>
              </a:rPr>
              <a:t>Final disposal is the most critical stage, specially in developing countries, primary disposal methods like open dumping and landfilling create a substantial amount of methane emission.</a:t>
            </a:r>
          </a:p>
          <a:p>
            <a:pPr eaLnBrk="1" hangingPunct="1">
              <a:spcAft>
                <a:spcPts val="1200"/>
              </a:spcAft>
            </a:pPr>
            <a:r>
              <a:rPr lang="en-GB" altLang="en-US" dirty="0" smtClean="0">
                <a:latin typeface="Times New Roman" panose="02020603050405020304" pitchFamily="18" charset="0"/>
                <a:cs typeface="Times New Roman" panose="02020603050405020304" pitchFamily="18" charset="0"/>
              </a:rPr>
              <a:t>-Therefore, c</a:t>
            </a:r>
            <a:r>
              <a:rPr lang="en-GB" altLang="en-US" dirty="0" smtClean="0">
                <a:latin typeface="Times New Roman" panose="02020603050405020304" pitchFamily="18" charset="0"/>
                <a:ea typeface="SimSun" panose="02010600030101010101" pitchFamily="2" charset="-122"/>
                <a:cs typeface="Times New Roman" panose="02020603050405020304" pitchFamily="18" charset="0"/>
              </a:rPr>
              <a:t>ities need to undertake </a:t>
            </a:r>
            <a:r>
              <a:rPr lang="en-GB" altLang="en-US" dirty="0" smtClean="0">
                <a:latin typeface="Times New Roman" panose="02020603050405020304" pitchFamily="18" charset="0"/>
                <a:ea typeface="MS Mincho" panose="02020609040205080304" pitchFamily="49" charset="-128"/>
                <a:cs typeface="Times New Roman" panose="02020603050405020304" pitchFamily="18" charset="0"/>
              </a:rPr>
              <a:t>a </a:t>
            </a:r>
            <a:r>
              <a:rPr lang="en-GB" altLang="en-US" dirty="0" smtClean="0">
                <a:latin typeface="Times New Roman" panose="02020603050405020304" pitchFamily="18" charset="0"/>
                <a:ea typeface="SimSun" panose="02010600030101010101" pitchFamily="2" charset="-122"/>
                <a:cs typeface="Times New Roman" panose="02020603050405020304" pitchFamily="18" charset="0"/>
              </a:rPr>
              <a:t>rapid assessment of these emissions and identify suitable alternative solutions in order to develop climate friendly waste management systems. </a:t>
            </a:r>
            <a:endParaRPr lang="en-GB" altLang="en-US" dirty="0" smtClean="0">
              <a:latin typeface="Times New Roman" panose="02020603050405020304" pitchFamily="18" charset="0"/>
              <a:cs typeface="Times New Roman" panose="02020603050405020304" pitchFamily="18" charset="0"/>
            </a:endParaRPr>
          </a:p>
          <a:p>
            <a:pPr eaLnBrk="1" hangingPunct="1">
              <a:spcAft>
                <a:spcPts val="1200"/>
              </a:spcAft>
            </a:pPr>
            <a:endParaRPr lang="en-US" altLang="en-US" dirty="0" smtClean="0">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9591E8C-EF6E-4E8D-B332-964DF4453B14}" type="slidenum">
              <a:rPr lang="de-DE" altLang="ja-JP" b="0" smtClean="0"/>
              <a:pPr/>
              <a:t>4</a:t>
            </a:fld>
            <a:endParaRPr lang="de-DE" altLang="ja-JP"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Times" panose="02020603050405020304" pitchFamily="18" charset="0"/>
              </a:rPr>
              <a:t>Quantification of GHG and SLCP emissions from waste management is difficult task for personnel in local authorities  level since they are not familiar with the procedures/methodologies  of quantifications</a:t>
            </a:r>
            <a:r>
              <a:rPr lang="en-US" altLang="en-US" b="1" dirty="0" smtClean="0">
                <a:latin typeface="Times" panose="02020603050405020304" pitchFamily="18" charset="0"/>
              </a:rPr>
              <a:t>.  </a:t>
            </a:r>
            <a:r>
              <a:rPr lang="en-US" altLang="en-US" dirty="0" smtClean="0">
                <a:latin typeface="Times" panose="02020603050405020304" pitchFamily="18" charset="0"/>
              </a:rPr>
              <a:t>Therefore, </a:t>
            </a:r>
            <a:r>
              <a:rPr lang="en-GB" altLang="en-US" dirty="0" smtClean="0">
                <a:solidFill>
                  <a:srgbClr val="2B03BD"/>
                </a:solidFill>
                <a:latin typeface="Times New Roman" panose="02020603050405020304" pitchFamily="18" charset="0"/>
                <a:cs typeface="Times New Roman" panose="02020603050405020304" pitchFamily="18" charset="0"/>
              </a:rPr>
              <a:t>CCAC emission quantification tool is developed for facilitating both the decision making and monitoring purposes at city level </a:t>
            </a:r>
          </a:p>
          <a:p>
            <a:endParaRPr lang="en-GB" altLang="en-US" dirty="0" smtClean="0">
              <a:solidFill>
                <a:srgbClr val="2B03BD"/>
              </a:solidFill>
              <a:latin typeface="Times New Roman" panose="02020603050405020304" pitchFamily="18" charset="0"/>
              <a:cs typeface="Times New Roman" panose="02020603050405020304" pitchFamily="18" charset="0"/>
            </a:endParaRPr>
          </a:p>
          <a:p>
            <a:r>
              <a:rPr lang="en-GB" altLang="en-US" dirty="0" smtClean="0">
                <a:solidFill>
                  <a:srgbClr val="2B03BD"/>
                </a:solidFill>
                <a:latin typeface="Times New Roman" panose="02020603050405020304" pitchFamily="18" charset="0"/>
                <a:cs typeface="Times New Roman" panose="02020603050405020304" pitchFamily="18" charset="0"/>
              </a:rPr>
              <a:t>By using this tool ; </a:t>
            </a:r>
          </a:p>
          <a:p>
            <a:pPr algn="just">
              <a:spcBef>
                <a:spcPts val="1200"/>
              </a:spcBef>
              <a:buClr>
                <a:srgbClr val="FF0000"/>
              </a:buClr>
              <a:buFont typeface="Wingdings" panose="05000000000000000000" pitchFamily="2" charset="2"/>
              <a:buNone/>
            </a:pPr>
            <a:r>
              <a:rPr lang="en-GB" altLang="en-US" dirty="0" smtClean="0">
                <a:solidFill>
                  <a:srgbClr val="2B03BD"/>
                </a:solidFill>
                <a:latin typeface="Times New Roman" panose="02020603050405020304" pitchFamily="18" charset="0"/>
                <a:cs typeface="Times New Roman" panose="02020603050405020304" pitchFamily="18" charset="0"/>
              </a:rPr>
              <a:t>-</a:t>
            </a:r>
            <a:r>
              <a:rPr lang="en-GB" altLang="en-US" dirty="0" smtClean="0">
                <a:latin typeface="Times New Roman" panose="02020603050405020304" pitchFamily="18" charset="0"/>
                <a:ea typeface="Calibri" panose="020F0502020204030204" pitchFamily="34" charset="0"/>
                <a:cs typeface="Times New Roman" panose="02020603050405020304" pitchFamily="18" charset="0"/>
              </a:rPr>
              <a:t>Cities will be able to </a:t>
            </a:r>
            <a:r>
              <a:rPr lang="en-GB" altLang="en-US" b="1" dirty="0" smtClean="0">
                <a:latin typeface="Times New Roman" panose="02020603050405020304" pitchFamily="18" charset="0"/>
                <a:ea typeface="Calibri" panose="020F0502020204030204" pitchFamily="34" charset="0"/>
                <a:cs typeface="Times New Roman" panose="02020603050405020304" pitchFamily="18" charset="0"/>
              </a:rPr>
              <a:t>undertake a rapid assessment of the emissions (GHG</a:t>
            </a:r>
            <a:r>
              <a:rPr lang="en-GB" altLang="en-US" b="1" dirty="0" smtClean="0">
                <a:latin typeface="Times New Roman" panose="02020603050405020304" pitchFamily="18" charset="0"/>
                <a:ea typeface="MS Mincho" panose="02020609040205080304" pitchFamily="49" charset="-128"/>
                <a:cs typeface="Times New Roman" panose="02020603050405020304" pitchFamily="18" charset="0"/>
              </a:rPr>
              <a:t>s</a:t>
            </a:r>
            <a:r>
              <a:rPr lang="en-GB" altLang="en-US" b="1" dirty="0" smtClean="0">
                <a:latin typeface="Times New Roman" panose="02020603050405020304" pitchFamily="18" charset="0"/>
                <a:ea typeface="Calibri" panose="020F0502020204030204" pitchFamily="34" charset="0"/>
                <a:cs typeface="Times New Roman" panose="02020603050405020304" pitchFamily="18" charset="0"/>
              </a:rPr>
              <a:t> and SLCP</a:t>
            </a:r>
            <a:r>
              <a:rPr lang="en-GB" altLang="en-US" b="1" dirty="0" smtClean="0">
                <a:latin typeface="Times New Roman" panose="02020603050405020304" pitchFamily="18" charset="0"/>
                <a:ea typeface="MS Mincho" panose="02020609040205080304" pitchFamily="49" charset="-128"/>
                <a:cs typeface="Times New Roman" panose="02020603050405020304" pitchFamily="18" charset="0"/>
              </a:rPr>
              <a:t>s)</a:t>
            </a:r>
            <a:r>
              <a:rPr lang="en-GB" altLang="en-US" b="1" dirty="0" smtClean="0">
                <a:latin typeface="Times New Roman" panose="02020603050405020304" pitchFamily="18" charset="0"/>
                <a:ea typeface="Calibri" panose="020F0502020204030204" pitchFamily="34" charset="0"/>
                <a:cs typeface="Times New Roman" panose="02020603050405020304" pitchFamily="18" charset="0"/>
              </a:rPr>
              <a:t> from their current situation (business-as-usual) and identify suitable alternative solution(s) </a:t>
            </a:r>
          </a:p>
          <a:p>
            <a:pPr algn="just">
              <a:spcBef>
                <a:spcPts val="1200"/>
              </a:spcBef>
              <a:buClr>
                <a:srgbClr val="FF0000"/>
              </a:buClr>
              <a:buFont typeface="Wingdings" panose="05000000000000000000" pitchFamily="2" charset="2"/>
              <a:buNone/>
            </a:pPr>
            <a:r>
              <a:rPr lang="en-GB" altLang="en-US" dirty="0" smtClean="0">
                <a:latin typeface="Times New Roman" panose="02020603050405020304" pitchFamily="18" charset="0"/>
                <a:ea typeface="Calibri" panose="020F0502020204030204" pitchFamily="34" charset="0"/>
                <a:cs typeface="Times New Roman" panose="02020603050405020304" pitchFamily="18" charset="0"/>
              </a:rPr>
              <a:t>-Cities will be able to </a:t>
            </a:r>
            <a:r>
              <a:rPr lang="en-GB" altLang="en-US" b="1" dirty="0" smtClean="0">
                <a:latin typeface="Times New Roman" panose="02020603050405020304" pitchFamily="18" charset="0"/>
                <a:ea typeface="Calibri" panose="020F0502020204030204" pitchFamily="34" charset="0"/>
                <a:cs typeface="Times New Roman" panose="02020603050405020304" pitchFamily="18" charset="0"/>
              </a:rPr>
              <a:t>compare the emissions from business-as-usual </a:t>
            </a:r>
            <a:r>
              <a:rPr lang="en-GB" altLang="en-US" b="1" dirty="0" smtClean="0">
                <a:latin typeface="Times New Roman" panose="02020603050405020304" pitchFamily="18" charset="0"/>
                <a:ea typeface="MS Mincho" panose="02020609040205080304" pitchFamily="49" charset="-128"/>
                <a:cs typeface="Times New Roman" panose="02020603050405020304" pitchFamily="18" charset="0"/>
              </a:rPr>
              <a:t>(BAU) </a:t>
            </a:r>
            <a:r>
              <a:rPr lang="en-GB" altLang="en-US" b="1" dirty="0" smtClean="0">
                <a:latin typeface="Times New Roman" panose="02020603050405020304" pitchFamily="18" charset="0"/>
                <a:ea typeface="Calibri" panose="020F0502020204030204" pitchFamily="34" charset="0"/>
                <a:cs typeface="Times New Roman" panose="02020603050405020304" pitchFamily="18" charset="0"/>
              </a:rPr>
              <a:t>scenario with alternative solutions and find the most suitable set of waste management practice</a:t>
            </a:r>
            <a:r>
              <a:rPr lang="en-GB" altLang="en-US" b="1" dirty="0" smtClean="0">
                <a:latin typeface="Times New Roman" panose="02020603050405020304" pitchFamily="18" charset="0"/>
                <a:ea typeface="MS Mincho" panose="02020609040205080304" pitchFamily="49" charset="-128"/>
                <a:cs typeface="Times New Roman" panose="02020603050405020304" pitchFamily="18" charset="0"/>
              </a:rPr>
              <a:t>s</a:t>
            </a:r>
            <a:endParaRPr lang="en-GB"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1200"/>
              </a:spcBef>
              <a:buClr>
                <a:srgbClr val="FF0000"/>
              </a:buClr>
              <a:buFont typeface="Wingdings" panose="05000000000000000000" pitchFamily="2" charset="2"/>
              <a:buNone/>
            </a:pPr>
            <a:r>
              <a:rPr lang="en-GB" altLang="en-US" dirty="0" smtClean="0">
                <a:latin typeface="Times New Roman" panose="02020603050405020304" pitchFamily="18" charset="0"/>
                <a:ea typeface="Calibri" panose="020F0502020204030204" pitchFamily="34" charset="0"/>
                <a:cs typeface="Times New Roman" panose="02020603050405020304" pitchFamily="18" charset="0"/>
              </a:rPr>
              <a:t>-Cities will be able to keep records and monitor their mitigation efforts from their waste management over</a:t>
            </a:r>
            <a:r>
              <a:rPr lang="en-GB" altLang="en-US" dirty="0" smtClean="0">
                <a:latin typeface="Times New Roman" panose="02020603050405020304" pitchFamily="18" charset="0"/>
                <a:ea typeface="MS Mincho" panose="02020609040205080304" pitchFamily="49" charset="-128"/>
                <a:cs typeface="Times New Roman" panose="02020603050405020304" pitchFamily="18" charset="0"/>
              </a:rPr>
              <a:t> </a:t>
            </a:r>
            <a:r>
              <a:rPr lang="en-GB" altLang="en-US" dirty="0" smtClean="0">
                <a:latin typeface="Times New Roman" panose="02020603050405020304" pitchFamily="18" charset="0"/>
                <a:ea typeface="Calibri" panose="020F0502020204030204" pitchFamily="34" charset="0"/>
                <a:cs typeface="Times New Roman" panose="02020603050405020304" pitchFamily="18" charset="0"/>
              </a:rPr>
              <a:t>time by using the monitoring and reporting module  </a:t>
            </a:r>
          </a:p>
          <a:p>
            <a:endParaRPr lang="en-GB" altLang="en-US" dirty="0" smtClean="0">
              <a:solidFill>
                <a:srgbClr val="2B03BD"/>
              </a:solidFill>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24FB9C9C-72BC-4CAC-ADA4-A3DC83D6666E}" type="slidenum">
              <a:rPr lang="de-DE" altLang="ja-JP" b="0" smtClean="0"/>
              <a:pPr/>
              <a:t>5</a:t>
            </a:fld>
            <a:endParaRPr lang="de-DE" altLang="ja-JP"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anose="02020603050405020304" pitchFamily="18" charset="0"/>
              </a:rPr>
              <a:t>-Designing of user friendly interface was one of the key consideration in the process of development of the tool. </a:t>
            </a:r>
            <a:endParaRPr lang="en-GB" altLang="en-US" dirty="0" smtClean="0">
              <a:latin typeface="Times" panose="02020603050405020304" pitchFamily="18" charset="0"/>
            </a:endParaRPr>
          </a:p>
          <a:p>
            <a:r>
              <a:rPr lang="en-GB" altLang="en-US" dirty="0" smtClean="0">
                <a:latin typeface="Times" panose="02020603050405020304" pitchFamily="18" charset="0"/>
              </a:rPr>
              <a:t>- User help has been given whenever the  user feel difficulty on entering/choosing the required data</a:t>
            </a:r>
          </a:p>
          <a:p>
            <a:endParaRPr lang="en-GB" altLang="en-US" dirty="0" smtClean="0">
              <a:latin typeface="Times" panose="02020603050405020304" pitchFamily="18" charset="0"/>
            </a:endParaRPr>
          </a:p>
          <a:p>
            <a:r>
              <a:rPr lang="en-GB" altLang="en-US" dirty="0" smtClean="0">
                <a:latin typeface="Times" panose="02020603050405020304" pitchFamily="18" charset="0"/>
              </a:rPr>
              <a:t>There are the specifications of this tool. </a:t>
            </a:r>
          </a:p>
          <a:p>
            <a:r>
              <a:rPr lang="en-GB" altLang="en-US" dirty="0" smtClean="0">
                <a:latin typeface="Times" panose="02020603050405020304" pitchFamily="18" charset="0"/>
              </a:rPr>
              <a:t>-</a:t>
            </a:r>
            <a:r>
              <a:rPr lang="en-GB" altLang="en-US" dirty="0" smtClean="0">
                <a:latin typeface="Times New Roman" panose="02020603050405020304" pitchFamily="18" charset="0"/>
                <a:cs typeface="Times New Roman" panose="02020603050405020304" pitchFamily="18" charset="0"/>
              </a:rPr>
              <a:t>This tool is very simple, and step by step guidance has been provided to users in all the sheets on how to enter the data and how to obtain the results </a:t>
            </a:r>
          </a:p>
          <a:p>
            <a:r>
              <a:rPr lang="en-GB" altLang="en-US" dirty="0" smtClean="0">
                <a:latin typeface="Times New Roman" panose="02020603050405020304" pitchFamily="18" charset="0"/>
                <a:cs typeface="Times New Roman" panose="02020603050405020304" pitchFamily="18" charset="0"/>
              </a:rPr>
              <a:t>-Special skill is not required and ability to work with excel would be sufficient</a:t>
            </a:r>
          </a:p>
          <a:p>
            <a:r>
              <a:rPr lang="en-GB" altLang="en-US" dirty="0" smtClean="0">
                <a:latin typeface="Times New Roman" panose="02020603050405020304" pitchFamily="18" charset="0"/>
                <a:cs typeface="Times New Roman" panose="02020603050405020304" pitchFamily="18" charset="0"/>
              </a:rPr>
              <a:t>-Each and every sheet has designed such a easy way that users can easily move among the sheets , enter the data and obtain the results on their preferred waste treatment options </a:t>
            </a:r>
          </a:p>
          <a:p>
            <a:endParaRPr lang="en-GB" altLang="en-US" dirty="0" smtClean="0">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4FB62D16-EF36-426E-AC7C-019AF85720EA}" type="slidenum">
              <a:rPr lang="de-DE" altLang="ja-JP" b="0" smtClean="0"/>
              <a:pPr/>
              <a:t>6</a:t>
            </a:fld>
            <a:endParaRPr lang="de-DE" altLang="ja-JP"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panose="02020603050405020304" pitchFamily="18" charset="0"/>
              </a:rPr>
              <a:t>-Life cycle assessment has been used as the basis for development of this tool. Entire life cycle has been considered for accounting GHGs and SLCPs in the technologies. For example including collection, transportation, pre-processing, treatment and disposal</a:t>
            </a:r>
          </a:p>
          <a:p>
            <a:r>
              <a:rPr lang="en-GB" altLang="en-US" dirty="0" smtClean="0">
                <a:latin typeface="Times" panose="02020603050405020304" pitchFamily="18" charset="0"/>
              </a:rPr>
              <a:t> </a:t>
            </a:r>
          </a:p>
          <a:p>
            <a:r>
              <a:rPr lang="en-GB" altLang="en-US" dirty="0" smtClean="0">
                <a:latin typeface="Times" panose="02020603050405020304" pitchFamily="18" charset="0"/>
              </a:rPr>
              <a:t>-Total direct GHG and SLCPs emissions account by accumulating emissions from all those phases.  </a:t>
            </a:r>
            <a:r>
              <a:rPr lang="en-GB" altLang="en-US" b="1" dirty="0" smtClean="0">
                <a:latin typeface="Times" panose="02020603050405020304" pitchFamily="18" charset="0"/>
              </a:rPr>
              <a:t>As a result of resource recovery from waste, there is a possibility for avoidance of emissions that would other wise occur through conventional material and energy production process. Therefore, potential savings of GHGs and SLCPs  from avoided virgin production process chain displayed separately  for users to understand the significance of  resource recovery on emission reduction .</a:t>
            </a:r>
          </a:p>
          <a:p>
            <a:endParaRPr lang="en-GB" altLang="en-US" b="1" dirty="0" smtClean="0">
              <a:latin typeface="Times"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Times" panose="02020603050405020304" pitchFamily="18" charset="0"/>
              </a:rPr>
              <a:t>-</a:t>
            </a:r>
            <a:r>
              <a:rPr lang="en-US" altLang="en-US" b="1" dirty="0" smtClean="0">
                <a:latin typeface="Times" panose="02020603050405020304" pitchFamily="18" charset="0"/>
              </a:rPr>
              <a:t>Net emission is the key information that would utilized for the decision making process in order to choose the most appropriate waste management options.</a:t>
            </a:r>
            <a:r>
              <a:rPr lang="en-US" altLang="en-US" b="1" baseline="0" dirty="0" smtClean="0">
                <a:latin typeface="Times" panose="02020603050405020304" pitchFamily="18" charset="0"/>
              </a:rPr>
              <a:t> T</a:t>
            </a:r>
            <a:r>
              <a:rPr lang="en-US" altLang="en-US" b="1" dirty="0" smtClean="0">
                <a:latin typeface="Times" panose="02020603050405020304" pitchFamily="18" charset="0"/>
              </a:rPr>
              <a:t>his tool will quantify the </a:t>
            </a:r>
            <a:r>
              <a:rPr lang="en-US" altLang="en-US" b="1" i="1" dirty="0" smtClean="0">
                <a:latin typeface="Times" panose="02020603050405020304" pitchFamily="18" charset="0"/>
              </a:rPr>
              <a:t>net climate impacts from individual treatment methods that would be useful for the decision making process</a:t>
            </a:r>
            <a:r>
              <a:rPr lang="en-US" altLang="en-US" b="1" dirty="0" smtClean="0">
                <a:latin typeface="Times" panose="02020603050405020304" pitchFamily="18" charset="0"/>
              </a:rPr>
              <a:t>,</a:t>
            </a:r>
            <a:r>
              <a:rPr lang="en-US" altLang="en-US" b="1" baseline="0" dirty="0" smtClean="0">
                <a:latin typeface="Times" panose="02020603050405020304" pitchFamily="18" charset="0"/>
              </a:rPr>
              <a:t> </a:t>
            </a:r>
            <a:r>
              <a:rPr lang="en-US" altLang="en-US" dirty="0" smtClean="0">
                <a:latin typeface="Times" panose="02020603050405020304" pitchFamily="18" charset="0"/>
              </a:rPr>
              <a:t>supporting cities in developing and planning climate friendly waste management systems </a:t>
            </a:r>
          </a:p>
          <a:p>
            <a:endParaRPr lang="en-US" altLang="en-US" dirty="0" smtClean="0">
              <a:latin typeface="Times" panose="02020603050405020304" pitchFamily="18"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5ECEAD9-6AFD-4EF6-B1EB-2B41CDFF5A89}" type="slidenum">
              <a:rPr lang="de-DE" altLang="ja-JP" b="0" smtClean="0"/>
              <a:pPr/>
              <a:t>7</a:t>
            </a:fld>
            <a:endParaRPr lang="de-DE" altLang="ja-JP"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cs typeface="Times New Roman" panose="02020603050405020304" pitchFamily="18" charset="0"/>
              </a:rPr>
              <a:t>- As far as geographical coverage is concerned,  this tool  is designed to cover waste management systems in larger geographical area which covers the  CCAC member countries in Asia, Latin America, Africa, MENA, and others regions. You can see the list of countries in the “key data” sheets and more countries can be included into the list in the future.</a:t>
            </a:r>
          </a:p>
          <a:p>
            <a:endParaRPr lang="en-US" altLang="en-US" smtClean="0">
              <a:latin typeface="Times New Roman" panose="02020603050405020304" pitchFamily="18" charset="0"/>
              <a:cs typeface="Times New Roman" panose="02020603050405020304" pitchFamily="18" charset="0"/>
            </a:endParaRPr>
          </a:p>
          <a:p>
            <a:endParaRPr lang="en-GB" altLang="en-US" smtClean="0">
              <a:latin typeface="Times" panose="02020603050405020304"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49785A4-DA4C-4D55-87BB-87ED915A62B0}" type="slidenum">
              <a:rPr lang="de-DE" altLang="ja-JP" b="0" smtClean="0"/>
              <a:pPr/>
              <a:t>8</a:t>
            </a:fld>
            <a:endParaRPr lang="de-DE" altLang="ja-JP"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panose="02020603050405020304" pitchFamily="18" charset="0"/>
              </a:rPr>
              <a:t>-The data requirement is the key element for quantifying the emissions from waste management by using this tool . </a:t>
            </a:r>
            <a:r>
              <a:rPr lang="en-US" altLang="en-US" dirty="0" smtClean="0">
                <a:latin typeface="Times" panose="02020603050405020304" pitchFamily="18" charset="0"/>
              </a:rPr>
              <a:t>Users are asked to enter the  basic input data at city level and select the most appropriate conditions which are aligned with the waste-management practices of their local authority. Therefore, cities should record  these data in a systematic way for quantifying GHGs and SLCPs emissions.</a:t>
            </a:r>
          </a:p>
          <a:p>
            <a:r>
              <a:rPr lang="en-GB" altLang="en-US" dirty="0" smtClean="0">
                <a:latin typeface="Times" panose="02020603050405020304" pitchFamily="18" charset="0"/>
              </a:rPr>
              <a:t>-</a:t>
            </a:r>
            <a:r>
              <a:rPr lang="en-GB" altLang="en-US" dirty="0" smtClean="0">
                <a:latin typeface="Times New Roman" panose="02020603050405020304" pitchFamily="18" charset="0"/>
                <a:cs typeface="Times New Roman" panose="02020603050405020304" pitchFamily="18" charset="0"/>
              </a:rPr>
              <a:t>Population  of this city, location and climate zone</a:t>
            </a:r>
            <a:r>
              <a:rPr lang="en-US" altLang="en-US" dirty="0" smtClean="0">
                <a:latin typeface="Times New Roman" panose="02020603050405020304" pitchFamily="18" charset="0"/>
                <a:cs typeface="Times New Roman" panose="02020603050405020304" pitchFamily="18" charset="0"/>
              </a:rPr>
              <a:t>, </a:t>
            </a:r>
            <a:r>
              <a:rPr lang="en-GB" altLang="en-US" dirty="0" smtClean="0">
                <a:latin typeface="Times New Roman" panose="02020603050405020304" pitchFamily="18" charset="0"/>
                <a:cs typeface="Times New Roman" panose="02020603050405020304" pitchFamily="18" charset="0"/>
              </a:rPr>
              <a:t>Waste quantities (generated and collected), Waste composition of generated waste, Waste treatment methods,  waste composition used for individual treatment method, type and amount of fuel consumption for operational activities,  amount of grid electricity consumptions, all the specifications related to materials  and energy recovery rates. For instance,  landfill gas capture rate and efficiencies of utilization of   landfill gas, efficiencies of the engine </a:t>
            </a:r>
            <a:r>
              <a:rPr lang="en-GB" altLang="en-US" dirty="0" err="1" smtClean="0">
                <a:latin typeface="Times New Roman" panose="02020603050405020304" pitchFamily="18" charset="0"/>
                <a:cs typeface="Times New Roman" panose="02020603050405020304" pitchFamily="18" charset="0"/>
              </a:rPr>
              <a:t>etc</a:t>
            </a:r>
            <a:r>
              <a:rPr lang="en-GB" altLang="en-US" dirty="0" smtClean="0">
                <a:latin typeface="Times New Roman" panose="02020603050405020304" pitchFamily="18" charset="0"/>
                <a:cs typeface="Times New Roman" panose="02020603050405020304" pitchFamily="18" charset="0"/>
              </a:rPr>
              <a:t> should record and feed into the tool  to quantify the net climate impact from sanitary landfill.</a:t>
            </a:r>
          </a:p>
          <a:p>
            <a:endParaRPr lang="en-GB" altLang="en-US" dirty="0" smtClean="0">
              <a:latin typeface="Times New Roman" panose="02020603050405020304" pitchFamily="18" charset="0"/>
              <a:cs typeface="Times New Roman" panose="02020603050405020304" pitchFamily="18" charset="0"/>
            </a:endParaRPr>
          </a:p>
          <a:p>
            <a:r>
              <a:rPr lang="en-GB" altLang="en-US" dirty="0" smtClean="0">
                <a:latin typeface="Times New Roman" panose="02020603050405020304" pitchFamily="18" charset="0"/>
                <a:cs typeface="Times New Roman" panose="02020603050405020304" pitchFamily="18" charset="0"/>
              </a:rPr>
              <a:t>-</a:t>
            </a:r>
            <a:r>
              <a:rPr lang="en-GB" altLang="en-US" b="1" dirty="0" smtClean="0">
                <a:latin typeface="Times New Roman" panose="02020603050405020304" pitchFamily="18" charset="0"/>
                <a:cs typeface="Times New Roman" panose="02020603050405020304" pitchFamily="18" charset="0"/>
              </a:rPr>
              <a:t>Additional data such as country specific / region specific default values related to emissions, technological specifications  have been  provided in the tool by the developer </a:t>
            </a:r>
            <a:endParaRPr lang="en-US" altLang="en-US" b="1" dirty="0" smtClean="0">
              <a:latin typeface="Times New Roman" panose="02020603050405020304" pitchFamily="18" charset="0"/>
              <a:cs typeface="Times New Roman" panose="02020603050405020304" pitchFamily="18" charset="0"/>
            </a:endParaRPr>
          </a:p>
          <a:p>
            <a:endParaRPr lang="en-US" altLang="en-US" dirty="0" smtClean="0">
              <a:latin typeface="Times" panose="02020603050405020304" pitchFamily="18"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1BFEFEDB-9C3F-4DEF-A21B-40C86522EB7F}" type="slidenum">
              <a:rPr lang="de-DE" altLang="ja-JP" b="0" smtClean="0"/>
              <a:pPr/>
              <a:t>9</a:t>
            </a:fld>
            <a:endParaRPr lang="de-DE" altLang="ja-JP"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panose="02020603050405020304" pitchFamily="18" charset="0"/>
              </a:rPr>
              <a:t>-The data requirement is the key element for quantifying the emissions from waste management by using this tool . </a:t>
            </a:r>
            <a:r>
              <a:rPr lang="en-US" altLang="en-US" dirty="0" smtClean="0">
                <a:latin typeface="Times" panose="02020603050405020304" pitchFamily="18" charset="0"/>
              </a:rPr>
              <a:t>Users are asked to enter the  basic input data at city level and select the most appropriate conditions which are aligned with the waste-management practices of their local authority. Therefore, cities should record  these data in a systematic way for quantifying GHGs and SLCPs emissions.</a:t>
            </a:r>
          </a:p>
          <a:p>
            <a:r>
              <a:rPr lang="en-GB" altLang="en-US" dirty="0" smtClean="0">
                <a:latin typeface="Times New Roman" panose="02020603050405020304" pitchFamily="18" charset="0"/>
                <a:cs typeface="Times New Roman" panose="02020603050405020304" pitchFamily="18" charset="0"/>
              </a:rPr>
              <a:t>-Additional data such as country specific / region specific default values related to emissions, technological specifications  have been  provided in the tool by the developer </a:t>
            </a:r>
            <a:endParaRPr lang="en-US" altLang="en-US" dirty="0" smtClean="0">
              <a:latin typeface="Times New Roman" panose="02020603050405020304" pitchFamily="18" charset="0"/>
              <a:cs typeface="Times New Roman" panose="02020603050405020304" pitchFamily="18" charset="0"/>
            </a:endParaRPr>
          </a:p>
          <a:p>
            <a:endParaRPr lang="en-GB" altLang="en-US" dirty="0" smtClean="0">
              <a:latin typeface="Times" panose="02020603050405020304"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D1CD7BCA-C195-46B0-AAEA-0BF727933BD3}" type="slidenum">
              <a:rPr lang="de-DE" altLang="ja-JP" b="0" smtClean="0"/>
              <a:pPr/>
              <a:t>10</a:t>
            </a:fld>
            <a:endParaRPr lang="de-DE" altLang="ja-JP"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Times New Roman" panose="02020603050405020304" pitchFamily="18" charset="0"/>
                <a:cs typeface="Times New Roman" panose="02020603050405020304" pitchFamily="18" charset="0"/>
              </a:rPr>
              <a:t>The developer tried to incorporate country/location specific data and default values as much as possible for more precise  estimation. </a:t>
            </a:r>
          </a:p>
          <a:p>
            <a:r>
              <a:rPr lang="en-US" altLang="en-US" b="1" dirty="0" smtClean="0">
                <a:latin typeface="Times" panose="02020603050405020304" pitchFamily="18" charset="0"/>
              </a:rPr>
              <a:t>In CCAC tool, I tried to develop  more simpler  interface where </a:t>
            </a:r>
            <a:r>
              <a:rPr lang="en-GB" altLang="en-US" b="1" dirty="0" smtClean="0">
                <a:latin typeface="Times" panose="02020603050405020304" pitchFamily="18" charset="0"/>
              </a:rPr>
              <a:t>the user can enter the key specific data while they can either choose default values provided by the developer or enter the location specific emission factors. </a:t>
            </a:r>
            <a:r>
              <a:rPr lang="en-GB" altLang="en-US" b="1" dirty="0" smtClean="0">
                <a:latin typeface="Times New Roman" panose="02020603050405020304" pitchFamily="18" charset="0"/>
                <a:cs typeface="Times New Roman" panose="02020603050405020304" pitchFamily="18" charset="0"/>
              </a:rPr>
              <a:t>The tool has been designed such a way that user can  either utilized the default values provided by the developer or  they can enter the location specific values from their record. </a:t>
            </a:r>
          </a:p>
          <a:p>
            <a:r>
              <a:rPr lang="en-GB" altLang="en-US" dirty="0" smtClean="0">
                <a:latin typeface="Times New Roman" panose="02020603050405020304" pitchFamily="18" charset="0"/>
                <a:cs typeface="Times New Roman" panose="02020603050405020304" pitchFamily="18" charset="0"/>
              </a:rPr>
              <a:t>This kind</a:t>
            </a:r>
            <a:r>
              <a:rPr lang="en-GB" altLang="en-US" baseline="0" dirty="0" smtClean="0">
                <a:latin typeface="Times New Roman" panose="02020603050405020304" pitchFamily="18" charset="0"/>
                <a:cs typeface="Times New Roman" panose="02020603050405020304" pitchFamily="18" charset="0"/>
              </a:rPr>
              <a:t> of </a:t>
            </a:r>
            <a:r>
              <a:rPr lang="en-GB" altLang="en-US" dirty="0" smtClean="0">
                <a:latin typeface="Times New Roman" panose="02020603050405020304" pitchFamily="18" charset="0"/>
                <a:cs typeface="Times New Roman" panose="02020603050405020304" pitchFamily="18" charset="0"/>
              </a:rPr>
              <a:t>user friendly approach has been designed for major causes for the emissions such as grid electricity factors, choosing the type of fossil fuel use for logistics  and operational activities, energy content or the LHVs of fossil fuel, electrical and thermal net efficiency of energy  generation and so forth. There are the major variables in the tool that make the significant impacts on the magnitude of emissions. </a:t>
            </a:r>
          </a:p>
          <a:p>
            <a:endParaRPr lang="en-GB" altLang="en-US" dirty="0" smtClean="0">
              <a:latin typeface="Times" panose="02020603050405020304"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2FC986E-C001-4D87-886C-11949B0C1FCF}" type="slidenum">
              <a:rPr lang="de-DE" altLang="ja-JP" b="0" smtClean="0"/>
              <a:pPr/>
              <a:t>11</a:t>
            </a:fld>
            <a:endParaRPr lang="de-DE" altLang="ja-JP"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172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BD6068-90D9-45AC-9B0C-6484948ECA2A}" type="datetimeFigureOut">
              <a:rPr lang="en-US" altLang="en-US"/>
              <a:pPr>
                <a:defRPr/>
              </a:pPr>
              <a:t>4/14/2017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1A38A57-D963-4EA3-A06D-953374C5B082}" type="slidenum">
              <a:rPr lang="en-US" altLang="en-US"/>
              <a:pPr>
                <a:defRPr/>
              </a:pPr>
              <a:t>‹#›</a:t>
            </a:fld>
            <a:endParaRPr lang="en-US" altLang="en-US"/>
          </a:p>
        </p:txBody>
      </p:sp>
    </p:spTree>
    <p:extLst>
      <p:ext uri="{BB962C8B-B14F-4D97-AF65-F5344CB8AC3E}">
        <p14:creationId xmlns:p14="http://schemas.microsoft.com/office/powerpoint/2010/main" val="219860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C00A07-ACF8-438B-8446-5A5001AA6C5E}" type="datetimeFigureOut">
              <a:rPr lang="en-US" altLang="en-US"/>
              <a:pPr>
                <a:defRPr/>
              </a:pPr>
              <a:t>4/14/2017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BD1829A-9E6A-4C75-A98D-D8D1619650A5}" type="slidenum">
              <a:rPr lang="en-US" altLang="en-US"/>
              <a:pPr>
                <a:defRPr/>
              </a:pPr>
              <a:t>‹#›</a:t>
            </a:fld>
            <a:endParaRPr lang="en-US" altLang="en-US"/>
          </a:p>
        </p:txBody>
      </p:sp>
    </p:spTree>
    <p:extLst>
      <p:ext uri="{BB962C8B-B14F-4D97-AF65-F5344CB8AC3E}">
        <p14:creationId xmlns:p14="http://schemas.microsoft.com/office/powerpoint/2010/main" val="215917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pic>
        <p:nvPicPr>
          <p:cNvPr id="2" name="Picture 43" descr="igesColor3_RGB"/>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7910513" y="5918200"/>
            <a:ext cx="11445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5" descr="igesBW"/>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3025" y="188913"/>
            <a:ext cx="219551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custDataLst>
              <p:tags r:id="rId3"/>
            </p:custDataLst>
          </p:nvPr>
        </p:nvSpPr>
        <p:spPr/>
        <p:txBody>
          <a:bodyPr/>
          <a:lstStyle>
            <a:lvl1pPr>
              <a:defRPr/>
            </a:lvl1pPr>
          </a:lstStyle>
          <a:p>
            <a:pPr>
              <a:defRPr/>
            </a:pPr>
            <a:fld id="{70C10D3F-7C06-49CB-8434-8B00240282DA}" type="slidenum">
              <a:rPr lang="ja-JP" altLang="en-GB"/>
              <a:pPr>
                <a:defRPr/>
              </a:pPr>
              <a:t>‹#›</a:t>
            </a:fld>
            <a:endParaRPr lang="en-GB" altLang="ja-JP"/>
          </a:p>
        </p:txBody>
      </p:sp>
    </p:spTree>
    <p:extLst>
      <p:ext uri="{BB962C8B-B14F-4D97-AF65-F5344CB8AC3E}">
        <p14:creationId xmlns:p14="http://schemas.microsoft.com/office/powerpoint/2010/main" val="50654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スライド番号プレースホルダ 3"/>
          <p:cNvSpPr>
            <a:spLocks noGrp="1"/>
          </p:cNvSpPr>
          <p:nvPr>
            <p:ph type="sldNum" sz="quarter" idx="10"/>
            <p:custDataLst>
              <p:tags r:id="rId1"/>
            </p:custDataLst>
          </p:nvPr>
        </p:nvSpPr>
        <p:spPr/>
        <p:txBody>
          <a:bodyPr/>
          <a:lstStyle>
            <a:lvl1pPr>
              <a:defRPr/>
            </a:lvl1pPr>
          </a:lstStyle>
          <a:p>
            <a:pPr>
              <a:defRPr/>
            </a:pPr>
            <a:fld id="{68A2C10E-E193-4BB7-B944-67E30E393E3F}" type="slidenum">
              <a:rPr lang="ja-JP" altLang="en-GB"/>
              <a:pPr>
                <a:defRPr/>
              </a:pPr>
              <a:t>‹#›</a:t>
            </a:fld>
            <a:endParaRPr lang="en-GB" altLang="ja-JP">
              <a:solidFill>
                <a:schemeClr val="tx1"/>
              </a:solidFill>
            </a:endParaRPr>
          </a:p>
        </p:txBody>
      </p:sp>
    </p:spTree>
    <p:extLst>
      <p:ext uri="{BB962C8B-B14F-4D97-AF65-F5344CB8AC3E}">
        <p14:creationId xmlns:p14="http://schemas.microsoft.com/office/powerpoint/2010/main" val="257586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custDataLst>
              <p:tags r:id="rId1"/>
            </p:custDataLst>
          </p:nvPr>
        </p:nvSpPr>
        <p:spPr/>
        <p:txBody>
          <a:bodyPr/>
          <a:lstStyle>
            <a:lvl1pPr>
              <a:defRPr/>
            </a:lvl1pPr>
          </a:lstStyle>
          <a:p>
            <a:pPr>
              <a:defRPr/>
            </a:pPr>
            <a:fld id="{166655F5-E5B5-4ED9-B049-A4EABC91DEFB}" type="datetimeFigureOut">
              <a:rPr lang="ja-JP" altLang="en-US"/>
              <a:pPr>
                <a:defRPr/>
              </a:pPr>
              <a:t>2017/4/14</a:t>
            </a:fld>
            <a:endParaRPr lang="en-GB" altLang="ja-JP"/>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9F3F50D-AC53-4456-95C7-43912010FB66}" type="slidenum">
              <a:rPr lang="ja-JP" altLang="en-GB"/>
              <a:pPr>
                <a:defRPr/>
              </a:pPr>
              <a:t>‹#›</a:t>
            </a:fld>
            <a:endParaRPr lang="en-GB" altLang="ja-JP"/>
          </a:p>
        </p:txBody>
      </p:sp>
    </p:spTree>
    <p:extLst>
      <p:ext uri="{BB962C8B-B14F-4D97-AF65-F5344CB8AC3E}">
        <p14:creationId xmlns:p14="http://schemas.microsoft.com/office/powerpoint/2010/main" val="3437619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custDataLst>
              <p:tags r:id="rId1"/>
            </p:custDataLst>
          </p:nvPr>
        </p:nvSpPr>
        <p:spPr/>
        <p:txBody>
          <a:bodyPr/>
          <a:lstStyle>
            <a:lvl1pPr>
              <a:defRPr/>
            </a:lvl1pPr>
          </a:lstStyle>
          <a:p>
            <a:pPr>
              <a:defRPr/>
            </a:pPr>
            <a:fld id="{4C36CB1D-3D07-4077-80A4-3645B71D6441}" type="datetimeFigureOut">
              <a:rPr lang="ja-JP" altLang="en-US"/>
              <a:pPr>
                <a:defRPr/>
              </a:pPr>
              <a:t>2017/4/14</a:t>
            </a:fld>
            <a:endParaRPr lang="en-GB" altLang="ja-JP"/>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05B7045-A5B9-4D26-A50E-1F5033470A33}" type="slidenum">
              <a:rPr lang="ja-JP" altLang="en-GB"/>
              <a:pPr>
                <a:defRPr/>
              </a:pPr>
              <a:t>‹#›</a:t>
            </a:fld>
            <a:endParaRPr lang="en-GB" altLang="ja-JP"/>
          </a:p>
        </p:txBody>
      </p:sp>
    </p:spTree>
    <p:extLst>
      <p:ext uri="{BB962C8B-B14F-4D97-AF65-F5344CB8AC3E}">
        <p14:creationId xmlns:p14="http://schemas.microsoft.com/office/powerpoint/2010/main" val="3113343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F0F6D378-E96A-4AEB-86A7-C7947E475BA5}" type="datetimeFigureOut">
              <a:rPr lang="ja-JP" altLang="en-US"/>
              <a:pPr>
                <a:defRPr/>
              </a:pPr>
              <a:t>2017/4/14</a:t>
            </a:fld>
            <a:endParaRPr lang="en-GB" altLang="ja-JP"/>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2441990-335E-4137-972A-F9916DDB9560}" type="slidenum">
              <a:rPr lang="ja-JP" altLang="en-GB"/>
              <a:pPr>
                <a:defRPr/>
              </a:pPr>
              <a:t>‹#›</a:t>
            </a:fld>
            <a:endParaRPr lang="en-GB" altLang="ja-JP"/>
          </a:p>
        </p:txBody>
      </p:sp>
    </p:spTree>
    <p:extLst>
      <p:ext uri="{BB962C8B-B14F-4D97-AF65-F5344CB8AC3E}">
        <p14:creationId xmlns:p14="http://schemas.microsoft.com/office/powerpoint/2010/main" val="45973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custDataLst>
              <p:tags r:id="rId1"/>
            </p:custDataLst>
          </p:nvPr>
        </p:nvSpPr>
        <p:spPr/>
        <p:txBody>
          <a:bodyPr/>
          <a:lstStyle>
            <a:lvl1pPr>
              <a:defRPr/>
            </a:lvl1pPr>
          </a:lstStyle>
          <a:p>
            <a:pPr>
              <a:defRPr/>
            </a:pPr>
            <a:fld id="{C30C19F3-C0DC-4AE7-B5F4-7CAC4D0D80B6}" type="datetimeFigureOut">
              <a:rPr lang="ja-JP" altLang="en-US"/>
              <a:pPr>
                <a:defRPr/>
              </a:pPr>
              <a:t>2017/4/14</a:t>
            </a:fld>
            <a:endParaRPr lang="en-GB" altLang="ja-JP"/>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E2CB165-E323-4E6C-B681-830CA8B87FB4}" type="slidenum">
              <a:rPr lang="ja-JP" altLang="en-GB"/>
              <a:pPr>
                <a:defRPr/>
              </a:pPr>
              <a:t>‹#›</a:t>
            </a:fld>
            <a:endParaRPr lang="en-GB" altLang="ja-JP"/>
          </a:p>
        </p:txBody>
      </p:sp>
    </p:spTree>
    <p:extLst>
      <p:ext uri="{BB962C8B-B14F-4D97-AF65-F5344CB8AC3E}">
        <p14:creationId xmlns:p14="http://schemas.microsoft.com/office/powerpoint/2010/main" val="46040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custDataLst>
              <p:tags r:id="rId1"/>
            </p:custDataLst>
          </p:nvPr>
        </p:nvSpPr>
        <p:spPr/>
        <p:txBody>
          <a:bodyPr/>
          <a:lstStyle>
            <a:lvl1pPr>
              <a:defRPr/>
            </a:lvl1pPr>
          </a:lstStyle>
          <a:p>
            <a:pPr>
              <a:defRPr/>
            </a:pPr>
            <a:fld id="{0CF47442-9DC3-4CF1-8A2E-2EB3E8663260}" type="datetimeFigureOut">
              <a:rPr lang="ja-JP" altLang="en-US"/>
              <a:pPr>
                <a:defRPr/>
              </a:pPr>
              <a:t>2017/4/14</a:t>
            </a:fld>
            <a:endParaRPr lang="en-GB" altLang="ja-JP"/>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78C3657-EDCD-41BA-AE66-CA1EA51765C4}" type="slidenum">
              <a:rPr lang="ja-JP" altLang="en-GB"/>
              <a:pPr>
                <a:defRPr/>
              </a:pPr>
              <a:t>‹#›</a:t>
            </a:fld>
            <a:endParaRPr lang="en-GB" altLang="ja-JP"/>
          </a:p>
        </p:txBody>
      </p:sp>
    </p:spTree>
    <p:extLst>
      <p:ext uri="{BB962C8B-B14F-4D97-AF65-F5344CB8AC3E}">
        <p14:creationId xmlns:p14="http://schemas.microsoft.com/office/powerpoint/2010/main" val="2446004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custDataLst>
              <p:tags r:id="rId1"/>
            </p:custDataLst>
          </p:nvPr>
        </p:nvSpPr>
        <p:spPr/>
        <p:txBody>
          <a:bodyPr/>
          <a:lstStyle>
            <a:lvl1pPr>
              <a:defRPr/>
            </a:lvl1pPr>
          </a:lstStyle>
          <a:p>
            <a:pPr>
              <a:defRPr/>
            </a:pPr>
            <a:fld id="{3242C7DA-B470-4E86-9586-AAD1D91F2F6A}" type="datetimeFigureOut">
              <a:rPr lang="ja-JP" altLang="en-US"/>
              <a:pPr>
                <a:defRPr/>
              </a:pPr>
              <a:t>2017/4/14</a:t>
            </a:fld>
            <a:endParaRPr lang="en-GB" altLang="ja-JP"/>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008F9956-8CAF-4D57-8A5F-BD3D553950FE}" type="slidenum">
              <a:rPr lang="ja-JP" altLang="en-GB"/>
              <a:pPr>
                <a:defRPr/>
              </a:pPr>
              <a:t>‹#›</a:t>
            </a:fld>
            <a:endParaRPr lang="en-GB" altLang="ja-JP"/>
          </a:p>
        </p:txBody>
      </p:sp>
    </p:spTree>
    <p:extLst>
      <p:ext uri="{BB962C8B-B14F-4D97-AF65-F5344CB8AC3E}">
        <p14:creationId xmlns:p14="http://schemas.microsoft.com/office/powerpoint/2010/main" val="245110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112834-D68F-46ED-842B-227C9E883E67}" type="datetimeFigureOut">
              <a:rPr lang="en-US" altLang="en-US"/>
              <a:pPr>
                <a:defRPr/>
              </a:pPr>
              <a:t>4/14/2017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E23479C9-D0F9-4155-BEF9-7F71353DF3F1}" type="slidenum">
              <a:rPr lang="en-US" altLang="en-US"/>
              <a:pPr>
                <a:defRPr/>
              </a:pPr>
              <a:t>‹#›</a:t>
            </a:fld>
            <a:endParaRPr lang="en-US" altLang="en-US"/>
          </a:p>
        </p:txBody>
      </p:sp>
    </p:spTree>
    <p:extLst>
      <p:ext uri="{BB962C8B-B14F-4D97-AF65-F5344CB8AC3E}">
        <p14:creationId xmlns:p14="http://schemas.microsoft.com/office/powerpoint/2010/main" val="222340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2FA6B7D8-21F6-4868-9192-32D492EB6921}" type="datetimeFigureOut">
              <a:rPr lang="ja-JP" altLang="en-US"/>
              <a:pPr>
                <a:defRPr/>
              </a:pPr>
              <a:t>2017/4/14</a:t>
            </a:fld>
            <a:endParaRPr lang="en-GB" altLang="ja-JP"/>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D7CA65DC-95E4-46E6-AF3B-6D55D527A45F}" type="slidenum">
              <a:rPr lang="ja-JP" altLang="en-GB"/>
              <a:pPr>
                <a:defRPr/>
              </a:pPr>
              <a:t>‹#›</a:t>
            </a:fld>
            <a:endParaRPr lang="en-GB" altLang="ja-JP"/>
          </a:p>
        </p:txBody>
      </p:sp>
    </p:spTree>
    <p:extLst>
      <p:ext uri="{BB962C8B-B14F-4D97-AF65-F5344CB8AC3E}">
        <p14:creationId xmlns:p14="http://schemas.microsoft.com/office/powerpoint/2010/main" val="194340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A1D27402-8A52-4273-89F2-ED85A71BD84E}" type="datetimeFigureOut">
              <a:rPr lang="ja-JP" altLang="en-US"/>
              <a:pPr>
                <a:defRPr/>
              </a:pPr>
              <a:t>2017/4/14</a:t>
            </a:fld>
            <a:endParaRPr lang="en-GB" altLang="ja-JP"/>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ACCC9FC-A1FC-45F9-9AC8-4FCD45525688}" type="slidenum">
              <a:rPr lang="ja-JP" altLang="en-GB"/>
              <a:pPr>
                <a:defRPr/>
              </a:pPr>
              <a:t>‹#›</a:t>
            </a:fld>
            <a:endParaRPr lang="en-GB" altLang="ja-JP"/>
          </a:p>
        </p:txBody>
      </p:sp>
    </p:spTree>
    <p:extLst>
      <p:ext uri="{BB962C8B-B14F-4D97-AF65-F5344CB8AC3E}">
        <p14:creationId xmlns:p14="http://schemas.microsoft.com/office/powerpoint/2010/main" val="238220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43266C0-8F7F-42A9-888A-8C61EBC7B674}" type="datetimeFigureOut">
              <a:rPr lang="ja-JP" altLang="en-US"/>
              <a:pPr>
                <a:defRPr/>
              </a:pPr>
              <a:t>2017/4/14</a:t>
            </a:fld>
            <a:endParaRPr lang="en-GB" altLang="ja-JP"/>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FDBEE44-5725-46D0-BE82-A688B10170D8}" type="slidenum">
              <a:rPr lang="ja-JP" altLang="en-GB"/>
              <a:pPr>
                <a:defRPr/>
              </a:pPr>
              <a:t>‹#›</a:t>
            </a:fld>
            <a:endParaRPr lang="en-GB" altLang="ja-JP"/>
          </a:p>
        </p:txBody>
      </p:sp>
    </p:spTree>
    <p:extLst>
      <p:ext uri="{BB962C8B-B14F-4D97-AF65-F5344CB8AC3E}">
        <p14:creationId xmlns:p14="http://schemas.microsoft.com/office/powerpoint/2010/main" val="383038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custDataLst>
              <p:tags r:id="rId1"/>
            </p:custDataLst>
          </p:nvPr>
        </p:nvSpPr>
        <p:spPr/>
        <p:txBody>
          <a:bodyPr/>
          <a:lstStyle>
            <a:lvl1pPr>
              <a:defRPr/>
            </a:lvl1pPr>
          </a:lstStyle>
          <a:p>
            <a:pPr>
              <a:defRPr/>
            </a:pPr>
            <a:fld id="{F510DA47-8CEB-4DFD-983F-B06DC1EAB3ED}" type="datetimeFigureOut">
              <a:rPr lang="ja-JP" altLang="en-US"/>
              <a:pPr>
                <a:defRPr/>
              </a:pPr>
              <a:t>2017/4/14</a:t>
            </a:fld>
            <a:endParaRPr lang="en-GB" altLang="ja-JP"/>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4BB61E-51D6-401B-9C15-4B958D080A04}" type="slidenum">
              <a:rPr lang="ja-JP" altLang="en-GB"/>
              <a:pPr>
                <a:defRPr/>
              </a:pPr>
              <a:t>‹#›</a:t>
            </a:fld>
            <a:endParaRPr lang="en-GB" altLang="ja-JP"/>
          </a:p>
        </p:txBody>
      </p:sp>
    </p:spTree>
    <p:extLst>
      <p:ext uri="{BB962C8B-B14F-4D97-AF65-F5344CB8AC3E}">
        <p14:creationId xmlns:p14="http://schemas.microsoft.com/office/powerpoint/2010/main" val="256790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custDataLst>
              <p:tags r:id="rId1"/>
            </p:custDataLst>
          </p:nvPr>
        </p:nvSpPr>
        <p:spPr/>
        <p:txBody>
          <a:bodyPr/>
          <a:lstStyle>
            <a:lvl1pPr>
              <a:defRPr/>
            </a:lvl1pPr>
          </a:lstStyle>
          <a:p>
            <a:pPr>
              <a:defRPr/>
            </a:pPr>
            <a:fld id="{3B3807F2-584E-4D3A-8898-6B9C3FD23D13}" type="datetimeFigureOut">
              <a:rPr lang="ja-JP" altLang="en-US"/>
              <a:pPr>
                <a:defRPr/>
              </a:pPr>
              <a:t>2017/4/14</a:t>
            </a:fld>
            <a:endParaRPr lang="en-GB" altLang="ja-JP"/>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ja-JP" alt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58CC396-A873-4142-AE07-1EC3AED13077}" type="slidenum">
              <a:rPr lang="ja-JP" altLang="en-GB"/>
              <a:pPr>
                <a:defRPr/>
              </a:pPr>
              <a:t>‹#›</a:t>
            </a:fld>
            <a:endParaRPr lang="en-GB" altLang="ja-JP"/>
          </a:p>
        </p:txBody>
      </p:sp>
    </p:spTree>
    <p:extLst>
      <p:ext uri="{BB962C8B-B14F-4D97-AF65-F5344CB8AC3E}">
        <p14:creationId xmlns:p14="http://schemas.microsoft.com/office/powerpoint/2010/main" val="648786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pic>
        <p:nvPicPr>
          <p:cNvPr id="2" name="Picture 43" descr="igesColor3_RGB"/>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7910513" y="5918200"/>
            <a:ext cx="11445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5" descr="igesBW"/>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3025" y="188913"/>
            <a:ext cx="219551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custDataLst>
              <p:tags r:id="rId3"/>
            </p:custDataLst>
          </p:nvPr>
        </p:nvSpPr>
        <p:spPr/>
        <p:txBody>
          <a:bodyPr/>
          <a:lstStyle>
            <a:lvl1pPr>
              <a:defRPr/>
            </a:lvl1pPr>
          </a:lstStyle>
          <a:p>
            <a:pPr>
              <a:defRPr/>
            </a:pPr>
            <a:fld id="{13E04CC0-E95C-48F4-A500-8FC31BFFD474}" type="slidenum">
              <a:rPr lang="ja-JP" altLang="en-GB"/>
              <a:pPr>
                <a:defRPr/>
              </a:pPr>
              <a:t>‹#›</a:t>
            </a:fld>
            <a:endParaRPr lang="en-GB" altLang="ja-JP"/>
          </a:p>
        </p:txBody>
      </p:sp>
    </p:spTree>
    <p:extLst>
      <p:ext uri="{BB962C8B-B14F-4D97-AF65-F5344CB8AC3E}">
        <p14:creationId xmlns:p14="http://schemas.microsoft.com/office/powerpoint/2010/main" val="183657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スライド番号プレースホルダ 3"/>
          <p:cNvSpPr>
            <a:spLocks noGrp="1"/>
          </p:cNvSpPr>
          <p:nvPr>
            <p:ph type="sldNum" sz="quarter" idx="10"/>
            <p:custDataLst>
              <p:tags r:id="rId1"/>
            </p:custDataLst>
          </p:nvPr>
        </p:nvSpPr>
        <p:spPr/>
        <p:txBody>
          <a:bodyPr/>
          <a:lstStyle>
            <a:lvl1pPr>
              <a:defRPr/>
            </a:lvl1pPr>
          </a:lstStyle>
          <a:p>
            <a:pPr>
              <a:defRPr/>
            </a:pPr>
            <a:fld id="{CA8BA0CB-0373-46BA-A865-636C62A7A645}" type="slidenum">
              <a:rPr lang="ja-JP" altLang="en-GB"/>
              <a:pPr>
                <a:defRPr/>
              </a:pPr>
              <a:t>‹#›</a:t>
            </a:fld>
            <a:endParaRPr lang="en-GB" altLang="ja-JP">
              <a:solidFill>
                <a:schemeClr val="tx1"/>
              </a:solidFill>
            </a:endParaRPr>
          </a:p>
        </p:txBody>
      </p:sp>
    </p:spTree>
    <p:extLst>
      <p:ext uri="{BB962C8B-B14F-4D97-AF65-F5344CB8AC3E}">
        <p14:creationId xmlns:p14="http://schemas.microsoft.com/office/powerpoint/2010/main" val="3163075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noChangeArrowheads="1"/>
          </p:cNvSpPr>
          <p:nvPr>
            <p:ph type="sldNum" sz="quarter" idx="10"/>
            <p:custDataLst>
              <p:tags r:id="rId1"/>
            </p:custDataLst>
          </p:nvPr>
        </p:nvSpPr>
        <p:spPr/>
        <p:txBody>
          <a:bodyPr/>
          <a:lstStyle>
            <a:lvl1pPr>
              <a:defRPr/>
            </a:lvl1pPr>
          </a:lstStyle>
          <a:p>
            <a:pPr>
              <a:defRPr/>
            </a:pPr>
            <a:fld id="{B36FC28E-5969-4237-851A-19BEDD0D63EF}" type="slidenum">
              <a:rPr lang="ja-JP" altLang="en-GB"/>
              <a:pPr>
                <a:defRPr/>
              </a:pPr>
              <a:t>‹#›</a:t>
            </a:fld>
            <a:endParaRPr lang="en-GB" altLang="ja-JP"/>
          </a:p>
        </p:txBody>
      </p:sp>
    </p:spTree>
    <p:extLst>
      <p:ext uri="{BB962C8B-B14F-4D97-AF65-F5344CB8AC3E}">
        <p14:creationId xmlns:p14="http://schemas.microsoft.com/office/powerpoint/2010/main" val="71895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7AC9B3-659E-4841-9A94-B33470E1B64D}" type="datetimeFigureOut">
              <a:rPr lang="en-US" altLang="en-US"/>
              <a:pPr>
                <a:defRPr/>
              </a:pPr>
              <a:t>4/14/2017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6B7233B-DB67-452E-A749-0092E0E4312F}" type="slidenum">
              <a:rPr lang="en-US" altLang="en-US"/>
              <a:pPr>
                <a:defRPr/>
              </a:pPr>
              <a:t>‹#›</a:t>
            </a:fld>
            <a:endParaRPr lang="en-US" altLang="en-US"/>
          </a:p>
        </p:txBody>
      </p:sp>
    </p:spTree>
    <p:extLst>
      <p:ext uri="{BB962C8B-B14F-4D97-AF65-F5344CB8AC3E}">
        <p14:creationId xmlns:p14="http://schemas.microsoft.com/office/powerpoint/2010/main" val="165329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C943D3-6407-4FF9-9275-4FDD6AD8CAFC}" type="datetimeFigureOut">
              <a:rPr lang="en-US" altLang="en-US"/>
              <a:pPr>
                <a:defRPr/>
              </a:pPr>
              <a:t>4/14/2017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0B64BD5-E510-4893-97E2-0EF6D005D2F5}" type="slidenum">
              <a:rPr lang="en-US" altLang="en-US"/>
              <a:pPr>
                <a:defRPr/>
              </a:pPr>
              <a:t>‹#›</a:t>
            </a:fld>
            <a:endParaRPr lang="en-US" altLang="en-US"/>
          </a:p>
        </p:txBody>
      </p:sp>
    </p:spTree>
    <p:extLst>
      <p:ext uri="{BB962C8B-B14F-4D97-AF65-F5344CB8AC3E}">
        <p14:creationId xmlns:p14="http://schemas.microsoft.com/office/powerpoint/2010/main" val="263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DEBE2D-DAFD-4C80-BB3E-3B51C5D90219}" type="datetimeFigureOut">
              <a:rPr lang="en-US" altLang="en-US"/>
              <a:pPr>
                <a:defRPr/>
              </a:pPr>
              <a:t>4/14/2017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19A79EEC-FDB3-426A-9A3B-4767A3FE8D00}" type="slidenum">
              <a:rPr lang="en-US" altLang="en-US"/>
              <a:pPr>
                <a:defRPr/>
              </a:pPr>
              <a:t>‹#›</a:t>
            </a:fld>
            <a:endParaRPr lang="en-US" altLang="en-US"/>
          </a:p>
        </p:txBody>
      </p:sp>
    </p:spTree>
    <p:extLst>
      <p:ext uri="{BB962C8B-B14F-4D97-AF65-F5344CB8AC3E}">
        <p14:creationId xmlns:p14="http://schemas.microsoft.com/office/powerpoint/2010/main" val="221241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4815A0-B919-4566-9AF0-FC48506FA55A}" type="datetimeFigureOut">
              <a:rPr lang="en-US" altLang="en-US"/>
              <a:pPr>
                <a:defRPr/>
              </a:pPr>
              <a:t>4/14/2017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6B7ABFC-DE0B-4AE6-9446-143BC5D4E15D}" type="slidenum">
              <a:rPr lang="en-US" altLang="en-US"/>
              <a:pPr>
                <a:defRPr/>
              </a:pPr>
              <a:t>‹#›</a:t>
            </a:fld>
            <a:endParaRPr lang="en-US" altLang="en-US"/>
          </a:p>
        </p:txBody>
      </p:sp>
    </p:spTree>
    <p:extLst>
      <p:ext uri="{BB962C8B-B14F-4D97-AF65-F5344CB8AC3E}">
        <p14:creationId xmlns:p14="http://schemas.microsoft.com/office/powerpoint/2010/main" val="3066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BDF6DE-6C17-4885-A77B-5203E2858ADB}" type="datetimeFigureOut">
              <a:rPr lang="en-US" altLang="en-US"/>
              <a:pPr>
                <a:defRPr/>
              </a:pPr>
              <a:t>4/14/2017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59164D0-91AB-45DB-B7D5-8E0FE90F1F58}" type="slidenum">
              <a:rPr lang="en-US" altLang="en-US"/>
              <a:pPr>
                <a:defRPr/>
              </a:pPr>
              <a:t>‹#›</a:t>
            </a:fld>
            <a:endParaRPr lang="en-US" altLang="en-US"/>
          </a:p>
        </p:txBody>
      </p:sp>
    </p:spTree>
    <p:extLst>
      <p:ext uri="{BB962C8B-B14F-4D97-AF65-F5344CB8AC3E}">
        <p14:creationId xmlns:p14="http://schemas.microsoft.com/office/powerpoint/2010/main" val="64033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FE2DE7-7146-4050-AFDD-BD0A7B5B9BCF}" type="datetimeFigureOut">
              <a:rPr lang="en-US" altLang="en-US"/>
              <a:pPr>
                <a:defRPr/>
              </a:pPr>
              <a:t>4/14/2017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339734F-E77C-4C96-A471-797BDE4ECAD8}" type="slidenum">
              <a:rPr lang="en-US" altLang="en-US"/>
              <a:pPr>
                <a:defRPr/>
              </a:pPr>
              <a:t>‹#›</a:t>
            </a:fld>
            <a:endParaRPr lang="en-US" altLang="en-US"/>
          </a:p>
        </p:txBody>
      </p:sp>
    </p:spTree>
    <p:extLst>
      <p:ext uri="{BB962C8B-B14F-4D97-AF65-F5344CB8AC3E}">
        <p14:creationId xmlns:p14="http://schemas.microsoft.com/office/powerpoint/2010/main" val="267487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5AC7F-E3E7-49F0-BD04-DFA5433898C6}" type="datetimeFigureOut">
              <a:rPr lang="en-US" altLang="en-US"/>
              <a:pPr>
                <a:defRPr/>
              </a:pPr>
              <a:t>4/14/2017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0189C28-9337-445D-A010-C9B376857F0B}" type="slidenum">
              <a:rPr lang="en-US" altLang="en-US"/>
              <a:pPr>
                <a:defRPr/>
              </a:pPr>
              <a:t>‹#›</a:t>
            </a:fld>
            <a:endParaRPr lang="en-US" altLang="en-US"/>
          </a:p>
        </p:txBody>
      </p:sp>
    </p:spTree>
    <p:extLst>
      <p:ext uri="{BB962C8B-B14F-4D97-AF65-F5344CB8AC3E}">
        <p14:creationId xmlns:p14="http://schemas.microsoft.com/office/powerpoint/2010/main" val="160828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xml"/><Relationship Id="rId2" Type="http://schemas.openxmlformats.org/officeDocument/2006/relationships/slideLayout" Target="../slideLayouts/slideLayout15.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tags" Target="../tags/tag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spcBef>
                <a:spcPct val="50000"/>
              </a:spcBef>
              <a:defRPr sz="1200">
                <a:solidFill>
                  <a:srgbClr val="898989"/>
                </a:solidFill>
              </a:defRPr>
            </a:lvl1pPr>
          </a:lstStyle>
          <a:p>
            <a:pPr>
              <a:defRPr/>
            </a:pPr>
            <a:fld id="{92DD60F5-E8DC-477A-B3C0-A185923739D4}" type="datetimeFigureOut">
              <a:rPr lang="en-US" altLang="en-US"/>
              <a:pPr>
                <a:defRPr/>
              </a:pPr>
              <a:t>4/14/2017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a:solidFill>
                  <a:srgbClr val="898989"/>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644C0575-A44F-49A3-8F06-C96D4E6555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891" r:id="rId1"/>
    <p:sldLayoutId id="2147486870" r:id="rId2"/>
    <p:sldLayoutId id="2147486871" r:id="rId3"/>
    <p:sldLayoutId id="2147486872" r:id="rId4"/>
    <p:sldLayoutId id="2147486873" r:id="rId5"/>
    <p:sldLayoutId id="2147486874" r:id="rId6"/>
    <p:sldLayoutId id="2147486875" r:id="rId7"/>
    <p:sldLayoutId id="2147486876" r:id="rId8"/>
    <p:sldLayoutId id="2147486877" r:id="rId9"/>
    <p:sldLayoutId id="2147486878" r:id="rId10"/>
    <p:sldLayoutId id="2147486879" r:id="rId11"/>
    <p:sldLayoutId id="2147486892" r:id="rId12"/>
    <p:sldLayoutId id="214748689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6"/>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en-GB" altLang="ja-JP" smtClean="0"/>
          </a:p>
        </p:txBody>
      </p:sp>
      <p:sp>
        <p:nvSpPr>
          <p:cNvPr id="2051" name="Text Placeholder 2"/>
          <p:cNvSpPr>
            <a:spLocks noGrp="1"/>
          </p:cNvSpPr>
          <p:nvPr>
            <p:ph type="body" idx="1"/>
            <p:custDataLst>
              <p:tags r:id="rId17"/>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GB" altLang="ja-JP" smtClean="0"/>
          </a:p>
        </p:txBody>
      </p:sp>
      <p:sp>
        <p:nvSpPr>
          <p:cNvPr id="4" name="Date Placeholder 3"/>
          <p:cNvSpPr>
            <a:spLocks noGrp="1"/>
          </p:cNvSpPr>
          <p:nvPr>
            <p:ph type="dt" sz="half" idx="2"/>
            <p:custDataLst>
              <p:tags r:id="rId18"/>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spcBef>
                <a:spcPct val="50000"/>
              </a:spcBef>
              <a:defRPr sz="1200">
                <a:solidFill>
                  <a:srgbClr val="898989"/>
                </a:solidFill>
              </a:defRPr>
            </a:lvl1pPr>
          </a:lstStyle>
          <a:p>
            <a:pPr>
              <a:defRPr/>
            </a:pPr>
            <a:fld id="{6EB87D07-5662-4F6D-944A-FBF9323115CB}" type="datetimeFigureOut">
              <a:rPr lang="ja-JP" altLang="en-US"/>
              <a:pPr>
                <a:defRPr/>
              </a:pPr>
              <a:t>2017/4/14</a:t>
            </a:fld>
            <a:endParaRPr lang="en-GB" altLang="ja-JP"/>
          </a:p>
        </p:txBody>
      </p:sp>
      <p:sp>
        <p:nvSpPr>
          <p:cNvPr id="5" name="Footer Placeholder 4"/>
          <p:cNvSpPr>
            <a:spLocks noGrp="1"/>
          </p:cNvSpPr>
          <p:nvPr>
            <p:ph type="ftr" sz="quarter" idx="3"/>
            <p:custDataLst>
              <p:tags r:id="rId19"/>
            </p:custDataLst>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a:solidFill>
                  <a:srgbClr val="898989"/>
                </a:solidFill>
              </a:defRPr>
            </a:lvl1pPr>
          </a:lstStyle>
          <a:p>
            <a:pPr>
              <a:defRPr/>
            </a:pPr>
            <a:endParaRPr lang="ja-JP" altLang="en-US"/>
          </a:p>
        </p:txBody>
      </p:sp>
      <p:sp>
        <p:nvSpPr>
          <p:cNvPr id="6" name="Slide Number Placeholder 5"/>
          <p:cNvSpPr>
            <a:spLocks noGrp="1"/>
          </p:cNvSpPr>
          <p:nvPr>
            <p:ph type="sldNum" sz="quarter" idx="4"/>
            <p:custDataLst>
              <p:tags r:id="rId20"/>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837F0E64-A591-4AF4-A864-3C6C83384AF2}" type="slidenum">
              <a:rPr lang="ja-JP" altLang="en-GB"/>
              <a:pPr>
                <a:defRPr/>
              </a:pPr>
              <a:t>‹#›</a:t>
            </a:fld>
            <a:endParaRPr lang="en-GB" altLang="ja-JP"/>
          </a:p>
        </p:txBody>
      </p:sp>
    </p:spTree>
  </p:cSld>
  <p:clrMap bg1="lt1" tx1="dk1" bg2="lt2" tx2="dk2" accent1="accent1" accent2="accent2" accent3="accent3" accent4="accent4" accent5="accent5" accent6="accent6" hlink="hlink" folHlink="folHlink"/>
  <p:sldLayoutIdLst>
    <p:sldLayoutId id="2147486880" r:id="rId1"/>
    <p:sldLayoutId id="2147486881" r:id="rId2"/>
    <p:sldLayoutId id="2147486882" r:id="rId3"/>
    <p:sldLayoutId id="2147486883" r:id="rId4"/>
    <p:sldLayoutId id="2147486884" r:id="rId5"/>
    <p:sldLayoutId id="2147486885" r:id="rId6"/>
    <p:sldLayoutId id="2147486886" r:id="rId7"/>
    <p:sldLayoutId id="2147486887" r:id="rId8"/>
    <p:sldLayoutId id="2147486888" r:id="rId9"/>
    <p:sldLayoutId id="2147486889" r:id="rId10"/>
    <p:sldLayoutId id="2147486890" r:id="rId11"/>
    <p:sldLayoutId id="2147486894" r:id="rId12"/>
    <p:sldLayoutId id="2147486895" r:id="rId13"/>
    <p:sldLayoutId id="21474868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24.jpeg"/><Relationship Id="rId5" Type="http://schemas.openxmlformats.org/officeDocument/2006/relationships/diagramQuickStyle" Target="../diagrams/quickStyle1.xml"/><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diagramLayout" Target="../diagrams/layout1.xml"/><Relationship Id="rId9" Type="http://schemas.openxmlformats.org/officeDocument/2006/relationships/image" Target="../media/image22.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custDataLst>
              <p:tags r:id="rId2"/>
            </p:custDataLst>
          </p:nvPr>
        </p:nvSpPr>
        <p:spPr bwMode="auto">
          <a:xfrm>
            <a:off x="1000125" y="2708275"/>
            <a:ext cx="77279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Tx/>
              <a:buNone/>
              <a:defRPr/>
            </a:pPr>
            <a:endParaRPr lang="en-GB" altLang="ja-JP" sz="2400" dirty="0" smtClean="0">
              <a:solidFill>
                <a:srgbClr val="2B03BD"/>
              </a:solidFill>
              <a:latin typeface="+mn-lt"/>
            </a:endParaRPr>
          </a:p>
          <a:p>
            <a:pPr algn="ctr">
              <a:buFont typeface="Arial" panose="020B0604020202020204" pitchFamily="34" charset="0"/>
              <a:buNone/>
              <a:defRPr/>
            </a:pPr>
            <a:r>
              <a:rPr lang="en-GB" sz="2400" b="0" dirty="0" smtClean="0">
                <a:solidFill>
                  <a:srgbClr val="0000FF"/>
                </a:solidFill>
              </a:rPr>
              <a:t>Matthew Hengesbaugh</a:t>
            </a:r>
          </a:p>
          <a:p>
            <a:pPr algn="ctr">
              <a:buFont typeface="Arial" panose="020B0604020202020204" pitchFamily="34" charset="0"/>
              <a:buNone/>
              <a:defRPr/>
            </a:pPr>
            <a:r>
              <a:rPr lang="en-GB" altLang="ja-JP" sz="2400" b="0" dirty="0" smtClean="0">
                <a:solidFill>
                  <a:srgbClr val="0000FF"/>
                </a:solidFill>
                <a:latin typeface="+mn-lt"/>
              </a:rPr>
              <a:t>Nirmala </a:t>
            </a:r>
            <a:r>
              <a:rPr lang="en-GB" altLang="ja-JP" sz="2400" b="0" dirty="0" err="1">
                <a:solidFill>
                  <a:srgbClr val="0000FF"/>
                </a:solidFill>
                <a:latin typeface="+mn-lt"/>
              </a:rPr>
              <a:t>Menikpura</a:t>
            </a:r>
            <a:endParaRPr lang="en-GB" altLang="ja-JP" sz="2400" b="0" dirty="0">
              <a:solidFill>
                <a:srgbClr val="0000FF"/>
              </a:solidFill>
              <a:latin typeface="+mn-lt"/>
            </a:endParaRPr>
          </a:p>
          <a:p>
            <a:pPr algn="ctr">
              <a:buFont typeface="Arial" panose="020B0604020202020204" pitchFamily="34" charset="0"/>
              <a:buNone/>
              <a:defRPr/>
            </a:pPr>
            <a:r>
              <a:rPr lang="en-GB" sz="2400" b="0" dirty="0" smtClean="0">
                <a:solidFill>
                  <a:srgbClr val="0000FF"/>
                </a:solidFill>
              </a:rPr>
              <a:t>Premakumara </a:t>
            </a:r>
            <a:r>
              <a:rPr lang="en-GB" sz="2400" b="0" dirty="0" err="1">
                <a:solidFill>
                  <a:srgbClr val="0000FF"/>
                </a:solidFill>
              </a:rPr>
              <a:t>Jagath</a:t>
            </a:r>
            <a:r>
              <a:rPr lang="en-GB" sz="2400" b="0" dirty="0">
                <a:solidFill>
                  <a:srgbClr val="0000FF"/>
                </a:solidFill>
              </a:rPr>
              <a:t> </a:t>
            </a:r>
            <a:r>
              <a:rPr lang="en-GB" sz="2400" b="0" dirty="0" err="1">
                <a:solidFill>
                  <a:srgbClr val="0000FF"/>
                </a:solidFill>
              </a:rPr>
              <a:t>Dickella</a:t>
            </a:r>
            <a:r>
              <a:rPr lang="en-GB" sz="2400" b="0" dirty="0">
                <a:solidFill>
                  <a:srgbClr val="0000FF"/>
                </a:solidFill>
              </a:rPr>
              <a:t> </a:t>
            </a:r>
            <a:r>
              <a:rPr lang="en-GB" sz="2400" b="0" dirty="0" err="1">
                <a:solidFill>
                  <a:srgbClr val="0000FF"/>
                </a:solidFill>
              </a:rPr>
              <a:t>Gamaralalage</a:t>
            </a:r>
            <a:r>
              <a:rPr lang="en-GB" sz="2400" b="0" dirty="0">
                <a:solidFill>
                  <a:srgbClr val="0000FF"/>
                </a:solidFill>
              </a:rPr>
              <a:t> </a:t>
            </a:r>
            <a:endParaRPr lang="en-GB" sz="2400" b="0" dirty="0" smtClean="0">
              <a:solidFill>
                <a:srgbClr val="0000FF"/>
              </a:solidFill>
            </a:endParaRPr>
          </a:p>
          <a:p>
            <a:pPr algn="ctr">
              <a:buFont typeface="Arial" panose="020B0604020202020204" pitchFamily="34" charset="0"/>
              <a:buNone/>
              <a:defRPr/>
            </a:pPr>
            <a:r>
              <a:rPr lang="en-GB" sz="2400" b="0" dirty="0" err="1" smtClean="0">
                <a:solidFill>
                  <a:srgbClr val="0000FF"/>
                </a:solidFill>
              </a:rPr>
              <a:t>Janya</a:t>
            </a:r>
            <a:r>
              <a:rPr lang="en-GB" sz="2400" b="0" dirty="0" smtClean="0">
                <a:solidFill>
                  <a:srgbClr val="0000FF"/>
                </a:solidFill>
              </a:rPr>
              <a:t> Sang </a:t>
            </a:r>
            <a:r>
              <a:rPr lang="en-GB" sz="2400" b="0" dirty="0" err="1" smtClean="0">
                <a:solidFill>
                  <a:srgbClr val="0000FF"/>
                </a:solidFill>
              </a:rPr>
              <a:t>Arun</a:t>
            </a:r>
            <a:endParaRPr lang="en-GB" sz="2400" b="0" dirty="0">
              <a:solidFill>
                <a:srgbClr val="0000FF"/>
              </a:solidFill>
            </a:endParaRPr>
          </a:p>
        </p:txBody>
      </p:sp>
      <p:sp>
        <p:nvSpPr>
          <p:cNvPr id="11267" name="TextBox 1"/>
          <p:cNvSpPr txBox="1">
            <a:spLocks noChangeArrowheads="1"/>
          </p:cNvSpPr>
          <p:nvPr/>
        </p:nvSpPr>
        <p:spPr bwMode="auto">
          <a:xfrm>
            <a:off x="904875" y="549275"/>
            <a:ext cx="79184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3600">
                <a:latin typeface="Times New Roman" panose="02020603050405020304" pitchFamily="18" charset="0"/>
                <a:cs typeface="Times New Roman" panose="02020603050405020304" pitchFamily="18" charset="0"/>
              </a:rPr>
              <a:t>Development and Application of CCAC Emissions Quantification Tool Package for Solid Waste Sector</a:t>
            </a:r>
            <a:endParaRPr lang="en-US" altLang="en-US" sz="3600">
              <a:latin typeface="Times New Roman" panose="02020603050405020304" pitchFamily="18" charset="0"/>
              <a:cs typeface="Times New Roman" panose="02020603050405020304" pitchFamily="18" charset="0"/>
            </a:endParaRPr>
          </a:p>
        </p:txBody>
      </p:sp>
      <p:pic>
        <p:nvPicPr>
          <p:cNvPr id="2" name="Picture 6" descr="C:\Users\Nirmala\AppData\Local\Microsoft\Windows\INetCache\IE\7S7LWSSA\CCAC logo ENG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5732463"/>
            <a:ext cx="2222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4438" y="-171450"/>
            <a:ext cx="4924425" cy="646113"/>
          </a:xfrm>
          <a:prstGeom prst="rect">
            <a:avLst/>
          </a:prstGeom>
        </p:spPr>
        <p:txBody>
          <a:bodyPr wrap="none">
            <a:spAutoFit/>
          </a:bodyPr>
          <a:lstStyle/>
          <a:p>
            <a:pPr eaLnBrk="1" hangingPunct="1">
              <a:defRPr/>
            </a:pPr>
            <a:r>
              <a:rPr lang="en-GB" altLang="en-US" sz="3600" dirty="0">
                <a:latin typeface="+mj-lt"/>
              </a:rPr>
              <a:t>Input Data Requirement </a:t>
            </a:r>
            <a:endParaRPr lang="en-US" altLang="en-US" sz="3600" dirty="0">
              <a:latin typeface="+mj-lt"/>
            </a:endParaRPr>
          </a:p>
        </p:txBody>
      </p:sp>
      <p:sp>
        <p:nvSpPr>
          <p:cNvPr id="3" name="TextBox 2"/>
          <p:cNvSpPr txBox="1"/>
          <p:nvPr/>
        </p:nvSpPr>
        <p:spPr>
          <a:xfrm>
            <a:off x="90488" y="449263"/>
            <a:ext cx="9072562" cy="1323975"/>
          </a:xfrm>
          <a:prstGeom prst="rect">
            <a:avLst/>
          </a:prstGeom>
          <a:noFill/>
        </p:spPr>
        <p:txBody>
          <a:bodyPr>
            <a:spAutoFit/>
          </a:bodyPr>
          <a:lstStyle/>
          <a:p>
            <a:pPr>
              <a:defRPr/>
            </a:pPr>
            <a:r>
              <a:rPr lang="en-GB" sz="2000" dirty="0">
                <a:latin typeface="+mn-lt"/>
              </a:rPr>
              <a:t>2. Technology specific data: </a:t>
            </a:r>
            <a:r>
              <a:rPr lang="en-GB" sz="2000" b="0" dirty="0">
                <a:latin typeface="+mn-lt"/>
              </a:rPr>
              <a:t>Users are asked to enter technology specific data  </a:t>
            </a:r>
            <a:r>
              <a:rPr lang="en-GB" sz="2000" b="0" dirty="0" smtClean="0">
                <a:latin typeface="+mn-lt"/>
              </a:rPr>
              <a:t>(e.g</a:t>
            </a:r>
            <a:r>
              <a:rPr lang="en-GB" sz="2000" b="0" dirty="0">
                <a:latin typeface="+mn-lt"/>
              </a:rPr>
              <a:t>. waste composition  in each treatment, type and amount of fossil fuel used, amount of grid electricity used, amount of </a:t>
            </a:r>
            <a:r>
              <a:rPr lang="en-GB" sz="2000" b="0" dirty="0" smtClean="0">
                <a:latin typeface="+mn-lt"/>
              </a:rPr>
              <a:t>resources </a:t>
            </a:r>
            <a:r>
              <a:rPr lang="en-GB" sz="2000" b="0" dirty="0">
                <a:latin typeface="+mn-lt"/>
              </a:rPr>
              <a:t>recovered and potential replacement of conventional </a:t>
            </a:r>
            <a:r>
              <a:rPr lang="en-GB" sz="2000" b="0" dirty="0" smtClean="0">
                <a:latin typeface="+mn-lt"/>
              </a:rPr>
              <a:t>resources) </a:t>
            </a:r>
            <a:endParaRPr lang="en-GB" sz="2000" b="0" dirty="0">
              <a:latin typeface="+mn-lt"/>
            </a:endParaRP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l="5534" t="35794" r="8492" b="16776"/>
          <a:stretch>
            <a:fillRect/>
          </a:stretch>
        </p:blipFill>
        <p:spPr bwMode="auto">
          <a:xfrm>
            <a:off x="90488" y="1989138"/>
            <a:ext cx="90535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288" y="44450"/>
            <a:ext cx="8229600" cy="417513"/>
          </a:xfrm>
        </p:spPr>
        <p:txBody>
          <a:bodyPr/>
          <a:lstStyle/>
          <a:p>
            <a:r>
              <a:rPr lang="en-GB" altLang="en-US" sz="3600" b="1" smtClean="0"/>
              <a:t>Emission Factors and Default Values </a:t>
            </a:r>
          </a:p>
        </p:txBody>
      </p:sp>
      <p:graphicFrame>
        <p:nvGraphicFramePr>
          <p:cNvPr id="3" name="Table 2"/>
          <p:cNvGraphicFramePr>
            <a:graphicFrameLocks noGrp="1"/>
          </p:cNvGraphicFramePr>
          <p:nvPr/>
        </p:nvGraphicFramePr>
        <p:xfrm>
          <a:off x="2771775" y="5251450"/>
          <a:ext cx="6264275" cy="1546227"/>
        </p:xfrm>
        <a:graphic>
          <a:graphicData uri="http://schemas.openxmlformats.org/drawingml/2006/table">
            <a:tbl>
              <a:tblPr>
                <a:tableStyleId>{5C22544A-7EE6-4342-B048-85BDC9FD1C3A}</a:tableStyleId>
              </a:tblPr>
              <a:tblGrid>
                <a:gridCol w="2071047">
                  <a:extLst>
                    <a:ext uri="{9D8B030D-6E8A-4147-A177-3AD203B41FA5}">
                      <a16:colId xmlns:a16="http://schemas.microsoft.com/office/drawing/2014/main" val="20000"/>
                    </a:ext>
                  </a:extLst>
                </a:gridCol>
                <a:gridCol w="1194346">
                  <a:extLst>
                    <a:ext uri="{9D8B030D-6E8A-4147-A177-3AD203B41FA5}">
                      <a16:colId xmlns:a16="http://schemas.microsoft.com/office/drawing/2014/main" val="20001"/>
                    </a:ext>
                  </a:extLst>
                </a:gridCol>
                <a:gridCol w="1019640">
                  <a:extLst>
                    <a:ext uri="{9D8B030D-6E8A-4147-A177-3AD203B41FA5}">
                      <a16:colId xmlns:a16="http://schemas.microsoft.com/office/drawing/2014/main" val="20002"/>
                    </a:ext>
                  </a:extLst>
                </a:gridCol>
                <a:gridCol w="1979242">
                  <a:extLst>
                    <a:ext uri="{9D8B030D-6E8A-4147-A177-3AD203B41FA5}">
                      <a16:colId xmlns:a16="http://schemas.microsoft.com/office/drawing/2014/main" val="20003"/>
                    </a:ext>
                  </a:extLst>
                </a:gridCol>
              </a:tblGrid>
              <a:tr h="213360">
                <a:tc>
                  <a:txBody>
                    <a:bodyPr/>
                    <a:lstStyle/>
                    <a:p>
                      <a:pPr algn="ctr" fontAlgn="b"/>
                      <a:r>
                        <a:rPr lang="en-GB" sz="1400" b="1" u="none" strike="noStrike" dirty="0">
                          <a:effectLst/>
                        </a:rPr>
                        <a:t>Type of Gas </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ctr" fontAlgn="b"/>
                      <a:r>
                        <a:rPr lang="en-GB" sz="1400" b="1" u="none" strike="noStrike" dirty="0">
                          <a:effectLst/>
                        </a:rPr>
                        <a:t>GWP20</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l" fontAlgn="b"/>
                      <a:r>
                        <a:rPr lang="en-GB" sz="1400" b="1" u="none" strike="noStrike">
                          <a:effectLst/>
                        </a:rPr>
                        <a:t>GWP100</a:t>
                      </a:r>
                      <a:endParaRPr lang="en-GB" sz="1400" b="1"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ctr" fontAlgn="b"/>
                      <a:r>
                        <a:rPr lang="en-GB" sz="1400" b="1" u="none" strike="noStrike" dirty="0">
                          <a:effectLst/>
                        </a:rPr>
                        <a:t>Source </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10000"/>
                  </a:ext>
                </a:extLst>
              </a:tr>
              <a:tr h="238012">
                <a:tc>
                  <a:txBody>
                    <a:bodyPr/>
                    <a:lstStyle/>
                    <a:p>
                      <a:pPr algn="l" fontAlgn="b"/>
                      <a:r>
                        <a:rPr lang="en-GB" sz="1200" u="none" strike="noStrike" dirty="0">
                          <a:effectLst/>
                        </a:rPr>
                        <a:t>CO</a:t>
                      </a:r>
                      <a:r>
                        <a:rPr lang="en-GB" sz="1200" u="none" strike="noStrike" baseline="-25000" dirty="0">
                          <a:effectLst/>
                        </a:rPr>
                        <a:t>2</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dirty="0">
                          <a:effectLst/>
                        </a:rPr>
                        <a:t>1</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a:effectLst/>
                        </a:rPr>
                        <a:t>1</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rowSpan="4">
                  <a:txBody>
                    <a:bodyPr/>
                    <a:lstStyle/>
                    <a:p>
                      <a:pPr algn="ctr" fontAlgn="ctr"/>
                      <a:r>
                        <a:rPr lang="en-GB" sz="1100" u="none" strike="noStrike" dirty="0">
                          <a:effectLst/>
                        </a:rPr>
                        <a:t>IPCC (AR5), 2013</a:t>
                      </a:r>
                      <a:endParaRPr lang="en-GB" sz="1100" b="0" i="0" u="none" strike="noStrike" dirty="0">
                        <a:solidFill>
                          <a:srgbClr val="000000"/>
                        </a:solidFill>
                        <a:effectLst/>
                        <a:latin typeface="Times New Roman" panose="02020603050405020304" pitchFamily="18"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1"/>
                  </a:ext>
                </a:extLst>
              </a:tr>
              <a:tr h="238012">
                <a:tc>
                  <a:txBody>
                    <a:bodyPr/>
                    <a:lstStyle/>
                    <a:p>
                      <a:pPr algn="l" fontAlgn="b"/>
                      <a:r>
                        <a:rPr lang="en-GB" sz="1200" u="none" strike="noStrike">
                          <a:effectLst/>
                        </a:rPr>
                        <a:t>CH</a:t>
                      </a:r>
                      <a:r>
                        <a:rPr lang="en-GB" sz="1200" u="none" strike="noStrike" baseline="-25000">
                          <a:effectLst/>
                        </a:rPr>
                        <a:t>4</a:t>
                      </a:r>
                      <a:r>
                        <a:rPr lang="en-GB" sz="1200" u="none" strike="noStrike">
                          <a:effectLst/>
                        </a:rPr>
                        <a:t>- biogenic</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dirty="0">
                          <a:effectLst/>
                        </a:rPr>
                        <a:t>84</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a:effectLst/>
                        </a:rPr>
                        <a:t>28</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10002"/>
                  </a:ext>
                </a:extLst>
              </a:tr>
              <a:tr h="238012">
                <a:tc>
                  <a:txBody>
                    <a:bodyPr/>
                    <a:lstStyle/>
                    <a:p>
                      <a:pPr algn="l" fontAlgn="b"/>
                      <a:r>
                        <a:rPr lang="en-GB" sz="1200" u="none" strike="noStrike">
                          <a:effectLst/>
                        </a:rPr>
                        <a:t>CH</a:t>
                      </a:r>
                      <a:r>
                        <a:rPr lang="en-GB" sz="1200" u="none" strike="noStrike" baseline="-25000">
                          <a:effectLst/>
                        </a:rPr>
                        <a:t>4</a:t>
                      </a:r>
                      <a:r>
                        <a:rPr lang="en-GB" sz="1200" u="none" strike="noStrike">
                          <a:effectLst/>
                        </a:rPr>
                        <a:t>-fossil </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dirty="0">
                          <a:effectLst/>
                        </a:rPr>
                        <a:t>85</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a:effectLst/>
                        </a:rPr>
                        <a:t>30</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10003"/>
                  </a:ext>
                </a:extLst>
              </a:tr>
              <a:tr h="238012">
                <a:tc>
                  <a:txBody>
                    <a:bodyPr/>
                    <a:lstStyle/>
                    <a:p>
                      <a:pPr algn="l" fontAlgn="b"/>
                      <a:r>
                        <a:rPr lang="en-GB" sz="1200" u="none" strike="noStrike">
                          <a:effectLst/>
                        </a:rPr>
                        <a:t>N</a:t>
                      </a:r>
                      <a:r>
                        <a:rPr lang="en-GB" sz="1200" u="none" strike="noStrike" baseline="-25000">
                          <a:effectLst/>
                        </a:rPr>
                        <a:t>2</a:t>
                      </a:r>
                      <a:r>
                        <a:rPr lang="en-GB" sz="1200" u="none" strike="noStrike">
                          <a:effectLst/>
                        </a:rPr>
                        <a:t>O</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dirty="0">
                          <a:effectLst/>
                        </a:rPr>
                        <a:t>264</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a:effectLst/>
                        </a:rPr>
                        <a:t>265</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vMerge="1">
                  <a:txBody>
                    <a:bodyPr/>
                    <a:lstStyle/>
                    <a:p>
                      <a:endParaRPr lang="en-GB"/>
                    </a:p>
                  </a:txBody>
                  <a:tcPr/>
                </a:tc>
                <a:extLst>
                  <a:ext uri="{0D108BD9-81ED-4DB2-BD59-A6C34878D82A}">
                    <a16:rowId xmlns:a16="http://schemas.microsoft.com/office/drawing/2014/main" val="10004"/>
                  </a:ext>
                </a:extLst>
              </a:tr>
              <a:tr h="380819">
                <a:tc>
                  <a:txBody>
                    <a:bodyPr/>
                    <a:lstStyle/>
                    <a:p>
                      <a:pPr algn="l" fontAlgn="b"/>
                      <a:r>
                        <a:rPr lang="en-GB" sz="1200" u="none" strike="noStrike" dirty="0">
                          <a:effectLst/>
                        </a:rPr>
                        <a:t>BC</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dirty="0">
                          <a:effectLst/>
                        </a:rPr>
                        <a:t>2100</a:t>
                      </a:r>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r" fontAlgn="b"/>
                      <a:r>
                        <a:rPr lang="en-GB" sz="1200" u="none" strike="noStrike">
                          <a:effectLst/>
                        </a:rPr>
                        <a:t>590</a:t>
                      </a:r>
                      <a:endParaRPr lang="en-GB" sz="1200" b="0" i="0" u="none" strike="noStrike">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tc>
                  <a:txBody>
                    <a:bodyPr/>
                    <a:lstStyle/>
                    <a:p>
                      <a:pPr algn="l" fontAlgn="b"/>
                      <a:r>
                        <a:rPr lang="en-GB" sz="1100" u="none" strike="noStrike" dirty="0">
                          <a:effectLst/>
                        </a:rPr>
                        <a:t>IFEU recommended the value from Bond et al. 2013 study</a:t>
                      </a:r>
                      <a:endParaRPr lang="en-GB" sz="1100" b="0" i="0" u="none" strike="noStrike" dirty="0">
                        <a:solidFill>
                          <a:srgbClr val="000000"/>
                        </a:solidFill>
                        <a:effectLst/>
                        <a:latin typeface="Times New Roman" panose="02020603050405020304" pitchFamily="18" charset="0"/>
                      </a:endParaRPr>
                    </a:p>
                  </a:txBody>
                  <a:tcPr marL="0" marR="0" marT="0" marB="0" anchor="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5" name="TextBox 3"/>
          <p:cNvSpPr txBox="1">
            <a:spLocks noChangeArrowheads="1"/>
          </p:cNvSpPr>
          <p:nvPr/>
        </p:nvSpPr>
        <p:spPr bwMode="auto">
          <a:xfrm>
            <a:off x="1588" y="476250"/>
            <a:ext cx="923448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defRPr/>
            </a:pPr>
            <a:r>
              <a:rPr lang="en-GB" sz="2000" b="0" dirty="0"/>
              <a:t>The option </a:t>
            </a:r>
            <a:r>
              <a:rPr lang="en-GB" sz="2000" b="0" dirty="0" smtClean="0"/>
              <a:t>is given </a:t>
            </a:r>
            <a:r>
              <a:rPr lang="en-GB" sz="2000" b="0" dirty="0"/>
              <a:t>to the users to choose </a:t>
            </a:r>
            <a:r>
              <a:rPr lang="en-GB" sz="2000" b="0" dirty="0" smtClean="0"/>
              <a:t> either location specific </a:t>
            </a:r>
            <a:r>
              <a:rPr lang="en-GB" sz="2000" b="0" dirty="0"/>
              <a:t>emissions factors </a:t>
            </a:r>
            <a:r>
              <a:rPr lang="en-GB" sz="2000" b="0" dirty="0" smtClean="0"/>
              <a:t>or default </a:t>
            </a:r>
            <a:r>
              <a:rPr lang="en-GB" sz="2000" b="0" dirty="0"/>
              <a:t>values </a:t>
            </a:r>
            <a:endParaRPr lang="en-GB" sz="2000" b="0" dirty="0" smtClean="0"/>
          </a:p>
          <a:p>
            <a:pPr marL="0" indent="0">
              <a:spcBef>
                <a:spcPct val="50000"/>
              </a:spcBef>
              <a:buClr>
                <a:srgbClr val="FF0000"/>
              </a:buClr>
              <a:buFont typeface="Arial" panose="020B0604020202020204" pitchFamily="34" charset="0"/>
              <a:buNone/>
              <a:defRPr/>
            </a:pPr>
            <a:r>
              <a:rPr lang="en-GB" sz="1800" b="0" dirty="0"/>
              <a:t> </a:t>
            </a:r>
            <a:r>
              <a:rPr lang="en-GB" sz="1800" b="0" dirty="0" smtClean="0"/>
              <a:t>         e.g. grid emission factors, calorific values of the fuel, efficiencies of gas and 	electricity recovery,  emission factors for avoided chemical fertilizer production </a:t>
            </a:r>
          </a:p>
          <a:p>
            <a:pPr>
              <a:spcBef>
                <a:spcPct val="50000"/>
              </a:spcBef>
              <a:buClr>
                <a:srgbClr val="FF0000"/>
              </a:buClr>
              <a:buFont typeface="Wingdings" panose="05000000000000000000" pitchFamily="2" charset="2"/>
              <a:buChar char="q"/>
              <a:defRPr/>
            </a:pPr>
            <a:r>
              <a:rPr lang="en-GB" sz="2000" b="0" dirty="0" smtClean="0"/>
              <a:t>Institute for Energy and Environmental Research (IFEU) recommended  emission factors for of BC and OC and their GWP values  based on a literature review </a:t>
            </a:r>
          </a:p>
          <a:p>
            <a:pPr>
              <a:spcBef>
                <a:spcPct val="50000"/>
              </a:spcBef>
              <a:buClr>
                <a:srgbClr val="FF0000"/>
              </a:buClr>
              <a:buFont typeface="Wingdings" panose="05000000000000000000" pitchFamily="2" charset="2"/>
              <a:buChar char="q"/>
              <a:defRPr/>
            </a:pPr>
            <a:endParaRPr lang="en-GB" sz="2000" dirty="0" smtClean="0"/>
          </a:p>
          <a:p>
            <a:pPr>
              <a:spcBef>
                <a:spcPct val="50000"/>
              </a:spcBef>
              <a:buClr>
                <a:srgbClr val="FF0000"/>
              </a:buClr>
              <a:buFont typeface="Wingdings" panose="05000000000000000000" pitchFamily="2" charset="2"/>
              <a:buChar char="q"/>
              <a:defRPr/>
            </a:pPr>
            <a:endParaRPr lang="en-GB" sz="2000" dirty="0"/>
          </a:p>
        </p:txBody>
      </p:sp>
      <p:graphicFrame>
        <p:nvGraphicFramePr>
          <p:cNvPr id="7" name="Table 6"/>
          <p:cNvGraphicFramePr>
            <a:graphicFrameLocks noGrp="1"/>
          </p:cNvGraphicFramePr>
          <p:nvPr/>
        </p:nvGraphicFramePr>
        <p:xfrm>
          <a:off x="506413" y="2636838"/>
          <a:ext cx="6226175" cy="1255712"/>
        </p:xfrm>
        <a:graphic>
          <a:graphicData uri="http://schemas.openxmlformats.org/drawingml/2006/table">
            <a:tbl>
              <a:tblPr>
                <a:tableStyleId>{5C22544A-7EE6-4342-B048-85BDC9FD1C3A}</a:tableStyleId>
              </a:tblPr>
              <a:tblGrid>
                <a:gridCol w="1473425">
                  <a:extLst>
                    <a:ext uri="{9D8B030D-6E8A-4147-A177-3AD203B41FA5}">
                      <a16:colId xmlns:a16="http://schemas.microsoft.com/office/drawing/2014/main" val="20000"/>
                    </a:ext>
                  </a:extLst>
                </a:gridCol>
                <a:gridCol w="1295597">
                  <a:extLst>
                    <a:ext uri="{9D8B030D-6E8A-4147-A177-3AD203B41FA5}">
                      <a16:colId xmlns:a16="http://schemas.microsoft.com/office/drawing/2014/main" val="20001"/>
                    </a:ext>
                  </a:extLst>
                </a:gridCol>
                <a:gridCol w="1336060">
                  <a:extLst>
                    <a:ext uri="{9D8B030D-6E8A-4147-A177-3AD203B41FA5}">
                      <a16:colId xmlns:a16="http://schemas.microsoft.com/office/drawing/2014/main" val="20002"/>
                    </a:ext>
                  </a:extLst>
                </a:gridCol>
                <a:gridCol w="2121093">
                  <a:extLst>
                    <a:ext uri="{9D8B030D-6E8A-4147-A177-3AD203B41FA5}">
                      <a16:colId xmlns:a16="http://schemas.microsoft.com/office/drawing/2014/main" val="20003"/>
                    </a:ext>
                  </a:extLst>
                </a:gridCol>
              </a:tblGrid>
              <a:tr h="213414">
                <a:tc gridSpan="4">
                  <a:txBody>
                    <a:bodyPr/>
                    <a:lstStyle/>
                    <a:p>
                      <a:pPr algn="l" fontAlgn="b"/>
                      <a:r>
                        <a:rPr lang="en-GB" sz="1400" b="1" u="none" strike="noStrike" dirty="0" smtClean="0">
                          <a:effectLst/>
                        </a:rPr>
                        <a:t>BC </a:t>
                      </a:r>
                      <a:r>
                        <a:rPr lang="en-GB" sz="1400" b="1" u="none" strike="noStrike" dirty="0">
                          <a:effectLst/>
                        </a:rPr>
                        <a:t>and OC emission factors from different type of </a:t>
                      </a:r>
                      <a:r>
                        <a:rPr lang="en-GB" sz="1400" b="1" u="none" strike="noStrike" dirty="0" smtClean="0">
                          <a:effectLst/>
                        </a:rPr>
                        <a:t>vehicles</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tx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13414">
                <a:tc>
                  <a:txBody>
                    <a:bodyPr/>
                    <a:lstStyle/>
                    <a:p>
                      <a:pPr algn="just" fontAlgn="ctr"/>
                      <a:r>
                        <a:rPr lang="en-GB" sz="1400" b="1" u="none" strike="noStrike">
                          <a:effectLst/>
                        </a:rPr>
                        <a:t>Type of vehicle </a:t>
                      </a:r>
                      <a:endParaRPr lang="en-GB" sz="1400" b="1"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400" b="1" u="none" strike="noStrike">
                          <a:effectLst/>
                        </a:rPr>
                        <a:t>g BC/kg fuel</a:t>
                      </a:r>
                      <a:endParaRPr lang="en-GB" sz="1400" b="1"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400" b="1" u="none" strike="noStrike" dirty="0">
                          <a:effectLst/>
                        </a:rPr>
                        <a:t>g OC/ kg fuel</a:t>
                      </a:r>
                      <a:endParaRPr lang="en-GB" sz="1400" b="1" i="0" u="none" strike="noStrike" dirty="0">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l" fontAlgn="b"/>
                      <a:r>
                        <a:rPr lang="en-GB" sz="1400" b="1" u="none" strike="noStrike" dirty="0">
                          <a:effectLst/>
                        </a:rPr>
                        <a:t>Source </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tx2">
                        <a:lumMod val="20000"/>
                        <a:lumOff val="80000"/>
                      </a:schemeClr>
                    </a:solidFill>
                  </a:tcPr>
                </a:tc>
                <a:extLst>
                  <a:ext uri="{0D108BD9-81ED-4DB2-BD59-A6C34878D82A}">
                    <a16:rowId xmlns:a16="http://schemas.microsoft.com/office/drawing/2014/main" val="10001"/>
                  </a:ext>
                </a:extLst>
              </a:tr>
              <a:tr h="409678">
                <a:tc>
                  <a:txBody>
                    <a:bodyPr/>
                    <a:lstStyle/>
                    <a:p>
                      <a:pPr algn="just" fontAlgn="ctr"/>
                      <a:r>
                        <a:rPr lang="en-GB" sz="1200" u="none" strike="noStrike" dirty="0">
                          <a:effectLst/>
                        </a:rPr>
                        <a:t>Both modern and older trucks</a:t>
                      </a:r>
                      <a:endParaRPr lang="en-GB" sz="1200" b="0" i="0" u="none" strike="noStrike" dirty="0">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a:effectLst/>
                        </a:rPr>
                        <a:t>1.43</a:t>
                      </a:r>
                      <a:endParaRPr lang="en-GB" sz="1200" b="0"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a:effectLst/>
                        </a:rPr>
                        <a:t>0.54</a:t>
                      </a:r>
                      <a:endParaRPr lang="en-GB" sz="1200" b="0"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rowSpan="3">
                  <a:txBody>
                    <a:bodyPr/>
                    <a:lstStyle/>
                    <a:p>
                      <a:pPr algn="ctr" rtl="0" fontAlgn="b"/>
                      <a:r>
                        <a:rPr lang="en-GB" sz="1200" u="none" strike="noStrike" dirty="0">
                          <a:effectLst/>
                        </a:rPr>
                        <a:t>IFEU recommended based on Bond et al. 2013 </a:t>
                      </a:r>
                      <a:r>
                        <a:rPr lang="en-GB" sz="1200" u="none" strike="noStrike" dirty="0" smtClean="0">
                          <a:effectLst/>
                        </a:rPr>
                        <a:t>study</a:t>
                      </a:r>
                    </a:p>
                    <a:p>
                      <a:pPr algn="ctr" rtl="0" fontAlgn="b"/>
                      <a:endParaRPr lang="en-GB" sz="1200" b="0" i="0" u="none" strike="noStrike" dirty="0">
                        <a:solidFill>
                          <a:srgbClr val="000000"/>
                        </a:solidFill>
                        <a:effectLst/>
                        <a:latin typeface="Times New Roman" panose="02020603050405020304" pitchFamily="18" charset="0"/>
                      </a:endParaRPr>
                    </a:p>
                  </a:txBody>
                  <a:tcPr marL="0" marR="0" marT="0" marB="0" anchor="b">
                    <a:solidFill>
                      <a:schemeClr val="tx2">
                        <a:lumMod val="20000"/>
                        <a:lumOff val="80000"/>
                      </a:schemeClr>
                    </a:solidFill>
                  </a:tcPr>
                </a:tc>
                <a:extLst>
                  <a:ext uri="{0D108BD9-81ED-4DB2-BD59-A6C34878D82A}">
                    <a16:rowId xmlns:a16="http://schemas.microsoft.com/office/drawing/2014/main" val="10002"/>
                  </a:ext>
                </a:extLst>
              </a:tr>
              <a:tr h="209603">
                <a:tc>
                  <a:txBody>
                    <a:bodyPr/>
                    <a:lstStyle/>
                    <a:p>
                      <a:pPr algn="just" fontAlgn="ctr"/>
                      <a:r>
                        <a:rPr lang="en-GB" sz="1200" u="none" strike="noStrike">
                          <a:effectLst/>
                        </a:rPr>
                        <a:t>Modern trucks </a:t>
                      </a:r>
                      <a:endParaRPr lang="en-GB" sz="1200" b="0"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a:effectLst/>
                        </a:rPr>
                        <a:t>0.47</a:t>
                      </a:r>
                      <a:endParaRPr lang="en-GB" sz="1200" b="0"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a:effectLst/>
                        </a:rPr>
                        <a:t>0.08</a:t>
                      </a:r>
                      <a:endParaRPr lang="en-GB" sz="1200" b="0" i="0" u="none" strike="noStrike">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10003"/>
                  </a:ext>
                </a:extLst>
              </a:tr>
              <a:tr h="209603">
                <a:tc>
                  <a:txBody>
                    <a:bodyPr/>
                    <a:lstStyle/>
                    <a:p>
                      <a:pPr algn="just" fontAlgn="ctr"/>
                      <a:r>
                        <a:rPr lang="en-GB" sz="1200" u="none" strike="noStrike" dirty="0" smtClean="0">
                          <a:effectLst/>
                        </a:rPr>
                        <a:t>Older trucks </a:t>
                      </a:r>
                      <a:endParaRPr lang="en-GB" sz="1200" b="0" i="0" u="none" strike="noStrike" dirty="0">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dirty="0">
                          <a:effectLst/>
                        </a:rPr>
                        <a:t>2.39</a:t>
                      </a:r>
                      <a:endParaRPr lang="en-GB" sz="1200" b="0" i="0" u="none" strike="noStrike" dirty="0">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a:txBody>
                    <a:bodyPr/>
                    <a:lstStyle/>
                    <a:p>
                      <a:pPr algn="ctr" fontAlgn="ctr"/>
                      <a:r>
                        <a:rPr lang="en-GB" sz="1200" u="none" strike="noStrike" dirty="0">
                          <a:effectLst/>
                        </a:rPr>
                        <a:t>1</a:t>
                      </a:r>
                      <a:endParaRPr lang="en-GB" sz="1200" b="0" i="0" u="none" strike="noStrike" dirty="0">
                        <a:solidFill>
                          <a:srgbClr val="000000"/>
                        </a:solidFill>
                        <a:effectLst/>
                        <a:latin typeface="Times New Roman" panose="02020603050405020304" pitchFamily="18" charset="0"/>
                      </a:endParaRPr>
                    </a:p>
                  </a:txBody>
                  <a:tcPr marL="0" marR="0" marT="0" marB="0" anchor="ctr">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2700338" y="4992688"/>
            <a:ext cx="4824412" cy="307975"/>
          </a:xfrm>
          <a:prstGeom prst="rect">
            <a:avLst/>
          </a:prstGeom>
          <a:noFill/>
        </p:spPr>
        <p:txBody>
          <a:bodyPr>
            <a:spAutoFit/>
          </a:bodyPr>
          <a:lstStyle/>
          <a:p>
            <a:pPr>
              <a:defRPr/>
            </a:pPr>
            <a:r>
              <a:rPr lang="en-GB" sz="1400" dirty="0">
                <a:latin typeface="+mn-lt"/>
              </a:rPr>
              <a:t>GWP values of SLCPs and GHGs</a:t>
            </a:r>
          </a:p>
        </p:txBody>
      </p:sp>
      <p:graphicFrame>
        <p:nvGraphicFramePr>
          <p:cNvPr id="9" name="Table 8"/>
          <p:cNvGraphicFramePr>
            <a:graphicFrameLocks noGrp="1"/>
          </p:cNvGraphicFramePr>
          <p:nvPr/>
        </p:nvGraphicFramePr>
        <p:xfrm>
          <a:off x="1577975" y="4083050"/>
          <a:ext cx="6234113" cy="930275"/>
        </p:xfrm>
        <a:graphic>
          <a:graphicData uri="http://schemas.openxmlformats.org/drawingml/2006/table">
            <a:tbl>
              <a:tblPr>
                <a:tableStyleId>{5C22544A-7EE6-4342-B048-85BDC9FD1C3A}</a:tableStyleId>
              </a:tblPr>
              <a:tblGrid>
                <a:gridCol w="1481769">
                  <a:extLst>
                    <a:ext uri="{9D8B030D-6E8A-4147-A177-3AD203B41FA5}">
                      <a16:colId xmlns:a16="http://schemas.microsoft.com/office/drawing/2014/main" val="20000"/>
                    </a:ext>
                  </a:extLst>
                </a:gridCol>
                <a:gridCol w="1368099">
                  <a:extLst>
                    <a:ext uri="{9D8B030D-6E8A-4147-A177-3AD203B41FA5}">
                      <a16:colId xmlns:a16="http://schemas.microsoft.com/office/drawing/2014/main" val="20001"/>
                    </a:ext>
                  </a:extLst>
                </a:gridCol>
                <a:gridCol w="1296094">
                  <a:extLst>
                    <a:ext uri="{9D8B030D-6E8A-4147-A177-3AD203B41FA5}">
                      <a16:colId xmlns:a16="http://schemas.microsoft.com/office/drawing/2014/main" val="20002"/>
                    </a:ext>
                  </a:extLst>
                </a:gridCol>
                <a:gridCol w="2088151">
                  <a:extLst>
                    <a:ext uri="{9D8B030D-6E8A-4147-A177-3AD203B41FA5}">
                      <a16:colId xmlns:a16="http://schemas.microsoft.com/office/drawing/2014/main" val="20003"/>
                    </a:ext>
                  </a:extLst>
                </a:gridCol>
              </a:tblGrid>
              <a:tr h="427011">
                <a:tc>
                  <a:txBody>
                    <a:bodyPr/>
                    <a:lstStyle/>
                    <a:p>
                      <a:pPr algn="l" fontAlgn="b"/>
                      <a:r>
                        <a:rPr lang="en-GB" sz="1400" b="1" u="none" strike="noStrike" dirty="0">
                          <a:effectLst/>
                        </a:rPr>
                        <a:t> </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algn="l" fontAlgn="b"/>
                      <a:r>
                        <a:rPr lang="en-GB" sz="1400" b="1" u="none" strike="noStrike">
                          <a:effectLst/>
                        </a:rPr>
                        <a:t>BC (kg/tonne of waste )</a:t>
                      </a:r>
                      <a:endParaRPr lang="en-GB" sz="1400" b="1" i="0" u="none" strike="noStrike">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algn="l" fontAlgn="b"/>
                      <a:r>
                        <a:rPr lang="en-GB" sz="1400" b="1" u="none" strike="noStrike" dirty="0">
                          <a:effectLst/>
                        </a:rPr>
                        <a:t>OC (kg/tonne of waste)</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algn="l" fontAlgn="b"/>
                      <a:r>
                        <a:rPr lang="en-GB" sz="1400" b="1" u="none" strike="noStrike" dirty="0">
                          <a:effectLst/>
                        </a:rPr>
                        <a:t>Source </a:t>
                      </a:r>
                      <a:endParaRPr lang="en-GB" sz="1400" b="1"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extLst>
                  <a:ext uri="{0D108BD9-81ED-4DB2-BD59-A6C34878D82A}">
                    <a16:rowId xmlns:a16="http://schemas.microsoft.com/office/drawing/2014/main" val="10000"/>
                  </a:ext>
                </a:extLst>
              </a:tr>
              <a:tr h="503264">
                <a:tc>
                  <a:txBody>
                    <a:bodyPr/>
                    <a:lstStyle/>
                    <a:p>
                      <a:pPr algn="l" fontAlgn="b"/>
                      <a:r>
                        <a:rPr lang="en-GB" sz="1100" u="none" strike="noStrike" dirty="0">
                          <a:effectLst/>
                        </a:rPr>
                        <a:t>Open burning and landfill file </a:t>
                      </a:r>
                      <a:endParaRPr lang="en-GB" sz="1100" b="0"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algn="r" fontAlgn="b"/>
                      <a:r>
                        <a:rPr lang="en-GB" sz="1100" u="none" strike="noStrike" dirty="0">
                          <a:effectLst/>
                        </a:rPr>
                        <a:t>0.65</a:t>
                      </a:r>
                      <a:endParaRPr lang="en-GB" sz="1100" b="0"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algn="r" fontAlgn="b"/>
                      <a:r>
                        <a:rPr lang="en-GB" sz="1100" u="none" strike="noStrike" dirty="0">
                          <a:effectLst/>
                        </a:rPr>
                        <a:t>5.27</a:t>
                      </a:r>
                      <a:endParaRPr lang="en-GB" sz="1100" b="0" i="0" u="none" strike="noStrike" dirty="0">
                        <a:solidFill>
                          <a:srgbClr val="000000"/>
                        </a:solidFill>
                        <a:effectLst/>
                        <a:latin typeface="Times New Roman" panose="02020603050405020304" pitchFamily="18" charset="0"/>
                      </a:endParaRPr>
                    </a:p>
                  </a:txBody>
                  <a:tcPr marL="0" marR="0" marT="0" marB="0" anchor="b">
                    <a:solidFill>
                      <a:schemeClr val="accent6">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u="none" strike="noStrike" dirty="0" smtClean="0">
                          <a:effectLst/>
                        </a:rPr>
                        <a:t>IFEU recommended based on the </a:t>
                      </a:r>
                      <a:r>
                        <a:rPr lang="en-US" sz="1100" kern="1200" dirty="0" smtClean="0">
                          <a:solidFill>
                            <a:schemeClr val="dk1"/>
                          </a:solidFill>
                          <a:effectLst/>
                          <a:latin typeface="+mn-lt"/>
                          <a:ea typeface="+mn-ea"/>
                          <a:cs typeface="+mn-cs"/>
                        </a:rPr>
                        <a:t>mean value from Christian et al. 2010</a:t>
                      </a:r>
                      <a:r>
                        <a:rPr lang="en-US" sz="1100" kern="1200" baseline="0" dirty="0" smtClean="0">
                          <a:solidFill>
                            <a:schemeClr val="dk1"/>
                          </a:solidFill>
                          <a:effectLst/>
                          <a:latin typeface="+mn-lt"/>
                          <a:ea typeface="+mn-ea"/>
                          <a:cs typeface="+mn-cs"/>
                        </a:rPr>
                        <a:t> study </a:t>
                      </a:r>
                      <a:r>
                        <a:rPr lang="en-US" sz="1100" kern="1200" dirty="0" smtClean="0">
                          <a:solidFill>
                            <a:schemeClr val="dk1"/>
                          </a:solidFill>
                          <a:effectLst/>
                          <a:latin typeface="+mn-lt"/>
                          <a:ea typeface="+mn-ea"/>
                          <a:cs typeface="+mn-cs"/>
                        </a:rPr>
                        <a:t> </a:t>
                      </a:r>
                      <a:endParaRPr lang="en-GB" sz="1100" u="none" strike="noStrike" dirty="0" smtClean="0">
                        <a:effectLst/>
                      </a:endParaRPr>
                    </a:p>
                  </a:txBody>
                  <a:tcPr marL="0" marR="0" marT="0" marB="0" anchor="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1506538" y="3827463"/>
            <a:ext cx="4824412" cy="307975"/>
          </a:xfrm>
          <a:prstGeom prst="rect">
            <a:avLst/>
          </a:prstGeom>
          <a:noFill/>
        </p:spPr>
        <p:txBody>
          <a:bodyPr>
            <a:spAutoFit/>
          </a:bodyPr>
          <a:lstStyle/>
          <a:p>
            <a:pPr>
              <a:defRPr/>
            </a:pPr>
            <a:r>
              <a:rPr lang="en-GB" sz="1400" dirty="0">
                <a:latin typeface="+mn-lt"/>
              </a:rPr>
              <a:t>BC and OC emission factors for open burning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2413" y="44450"/>
            <a:ext cx="9144000" cy="385763"/>
          </a:xfrm>
        </p:spPr>
        <p:txBody>
          <a:bodyPr/>
          <a:lstStyle/>
          <a:p>
            <a:pPr algn="l" eaLnBrk="1" hangingPunct="1"/>
            <a:r>
              <a:rPr lang="en-GB" altLang="en-US" sz="3600" b="1" smtClean="0"/>
              <a:t>The results: Emissions of SLCPs and GHGs</a:t>
            </a:r>
            <a:endParaRPr lang="en-US" altLang="en-US" sz="3600" b="1" smtClean="0"/>
          </a:p>
        </p:txBody>
      </p:sp>
      <p:sp>
        <p:nvSpPr>
          <p:cNvPr id="31747" name="Rectangle 2"/>
          <p:cNvSpPr>
            <a:spLocks noChangeArrowheads="1"/>
          </p:cNvSpPr>
          <p:nvPr/>
        </p:nvSpPr>
        <p:spPr bwMode="auto">
          <a:xfrm>
            <a:off x="107950" y="476250"/>
            <a:ext cx="896461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SLCPs and GHGs  emissions from individual treatment method will be disaggregated for each pollutant </a:t>
            </a:r>
            <a:r>
              <a:rPr lang="en-US" altLang="en-US" sz="2000" b="0" dirty="0" smtClean="0">
                <a:latin typeface="Times New Roman" panose="02020603050405020304" pitchFamily="18" charset="0"/>
                <a:cs typeface="Times New Roman" panose="02020603050405020304" pitchFamily="18" charset="0"/>
              </a:rPr>
              <a:t>and </a:t>
            </a:r>
            <a:r>
              <a:rPr lang="en-US" altLang="en-US" sz="2000" b="0" dirty="0">
                <a:latin typeface="Times New Roman" panose="02020603050405020304" pitchFamily="18" charset="0"/>
                <a:cs typeface="Times New Roman" panose="02020603050405020304" pitchFamily="18" charset="0"/>
              </a:rPr>
              <a:t>presented </a:t>
            </a:r>
            <a:r>
              <a:rPr lang="en-GB" altLang="en-US" sz="2000" b="0" dirty="0">
                <a:latin typeface="Times New Roman" panose="02020603050405020304" pitchFamily="18" charset="0"/>
                <a:cs typeface="Times New Roman" panose="02020603050405020304" pitchFamily="18" charset="0"/>
              </a:rPr>
              <a:t>per gas</a:t>
            </a:r>
          </a:p>
          <a:p>
            <a:pPr>
              <a:spcBef>
                <a:spcPct val="500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 GHGs and SLCPs emissions and avoided </a:t>
            </a:r>
            <a:r>
              <a:rPr lang="en-GB" altLang="en-US" sz="2000" b="0" dirty="0" smtClean="0">
                <a:latin typeface="Times New Roman" panose="02020603050405020304" pitchFamily="18" charset="0"/>
                <a:cs typeface="Times New Roman" panose="02020603050405020304" pitchFamily="18" charset="0"/>
              </a:rPr>
              <a:t>(as </a:t>
            </a:r>
            <a:r>
              <a:rPr lang="en-GB" altLang="en-US" sz="2000" b="0" dirty="0">
                <a:latin typeface="Times New Roman" panose="02020603050405020304" pitchFamily="18" charset="0"/>
                <a:cs typeface="Times New Roman" panose="02020603050405020304" pitchFamily="18" charset="0"/>
              </a:rPr>
              <a:t>a result of resource recovery) potential </a:t>
            </a:r>
            <a:r>
              <a:rPr lang="en-GB" altLang="en-US" sz="2000" b="0" dirty="0" smtClean="0">
                <a:latin typeface="Times New Roman" panose="02020603050405020304" pitchFamily="18" charset="0"/>
                <a:cs typeface="Times New Roman" panose="02020603050405020304" pitchFamily="18" charset="0"/>
              </a:rPr>
              <a:t>is </a:t>
            </a:r>
            <a:r>
              <a:rPr lang="en-GB" altLang="en-US" sz="2000" b="0" dirty="0">
                <a:latin typeface="Times New Roman" panose="02020603050405020304" pitchFamily="18" charset="0"/>
                <a:cs typeface="Times New Roman" panose="02020603050405020304" pitchFamily="18" charset="0"/>
              </a:rPr>
              <a:t>displayed </a:t>
            </a:r>
          </a:p>
          <a:p>
            <a:pPr>
              <a:spcBef>
                <a:spcPct val="500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Net </a:t>
            </a:r>
            <a:r>
              <a:rPr lang="en-GB" altLang="en-US" sz="2000" b="0" dirty="0" smtClean="0">
                <a:latin typeface="Times New Roman" panose="02020603050405020304" pitchFamily="18" charset="0"/>
                <a:cs typeface="Times New Roman" panose="02020603050405020304" pitchFamily="18" charset="0"/>
              </a:rPr>
              <a:t>emissions (direct + indirect emissions – avoidance potential) </a:t>
            </a:r>
            <a:r>
              <a:rPr lang="en-GB" altLang="en-US" sz="2000" b="0" dirty="0">
                <a:latin typeface="Times New Roman" panose="02020603050405020304" pitchFamily="18" charset="0"/>
                <a:cs typeface="Times New Roman" panose="02020603050405020304" pitchFamily="18" charset="0"/>
              </a:rPr>
              <a:t>are presented  per gas</a:t>
            </a:r>
          </a:p>
          <a:p>
            <a:pPr>
              <a:spcBef>
                <a:spcPct val="500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Net climate impact from BC and other GHGs shown separately </a:t>
            </a:r>
            <a:endParaRPr lang="en-US" altLang="en-US" sz="2000" b="0" dirty="0">
              <a:latin typeface="Times New Roman" panose="02020603050405020304" pitchFamily="18" charset="0"/>
              <a:cs typeface="Times New Roman" panose="02020603050405020304" pitchFamily="18" charset="0"/>
            </a:endParaRP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l="5534" t="36501" r="8684" b="10281"/>
          <a:stretch>
            <a:fillRect/>
          </a:stretch>
        </p:blipFill>
        <p:spPr bwMode="auto">
          <a:xfrm>
            <a:off x="-36513" y="3205163"/>
            <a:ext cx="9109076"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88900" y="515938"/>
            <a:ext cx="93202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buClr>
                <a:srgbClr val="FF0000"/>
              </a:buClr>
              <a:buFont typeface="Wingdings" panose="05000000000000000000" pitchFamily="2" charset="2"/>
              <a:buChar char="q"/>
            </a:pPr>
            <a:r>
              <a:rPr lang="en-US" altLang="en-US" sz="2000" b="0" dirty="0">
                <a:latin typeface="Times New Roman" panose="02020603050405020304" pitchFamily="18" charset="0"/>
                <a:cs typeface="Times New Roman" panose="02020603050405020304" pitchFamily="18" charset="0"/>
              </a:rPr>
              <a:t>The summary sheet displays the summary of SLCPs and GHG emissions from BAU practice and alternative scenarios in both table and </a:t>
            </a:r>
            <a:r>
              <a:rPr lang="en-US" altLang="en-US" sz="2000" b="0" dirty="0" smtClean="0">
                <a:latin typeface="Times New Roman" panose="02020603050405020304" pitchFamily="18" charset="0"/>
                <a:cs typeface="Times New Roman" panose="02020603050405020304" pitchFamily="18" charset="0"/>
              </a:rPr>
              <a:t>graph format </a:t>
            </a:r>
            <a:endParaRPr lang="en-US" altLang="en-US" sz="2000" b="0" dirty="0">
              <a:latin typeface="Times New Roman" panose="02020603050405020304" pitchFamily="18" charset="0"/>
              <a:cs typeface="Times New Roman" panose="02020603050405020304" pitchFamily="18" charset="0"/>
            </a:endParaRPr>
          </a:p>
          <a:p>
            <a:pPr>
              <a:spcBef>
                <a:spcPts val="1200"/>
              </a:spcBef>
              <a:buClr>
                <a:srgbClr val="FF0000"/>
              </a:buClr>
              <a:buFont typeface="Wingdings" panose="05000000000000000000" pitchFamily="2" charset="2"/>
              <a:buChar char="q"/>
            </a:pPr>
            <a:endParaRPr lang="en-US" altLang="en-US" sz="2400" b="0" dirty="0">
              <a:latin typeface="Times New Roman" panose="02020603050405020304" pitchFamily="18" charset="0"/>
              <a:cs typeface="Times New Roman" panose="02020603050405020304" pitchFamily="18" charset="0"/>
            </a:endParaRPr>
          </a:p>
          <a:p>
            <a:pPr>
              <a:spcBef>
                <a:spcPts val="1200"/>
              </a:spcBef>
              <a:buClr>
                <a:srgbClr val="FF0000"/>
              </a:buClr>
              <a:buFont typeface="Wingdings" panose="05000000000000000000" pitchFamily="2" charset="2"/>
              <a:buChar char="q"/>
            </a:pPr>
            <a:endParaRPr lang="en-US" altLang="en-US" sz="2400" b="0" dirty="0">
              <a:latin typeface="Times New Roman" panose="02020603050405020304" pitchFamily="18" charset="0"/>
              <a:cs typeface="Times New Roman" panose="02020603050405020304" pitchFamily="18" charset="0"/>
            </a:endParaRPr>
          </a:p>
          <a:p>
            <a:pPr>
              <a:spcBef>
                <a:spcPct val="0"/>
              </a:spcBef>
              <a:buFontTx/>
              <a:buNone/>
            </a:pPr>
            <a:endParaRPr lang="en-US" altLang="en-US" sz="2400" b="0" dirty="0">
              <a:latin typeface="Times New Roman" panose="02020603050405020304" pitchFamily="18" charset="0"/>
              <a:cs typeface="Times New Roman" panose="02020603050405020304" pitchFamily="18" charset="0"/>
            </a:endParaRPr>
          </a:p>
        </p:txBody>
      </p:sp>
      <p:sp>
        <p:nvSpPr>
          <p:cNvPr id="33795" name="Title 1"/>
          <p:cNvSpPr>
            <a:spLocks noGrp="1"/>
          </p:cNvSpPr>
          <p:nvPr>
            <p:ph type="title"/>
          </p:nvPr>
        </p:nvSpPr>
        <p:spPr>
          <a:xfrm>
            <a:off x="827088" y="12700"/>
            <a:ext cx="8288337" cy="549275"/>
          </a:xfrm>
        </p:spPr>
        <p:txBody>
          <a:bodyPr/>
          <a:lstStyle/>
          <a:p>
            <a:pPr algn="l" eaLnBrk="1" hangingPunct="1"/>
            <a:r>
              <a:rPr lang="en-GB" altLang="en-US" sz="3600" b="1" smtClean="0"/>
              <a:t>Summary of emissions </a:t>
            </a:r>
            <a:endParaRPr lang="en-US" altLang="en-US" sz="3600" b="1" smtClean="0"/>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l="43060" t="21454" r="7491" b="22438"/>
          <a:stretch>
            <a:fillRect/>
          </a:stretch>
        </p:blipFill>
        <p:spPr bwMode="auto">
          <a:xfrm>
            <a:off x="250825" y="1203325"/>
            <a:ext cx="88646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9962" t="28394" r="35609" b="17503"/>
          <a:stretch>
            <a:fillRect/>
          </a:stretch>
        </p:blipFill>
        <p:spPr bwMode="auto">
          <a:xfrm>
            <a:off x="250825" y="1285875"/>
            <a:ext cx="84074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Part 2: Practical application of The tool in a CITY case study</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633412"/>
          </a:xfrm>
        </p:spPr>
        <p:txBody>
          <a:bodyPr/>
          <a:lstStyle/>
          <a:p>
            <a:r>
              <a:rPr lang="en-GB" altLang="en-US" sz="3600" smtClean="0"/>
              <a:t>A case study : Rayong City- Thailand </a:t>
            </a:r>
            <a:br>
              <a:rPr lang="en-GB" altLang="en-US" sz="3600" smtClean="0"/>
            </a:br>
            <a:endParaRPr lang="en-GB" altLang="en-US" sz="3600" smtClean="0"/>
          </a:p>
        </p:txBody>
      </p:sp>
      <p:pic>
        <p:nvPicPr>
          <p:cNvPr id="9" name="Picture 9" descr="Slide3"/>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blip>
          <a:srcRect/>
          <a:stretch>
            <a:fillRect/>
          </a:stretch>
        </p:blipFill>
        <p:spPr bwMode="auto">
          <a:xfrm>
            <a:off x="107504" y="764704"/>
            <a:ext cx="2728137" cy="2057400"/>
          </a:xfrm>
          <a:prstGeom prst="rect">
            <a:avLst/>
          </a:prstGeom>
          <a:noFill/>
          <a:ln>
            <a:noFill/>
          </a:ln>
          <a:extLst/>
        </p:spPr>
      </p:pic>
      <p:pic>
        <p:nvPicPr>
          <p:cNvPr id="10" name="Picture 6" descr="http://f.ptcdn.info/811/003/000/1365007743-4825273556-o.jpg"/>
          <p:cNvPicPr>
            <a:picLocks noChangeAspect="1" noChangeArrowheads="1"/>
          </p:cNvPicPr>
          <p:nvPr/>
        </p:nvPicPr>
        <p:blipFill>
          <a:blip r:embed="rId3" cstate="print">
            <a:extLst/>
          </a:blip>
          <a:srcRect/>
          <a:stretch>
            <a:fillRect/>
          </a:stretch>
        </p:blipFill>
        <p:spPr bwMode="auto">
          <a:xfrm>
            <a:off x="276617" y="3734129"/>
            <a:ext cx="8590766" cy="3096344"/>
          </a:xfrm>
          <a:prstGeom prst="rect">
            <a:avLst/>
          </a:prstGeom>
          <a:ln>
            <a:noFill/>
          </a:ln>
          <a:effectLst>
            <a:softEdge rad="112500"/>
          </a:effectLst>
          <a:extLst/>
        </p:spPr>
      </p:pic>
      <p:sp>
        <p:nvSpPr>
          <p:cNvPr id="5" name="TextBox 4"/>
          <p:cNvSpPr txBox="1"/>
          <p:nvPr/>
        </p:nvSpPr>
        <p:spPr>
          <a:xfrm>
            <a:off x="2987675" y="765175"/>
            <a:ext cx="5699125" cy="2862263"/>
          </a:xfrm>
          <a:prstGeom prst="rect">
            <a:avLst/>
          </a:prstGeom>
          <a:solidFill>
            <a:schemeClr val="accent6">
              <a:lumMod val="20000"/>
              <a:lumOff val="80000"/>
            </a:schemeClr>
          </a:solidFill>
        </p:spPr>
        <p:txBody>
          <a:bodyPr>
            <a:spAutoFit/>
          </a:bodyPr>
          <a:lstStyle/>
          <a:p>
            <a:pPr marL="285750" indent="-285750">
              <a:buFont typeface="Arial" panose="020B0604020202020204" pitchFamily="34" charset="0"/>
              <a:buChar char="•"/>
              <a:tabLst>
                <a:tab pos="533400" algn="l"/>
              </a:tabLst>
              <a:defRPr/>
            </a:pPr>
            <a:r>
              <a:rPr lang="en-GB" sz="2000" b="0" dirty="0">
                <a:latin typeface="+mn-lt"/>
              </a:rPr>
              <a:t>Located in </a:t>
            </a:r>
            <a:r>
              <a:rPr lang="en-GB" sz="2000" b="0" dirty="0" err="1">
                <a:latin typeface="+mn-lt"/>
              </a:rPr>
              <a:t>Rayong</a:t>
            </a:r>
            <a:r>
              <a:rPr lang="en-GB" sz="2000" b="0" dirty="0">
                <a:latin typeface="+mn-lt"/>
              </a:rPr>
              <a:t> Province between the Ma Ta </a:t>
            </a:r>
            <a:r>
              <a:rPr lang="en-GB" sz="2000" b="0" dirty="0" err="1">
                <a:latin typeface="+mn-lt"/>
              </a:rPr>
              <a:t>Phut</a:t>
            </a:r>
            <a:r>
              <a:rPr lang="en-GB" sz="2000" b="0" dirty="0">
                <a:latin typeface="+mn-lt"/>
              </a:rPr>
              <a:t> Industrial Estate Zone and IRPC Industrial Park</a:t>
            </a:r>
          </a:p>
          <a:p>
            <a:pPr marL="285750" indent="-285750">
              <a:buFont typeface="Arial" panose="020B0604020202020204" pitchFamily="34" charset="0"/>
              <a:buChar char="•"/>
              <a:tabLst>
                <a:tab pos="533400" algn="l"/>
              </a:tabLst>
              <a:defRPr/>
            </a:pPr>
            <a:r>
              <a:rPr lang="en-GB" sz="2000" b="0" dirty="0" err="1">
                <a:latin typeface="+mn-lt"/>
              </a:rPr>
              <a:t>Commerical</a:t>
            </a:r>
            <a:r>
              <a:rPr lang="en-GB" sz="2000" b="0" dirty="0">
                <a:latin typeface="+mn-lt"/>
              </a:rPr>
              <a:t>, financial and education centre of </a:t>
            </a:r>
            <a:r>
              <a:rPr lang="en-GB" sz="2000" b="0" dirty="0" err="1">
                <a:latin typeface="+mn-lt"/>
              </a:rPr>
              <a:t>Rayong</a:t>
            </a:r>
            <a:r>
              <a:rPr lang="en-GB" sz="2000" b="0" dirty="0">
                <a:latin typeface="+mn-lt"/>
              </a:rPr>
              <a:t> Province </a:t>
            </a:r>
          </a:p>
          <a:p>
            <a:pPr marL="285750" indent="-285750">
              <a:buFont typeface="Arial" panose="020B0604020202020204" pitchFamily="34" charset="0"/>
              <a:buChar char="•"/>
              <a:tabLst>
                <a:tab pos="533400" algn="l"/>
              </a:tabLst>
              <a:defRPr/>
            </a:pPr>
            <a:r>
              <a:rPr lang="en-GB" sz="2000" b="0" dirty="0">
                <a:latin typeface="+mn-lt"/>
              </a:rPr>
              <a:t>Total land area: 16.95 sq.km</a:t>
            </a:r>
          </a:p>
          <a:p>
            <a:pPr marL="285750" indent="-285750">
              <a:buFont typeface="Arial" panose="020B0604020202020204" pitchFamily="34" charset="0"/>
              <a:buChar char="•"/>
              <a:tabLst>
                <a:tab pos="533400" algn="l"/>
              </a:tabLst>
              <a:defRPr/>
            </a:pPr>
            <a:r>
              <a:rPr lang="en-GB" sz="2000" b="0" dirty="0">
                <a:latin typeface="+mn-lt"/>
              </a:rPr>
              <a:t>Total population: 61,105</a:t>
            </a:r>
          </a:p>
          <a:p>
            <a:pPr marL="285750" indent="-285750">
              <a:buFont typeface="Arial" panose="020B0604020202020204" pitchFamily="34" charset="0"/>
              <a:buChar char="•"/>
              <a:tabLst>
                <a:tab pos="533400" algn="l"/>
              </a:tabLst>
              <a:defRPr/>
            </a:pPr>
            <a:r>
              <a:rPr lang="en-GB" sz="2000" b="0" dirty="0">
                <a:latin typeface="+mn-lt"/>
              </a:rPr>
              <a:t>Total Households: 34,013</a:t>
            </a:r>
          </a:p>
          <a:p>
            <a:pPr marL="285750" indent="-285750">
              <a:buFont typeface="Arial" panose="020B0604020202020204" pitchFamily="34" charset="0"/>
              <a:buChar char="•"/>
              <a:tabLst>
                <a:tab pos="533400" algn="l"/>
              </a:tabLst>
              <a:defRPr/>
            </a:pPr>
            <a:r>
              <a:rPr lang="en-GB" sz="2000" b="0" dirty="0">
                <a:latin typeface="+mn-lt"/>
              </a:rPr>
              <a:t>Population Density: 3,605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810375" y="1527175"/>
            <a:ext cx="2025650" cy="18764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Rounded Rectangle 24"/>
          <p:cNvSpPr/>
          <p:nvPr/>
        </p:nvSpPr>
        <p:spPr>
          <a:xfrm>
            <a:off x="417513" y="1681163"/>
            <a:ext cx="1984375" cy="17573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892" name="Title 1"/>
          <p:cNvSpPr>
            <a:spLocks noGrp="1"/>
          </p:cNvSpPr>
          <p:nvPr>
            <p:ph type="title"/>
          </p:nvPr>
        </p:nvSpPr>
        <p:spPr>
          <a:xfrm>
            <a:off x="468313" y="188913"/>
            <a:ext cx="8229600" cy="842962"/>
          </a:xfrm>
        </p:spPr>
        <p:txBody>
          <a:bodyPr/>
          <a:lstStyle/>
          <a:p>
            <a:r>
              <a:rPr lang="en-GB" altLang="en-US" sz="3600" dirty="0" smtClean="0"/>
              <a:t>Capacity building for improving SLCP mitigation in MSWM sector</a:t>
            </a:r>
          </a:p>
        </p:txBody>
      </p:sp>
      <p:graphicFrame>
        <p:nvGraphicFramePr>
          <p:cNvPr id="3" name="Diagram 2"/>
          <p:cNvGraphicFramePr/>
          <p:nvPr>
            <p:extLst>
              <p:ext uri="{D42A27DB-BD31-4B8C-83A1-F6EECF244321}">
                <p14:modId xmlns:p14="http://schemas.microsoft.com/office/powerpoint/2010/main" val="512991805"/>
              </p:ext>
            </p:extLst>
          </p:nvPr>
        </p:nvGraphicFramePr>
        <p:xfrm>
          <a:off x="184113" y="3438984"/>
          <a:ext cx="8771574" cy="134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4" name="図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5075" y="5084763"/>
            <a:ext cx="192563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89"/>
          <p:cNvPicPr>
            <a:picLocks noChangeAspect="1"/>
          </p:cNvPicPr>
          <p:nvPr/>
        </p:nvPicPr>
        <p:blipFill>
          <a:blip r:embed="rId9"/>
          <a:stretch>
            <a:fillRect/>
          </a:stretch>
        </p:blipFill>
        <p:spPr>
          <a:xfrm>
            <a:off x="4473575" y="5084763"/>
            <a:ext cx="2014538" cy="1700212"/>
          </a:xfrm>
          <a:prstGeom prst="rect">
            <a:avLst/>
          </a:prstGeom>
          <a:ln>
            <a:solidFill>
              <a:schemeClr val="bg1">
                <a:lumMod val="75000"/>
              </a:schemeClr>
            </a:solidFill>
          </a:ln>
        </p:spPr>
      </p:pic>
      <p:pic>
        <p:nvPicPr>
          <p:cNvPr id="37896" name="Picture 6" descr="\\172.16.49.12\disk\●技術移転交流ライン●\【タイ】\150715-18市長タイ出張\報道関連\150723定例記者レク\【最終】150723市長記者会見（報道課へ送付）\③-5写真（データ）\①国際セミナー総括署名式の様子.JPG"/>
          <p:cNvPicPr>
            <a:picLocks noChangeAspect="1" noChangeArrowheads="1"/>
          </p:cNvPicPr>
          <p:nvPr/>
        </p:nvPicPr>
        <p:blipFill>
          <a:blip r:embed="rId10">
            <a:extLst>
              <a:ext uri="{28A0092B-C50C-407E-A947-70E740481C1C}">
                <a14:useLocalDpi xmlns:a14="http://schemas.microsoft.com/office/drawing/2010/main" val="0"/>
              </a:ext>
            </a:extLst>
          </a:blip>
          <a:srcRect l="14972" t="18201" r="18523"/>
          <a:stretch>
            <a:fillRect/>
          </a:stretch>
        </p:blipFill>
        <p:spPr bwMode="auto">
          <a:xfrm>
            <a:off x="3586163" y="1809750"/>
            <a:ext cx="168751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59550" y="5084763"/>
            <a:ext cx="2276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4150" y="5084763"/>
            <a:ext cx="2276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90500" y="4716463"/>
            <a:ext cx="4021138" cy="368300"/>
          </a:xfrm>
          <a:prstGeom prst="rect">
            <a:avLst/>
          </a:prstGeom>
          <a:solidFill>
            <a:schemeClr val="accent6">
              <a:lumMod val="20000"/>
              <a:lumOff val="80000"/>
            </a:schemeClr>
          </a:solidFill>
        </p:spPr>
        <p:txBody>
          <a:bodyPr>
            <a:spAutoFit/>
          </a:bodyPr>
          <a:lstStyle/>
          <a:p>
            <a:pPr algn="ctr">
              <a:defRPr/>
            </a:pPr>
            <a:r>
              <a:rPr lang="en-GB" dirty="0"/>
              <a:t>Current Project Status</a:t>
            </a:r>
          </a:p>
        </p:txBody>
      </p:sp>
      <p:sp>
        <p:nvSpPr>
          <p:cNvPr id="11" name="Right Arrow 10"/>
          <p:cNvSpPr/>
          <p:nvPr/>
        </p:nvSpPr>
        <p:spPr>
          <a:xfrm>
            <a:off x="4430713" y="4437063"/>
            <a:ext cx="28575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11"/>
          <p:cNvSpPr txBox="1"/>
          <p:nvPr/>
        </p:nvSpPr>
        <p:spPr>
          <a:xfrm>
            <a:off x="4933950" y="4700588"/>
            <a:ext cx="4021138" cy="368300"/>
          </a:xfrm>
          <a:prstGeom prst="rect">
            <a:avLst/>
          </a:prstGeom>
          <a:solidFill>
            <a:schemeClr val="accent6">
              <a:lumMod val="20000"/>
              <a:lumOff val="80000"/>
            </a:schemeClr>
          </a:solidFill>
        </p:spPr>
        <p:txBody>
          <a:bodyPr>
            <a:spAutoFit/>
          </a:bodyPr>
          <a:lstStyle/>
          <a:p>
            <a:pPr algn="ctr">
              <a:defRPr/>
            </a:pPr>
            <a:r>
              <a:rPr lang="en-GB" dirty="0"/>
              <a:t>Needs future support from CCAC </a:t>
            </a:r>
          </a:p>
        </p:txBody>
      </p:sp>
      <p:sp>
        <p:nvSpPr>
          <p:cNvPr id="13" name="TextBox 12"/>
          <p:cNvSpPr txBox="1"/>
          <p:nvPr/>
        </p:nvSpPr>
        <p:spPr>
          <a:xfrm>
            <a:off x="2809875" y="3157538"/>
            <a:ext cx="3678238" cy="369887"/>
          </a:xfrm>
          <a:prstGeom prst="rect">
            <a:avLst/>
          </a:prstGeom>
          <a:solidFill>
            <a:schemeClr val="accent1">
              <a:lumMod val="20000"/>
              <a:lumOff val="80000"/>
            </a:schemeClr>
          </a:solidFill>
        </p:spPr>
        <p:txBody>
          <a:bodyPr>
            <a:spAutoFit/>
          </a:bodyPr>
          <a:lstStyle/>
          <a:p>
            <a:pPr>
              <a:defRPr/>
            </a:pPr>
            <a:r>
              <a:rPr lang="en-GB" dirty="0">
                <a:latin typeface="Aharoni" panose="02010803020104030203" pitchFamily="2" charset="-79"/>
                <a:cs typeface="Aharoni" panose="02010803020104030203" pitchFamily="2" charset="-79"/>
              </a:rPr>
              <a:t>Project Implementation Process</a:t>
            </a:r>
            <a:endParaRPr lang="en-GB" dirty="0"/>
          </a:p>
        </p:txBody>
      </p:sp>
      <p:pic>
        <p:nvPicPr>
          <p:cNvPr id="37903" name="Picture 14" descr="CCAC-FULL-LOGO-LOW-RES.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9938" y="1765300"/>
            <a:ext cx="1104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2913" y="2454275"/>
            <a:ext cx="10398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95425" y="2432050"/>
            <a:ext cx="8397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รูปภาพ 1"/>
          <p:cNvPicPr>
            <a:picLocks noChangeAspect="1"/>
          </p:cNvPicPr>
          <p:nvPr/>
        </p:nvPicPr>
        <p:blipFill>
          <a:blip r:embed="rId16" cstate="print">
            <a:extLst/>
          </a:blip>
          <a:stretch>
            <a:fillRect/>
          </a:stretch>
        </p:blipFill>
        <p:spPr>
          <a:xfrm>
            <a:off x="6897245" y="2151148"/>
            <a:ext cx="846027" cy="858201"/>
          </a:xfrm>
          <a:prstGeom prst="ellipse">
            <a:avLst/>
          </a:prstGeom>
          <a:ln>
            <a:noFill/>
          </a:ln>
          <a:effectLst>
            <a:softEdge rad="112500"/>
          </a:effectLst>
        </p:spPr>
      </p:pic>
      <p:pic>
        <p:nvPicPr>
          <p:cNvPr id="37907"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802563" y="2195513"/>
            <a:ext cx="7096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2" descr="C:\Users\husnar\Pictures\rayong.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81875" y="1581150"/>
            <a:ext cx="6810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eft-Right Arrow 21"/>
          <p:cNvSpPr/>
          <p:nvPr/>
        </p:nvSpPr>
        <p:spPr>
          <a:xfrm>
            <a:off x="2460625" y="2286000"/>
            <a:ext cx="1093788" cy="3952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Left-Right Arrow 22"/>
          <p:cNvSpPr/>
          <p:nvPr/>
        </p:nvSpPr>
        <p:spPr>
          <a:xfrm>
            <a:off x="5435600" y="2246313"/>
            <a:ext cx="1268413"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TextBox 23"/>
          <p:cNvSpPr txBox="1"/>
          <p:nvPr/>
        </p:nvSpPr>
        <p:spPr>
          <a:xfrm>
            <a:off x="2820988" y="1335088"/>
            <a:ext cx="3679825" cy="369887"/>
          </a:xfrm>
          <a:prstGeom prst="rect">
            <a:avLst/>
          </a:prstGeom>
          <a:solidFill>
            <a:schemeClr val="accent1">
              <a:lumMod val="20000"/>
              <a:lumOff val="80000"/>
            </a:schemeClr>
          </a:solidFill>
        </p:spPr>
        <p:txBody>
          <a:bodyPr>
            <a:spAutoFit/>
          </a:bodyPr>
          <a:lstStyle/>
          <a:p>
            <a:pPr algn="ctr">
              <a:defRPr/>
            </a:pPr>
            <a:r>
              <a:rPr lang="en-GB" dirty="0">
                <a:latin typeface="Aharoni" panose="02010803020104030203" pitchFamily="2" charset="-79"/>
                <a:cs typeface="Aharoni" panose="02010803020104030203" pitchFamily="2" charset="-79"/>
              </a:rPr>
              <a:t>Project Partners</a:t>
            </a:r>
            <a:endParaRPr lang="en-GB" dirty="0"/>
          </a:p>
        </p:txBody>
      </p:sp>
      <p:sp>
        <p:nvSpPr>
          <p:cNvPr id="26" name="TextBox 25"/>
          <p:cNvSpPr txBox="1"/>
          <p:nvPr/>
        </p:nvSpPr>
        <p:spPr>
          <a:xfrm>
            <a:off x="657225" y="2987675"/>
            <a:ext cx="1439863" cy="415925"/>
          </a:xfrm>
          <a:prstGeom prst="rect">
            <a:avLst/>
          </a:prstGeom>
          <a:noFill/>
        </p:spPr>
        <p:txBody>
          <a:bodyPr>
            <a:spAutoFit/>
          </a:bodyPr>
          <a:lstStyle/>
          <a:p>
            <a:pPr algn="ctr">
              <a:defRPr/>
            </a:pPr>
            <a:r>
              <a:rPr lang="en-GB" sz="1050" dirty="0">
                <a:solidFill>
                  <a:schemeClr val="bg1"/>
                </a:solidFill>
              </a:rPr>
              <a:t>Financial and technical support</a:t>
            </a:r>
          </a:p>
        </p:txBody>
      </p:sp>
      <p:sp>
        <p:nvSpPr>
          <p:cNvPr id="29" name="TextBox 28"/>
          <p:cNvSpPr txBox="1"/>
          <p:nvPr/>
        </p:nvSpPr>
        <p:spPr>
          <a:xfrm>
            <a:off x="7094538" y="2870200"/>
            <a:ext cx="1441450" cy="577850"/>
          </a:xfrm>
          <a:prstGeom prst="rect">
            <a:avLst/>
          </a:prstGeom>
          <a:noFill/>
        </p:spPr>
        <p:txBody>
          <a:bodyPr>
            <a:spAutoFit/>
          </a:bodyPr>
          <a:lstStyle/>
          <a:p>
            <a:pPr algn="ctr">
              <a:defRPr/>
            </a:pPr>
            <a:r>
              <a:rPr lang="en-GB" sz="1050" dirty="0">
                <a:solidFill>
                  <a:schemeClr val="bg1"/>
                </a:solidFill>
              </a:rPr>
              <a:t>Implementation at local and national  </a:t>
            </a:r>
          </a:p>
          <a:p>
            <a:pPr algn="ctr">
              <a:defRPr/>
            </a:pPr>
            <a:r>
              <a:rPr lang="en-GB" sz="1050" dirty="0">
                <a:solidFill>
                  <a:schemeClr val="bg1"/>
                </a:solidFill>
              </a:rPr>
              <a:t>levels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z="3200" smtClean="0"/>
              <a:t>Strategic planning to mitigate SLCPs from MSWM </a:t>
            </a:r>
          </a:p>
        </p:txBody>
      </p:sp>
      <p:sp>
        <p:nvSpPr>
          <p:cNvPr id="6" name="Right Arrow 5"/>
          <p:cNvSpPr/>
          <p:nvPr/>
        </p:nvSpPr>
        <p:spPr>
          <a:xfrm>
            <a:off x="4114800" y="3176588"/>
            <a:ext cx="309563" cy="936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6"/>
          <p:cNvSpPr txBox="1"/>
          <p:nvPr/>
        </p:nvSpPr>
        <p:spPr>
          <a:xfrm>
            <a:off x="188913" y="1928813"/>
            <a:ext cx="3832225" cy="3416300"/>
          </a:xfrm>
          <a:prstGeom prst="rect">
            <a:avLst/>
          </a:prstGeom>
          <a:solidFill>
            <a:schemeClr val="accent4">
              <a:lumMod val="40000"/>
              <a:lumOff val="60000"/>
            </a:schemeClr>
          </a:solidFill>
        </p:spPr>
        <p:txBody>
          <a:bodyPr>
            <a:spAutoFit/>
          </a:bodyPr>
          <a:lstStyle/>
          <a:p>
            <a:pPr algn="ctr">
              <a:defRPr/>
            </a:pPr>
            <a:r>
              <a:rPr lang="en-GB" dirty="0"/>
              <a:t>Current Practice of MSWM</a:t>
            </a:r>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p:txBody>
      </p:sp>
      <p:sp>
        <p:nvSpPr>
          <p:cNvPr id="8" name="TextBox 7"/>
          <p:cNvSpPr txBox="1"/>
          <p:nvPr/>
        </p:nvSpPr>
        <p:spPr>
          <a:xfrm>
            <a:off x="4729163" y="1936750"/>
            <a:ext cx="4306887" cy="3416300"/>
          </a:xfrm>
          <a:prstGeom prst="rect">
            <a:avLst/>
          </a:prstGeom>
          <a:solidFill>
            <a:schemeClr val="accent3">
              <a:lumMod val="60000"/>
              <a:lumOff val="40000"/>
            </a:schemeClr>
          </a:solidFill>
        </p:spPr>
        <p:txBody>
          <a:bodyPr>
            <a:spAutoFit/>
          </a:bodyPr>
          <a:lstStyle/>
          <a:p>
            <a:pPr algn="ctr">
              <a:defRPr/>
            </a:pPr>
            <a:r>
              <a:rPr lang="en-GB" dirty="0"/>
              <a:t>Proposed strategy for MSWM</a:t>
            </a:r>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a:p>
            <a:pPr algn="ctr">
              <a:defRPr/>
            </a:pPr>
            <a:endParaRPr lang="en-GB" dirty="0"/>
          </a:p>
        </p:txBody>
      </p:sp>
      <p:sp>
        <p:nvSpPr>
          <p:cNvPr id="38918" name="TextBox 8"/>
          <p:cNvSpPr txBox="1">
            <a:spLocks noChangeArrowheads="1"/>
          </p:cNvSpPr>
          <p:nvPr/>
        </p:nvSpPr>
        <p:spPr bwMode="auto">
          <a:xfrm>
            <a:off x="5727700" y="3825875"/>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800">
                <a:latin typeface="Arial" panose="020B0604020202020204" pitchFamily="34" charset="0"/>
              </a:rPr>
              <a:t>Waste Bank</a:t>
            </a:r>
          </a:p>
        </p:txBody>
      </p:sp>
      <p:pic>
        <p:nvPicPr>
          <p:cNvPr id="3" name="Picture 2"/>
          <p:cNvPicPr>
            <a:picLocks noChangeAspect="1" noChangeArrowheads="1"/>
          </p:cNvPicPr>
          <p:nvPr/>
        </p:nvPicPr>
        <p:blipFill>
          <a:blip r:embed="rId3"/>
          <a:srcRect/>
          <a:stretch>
            <a:fillRect/>
          </a:stretch>
        </p:blipFill>
        <p:spPr bwMode="auto">
          <a:xfrm>
            <a:off x="144463" y="2606675"/>
            <a:ext cx="3876675" cy="2439988"/>
          </a:xfrm>
          <a:prstGeom prst="rect">
            <a:avLst/>
          </a:prstGeom>
          <a:solidFill>
            <a:schemeClr val="accent2">
              <a:lumMod val="40000"/>
              <a:lumOff val="60000"/>
            </a:schemeClr>
          </a:solidFill>
          <a:ln w="9525">
            <a:noFill/>
            <a:miter lim="800000"/>
            <a:headEnd/>
            <a:tailEnd/>
          </a:ln>
        </p:spPr>
      </p:pic>
      <p:pic>
        <p:nvPicPr>
          <p:cNvPr id="389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2609850"/>
            <a:ext cx="460057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7800" y="5638800"/>
            <a:ext cx="8847138" cy="1200150"/>
          </a:xfrm>
          <a:prstGeom prst="rect">
            <a:avLst/>
          </a:prstGeom>
          <a:solidFill>
            <a:schemeClr val="accent6">
              <a:lumMod val="40000"/>
              <a:lumOff val="60000"/>
            </a:schemeClr>
          </a:solidFill>
        </p:spPr>
        <p:txBody>
          <a:bodyPr>
            <a:spAutoFit/>
          </a:bodyPr>
          <a:lstStyle/>
          <a:p>
            <a:pPr marL="342900" indent="-342900">
              <a:buFont typeface="+mj-lt"/>
              <a:buAutoNum type="arabicPeriod"/>
              <a:defRPr/>
            </a:pPr>
            <a:r>
              <a:rPr lang="en-US" sz="1200" dirty="0">
                <a:latin typeface="Aharoni" panose="02010803020104030203" pitchFamily="2" charset="-79"/>
                <a:cs typeface="Aharoni" panose="02010803020104030203" pitchFamily="2" charset="-79"/>
              </a:rPr>
              <a:t>Institutionalize waste separation at source and 3Rs </a:t>
            </a:r>
          </a:p>
          <a:p>
            <a:pPr marL="342900" indent="-342900">
              <a:buFont typeface="+mj-lt"/>
              <a:buAutoNum type="arabicPeriod"/>
              <a:defRPr/>
            </a:pPr>
            <a:r>
              <a:rPr lang="en-US" sz="1200" dirty="0">
                <a:latin typeface="Aharoni" panose="02010803020104030203" pitchFamily="2" charset="-79"/>
                <a:cs typeface="Aharoni" panose="02010803020104030203" pitchFamily="2" charset="-79"/>
              </a:rPr>
              <a:t>Promotion of Waste Bank integrating informal recycling activities</a:t>
            </a:r>
          </a:p>
          <a:p>
            <a:pPr marL="342900" indent="-342900">
              <a:buFont typeface="+mj-lt"/>
              <a:buAutoNum type="arabicPeriod"/>
              <a:defRPr/>
            </a:pPr>
            <a:r>
              <a:rPr lang="en-US" sz="1200" dirty="0">
                <a:latin typeface="Aharoni" panose="02010803020104030203" pitchFamily="2" charset="-79"/>
                <a:cs typeface="Aharoni" panose="02010803020104030203" pitchFamily="2" charset="-79"/>
              </a:rPr>
              <a:t>Promotion of composting for organic waste recycling </a:t>
            </a:r>
          </a:p>
          <a:p>
            <a:pPr marL="342900" indent="-342900">
              <a:buFont typeface="+mj-lt"/>
              <a:buAutoNum type="arabicPeriod"/>
              <a:defRPr/>
            </a:pPr>
            <a:r>
              <a:rPr lang="en-US" sz="1200" dirty="0">
                <a:latin typeface="Aharoni" panose="02010803020104030203" pitchFamily="2" charset="-79"/>
                <a:cs typeface="Aharoni" panose="02010803020104030203" pitchFamily="2" charset="-79"/>
              </a:rPr>
              <a:t>Closure the open dumping and transport the residual waste to sanitary landfill of the </a:t>
            </a:r>
            <a:r>
              <a:rPr lang="en-US" sz="1200" dirty="0" err="1">
                <a:latin typeface="Aharoni" panose="02010803020104030203" pitchFamily="2" charset="-79"/>
                <a:cs typeface="Aharoni" panose="02010803020104030203" pitchFamily="2" charset="-79"/>
              </a:rPr>
              <a:t>Rayong</a:t>
            </a:r>
            <a:r>
              <a:rPr lang="en-US" sz="1200" dirty="0">
                <a:latin typeface="Aharoni" panose="02010803020104030203" pitchFamily="2" charset="-79"/>
                <a:cs typeface="Aharoni" panose="02010803020104030203" pitchFamily="2" charset="-79"/>
              </a:rPr>
              <a:t> Province</a:t>
            </a:r>
          </a:p>
          <a:p>
            <a:pPr marL="342900" indent="-342900">
              <a:buFont typeface="+mj-lt"/>
              <a:buAutoNum type="arabicPeriod"/>
              <a:defRPr/>
            </a:pPr>
            <a:r>
              <a:rPr lang="en-US" sz="1200" dirty="0">
                <a:latin typeface="Aharoni" panose="02010803020104030203" pitchFamily="2" charset="-79"/>
                <a:cs typeface="Aharoni" panose="02010803020104030203" pitchFamily="2" charset="-79"/>
              </a:rPr>
              <a:t>Institutional and capacity building for the implementation of ISWM plan</a:t>
            </a:r>
          </a:p>
          <a:p>
            <a:pPr marL="342900" indent="-342900">
              <a:buFont typeface="+mj-lt"/>
              <a:buAutoNum type="arabicPeriod"/>
              <a:defRPr/>
            </a:pPr>
            <a:r>
              <a:rPr lang="en-GB" sz="1200" dirty="0">
                <a:latin typeface="Aharoni" panose="02010803020104030203" pitchFamily="2" charset="-79"/>
                <a:cs typeface="Aharoni" panose="02010803020104030203" pitchFamily="2" charset="-79"/>
              </a:rPr>
              <a:t>Networking and city exchange among Kitakyushu, </a:t>
            </a:r>
            <a:r>
              <a:rPr lang="en-GB" sz="1200" dirty="0" err="1">
                <a:latin typeface="Aharoni" panose="02010803020104030203" pitchFamily="2" charset="-79"/>
                <a:cs typeface="Aharoni" panose="02010803020104030203" pitchFamily="2" charset="-79"/>
              </a:rPr>
              <a:t>Rayong</a:t>
            </a:r>
            <a:r>
              <a:rPr lang="en-GB" sz="1200" dirty="0">
                <a:latin typeface="Aharoni" panose="02010803020104030203" pitchFamily="2" charset="-79"/>
                <a:cs typeface="Aharoni" panose="02010803020104030203" pitchFamily="2" charset="-79"/>
              </a:rPr>
              <a:t> Province and </a:t>
            </a:r>
            <a:r>
              <a:rPr lang="en-GB" sz="1200" dirty="0" err="1">
                <a:latin typeface="Aharoni" panose="02010803020104030203" pitchFamily="2" charset="-79"/>
                <a:cs typeface="Aharoni" panose="02010803020104030203" pitchFamily="2" charset="-79"/>
              </a:rPr>
              <a:t>Rayong</a:t>
            </a:r>
            <a:r>
              <a:rPr lang="en-GB" sz="1200" dirty="0">
                <a:latin typeface="Aharoni" panose="02010803020104030203" pitchFamily="2" charset="-79"/>
                <a:cs typeface="Aharoni" panose="02010803020104030203" pitchFamily="2" charset="-79"/>
              </a:rPr>
              <a:t> City</a:t>
            </a:r>
          </a:p>
        </p:txBody>
      </p:sp>
      <p:sp>
        <p:nvSpPr>
          <p:cNvPr id="11" name="Down Arrow 10"/>
          <p:cNvSpPr/>
          <p:nvPr/>
        </p:nvSpPr>
        <p:spPr>
          <a:xfrm>
            <a:off x="3471863" y="5407025"/>
            <a:ext cx="2257425" cy="25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95288" y="115888"/>
            <a:ext cx="8229600" cy="720725"/>
          </a:xfrm>
        </p:spPr>
        <p:txBody>
          <a:bodyPr/>
          <a:lstStyle/>
          <a:p>
            <a:r>
              <a:rPr lang="en-GB" altLang="en-US" sz="4000" b="1" smtClean="0"/>
              <a:t>Application of the Tool </a:t>
            </a:r>
          </a:p>
        </p:txBody>
      </p:sp>
      <p:sp>
        <p:nvSpPr>
          <p:cNvPr id="40963" name="Rectangle 3"/>
          <p:cNvSpPr>
            <a:spLocks noChangeArrowheads="1"/>
          </p:cNvSpPr>
          <p:nvPr/>
        </p:nvSpPr>
        <p:spPr bwMode="auto">
          <a:xfrm>
            <a:off x="107950" y="1052513"/>
            <a:ext cx="90360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en-GB" altLang="en-US" sz="2400" b="0">
                <a:latin typeface="Arial" panose="020B0604020202020204" pitchFamily="34" charset="0"/>
              </a:rPr>
              <a:t>Decision making tool was used for a rapid assessment of current emissions resulting  from business-as-usual-(BAU) practice of  waste management in Rayong City.</a:t>
            </a:r>
          </a:p>
          <a:p>
            <a:pPr>
              <a:spcBef>
                <a:spcPct val="0"/>
              </a:spcBef>
              <a:buFont typeface="Wingdings" panose="05000000000000000000" pitchFamily="2" charset="2"/>
              <a:buChar char="q"/>
            </a:pPr>
            <a:endParaRPr lang="en-GB" altLang="en-US" sz="2400" b="0">
              <a:latin typeface="Arial" panose="020B0604020202020204" pitchFamily="34" charset="0"/>
            </a:endParaRPr>
          </a:p>
          <a:p>
            <a:pPr>
              <a:spcBef>
                <a:spcPct val="0"/>
              </a:spcBef>
              <a:buFont typeface="Wingdings" panose="05000000000000000000" pitchFamily="2" charset="2"/>
              <a:buChar char="q"/>
            </a:pPr>
            <a:r>
              <a:rPr lang="en-GB" altLang="en-US" sz="2400" b="0">
                <a:latin typeface="Arial" panose="020B0604020202020204" pitchFamily="34" charset="0"/>
              </a:rPr>
              <a:t>Identified two alternative solutions for Rayong City from an emissions reduction perspective to compare with BAU practice. </a:t>
            </a:r>
          </a:p>
          <a:p>
            <a:pPr>
              <a:spcBef>
                <a:spcPct val="0"/>
              </a:spcBef>
              <a:buFont typeface="Wingdings" panose="05000000000000000000" pitchFamily="2" charset="2"/>
              <a:buChar char="q"/>
            </a:pPr>
            <a:endParaRPr lang="en-GB" altLang="en-US" sz="2400" b="0">
              <a:latin typeface="Arial" panose="020B0604020202020204" pitchFamily="34" charset="0"/>
            </a:endParaRPr>
          </a:p>
          <a:p>
            <a:pPr>
              <a:spcBef>
                <a:spcPct val="0"/>
              </a:spcBef>
              <a:buFont typeface="Wingdings" panose="05000000000000000000" pitchFamily="2" charset="2"/>
              <a:buChar char="q"/>
            </a:pPr>
            <a:r>
              <a:rPr lang="en-GB" altLang="en-US" sz="2400" b="0">
                <a:latin typeface="Arial" panose="020B0604020202020204" pitchFamily="34" charset="0"/>
              </a:rPr>
              <a:t>BAU practice is mainly open dumping. Composting and recycling were identified as two potential resource recovery options.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73075" y="115888"/>
            <a:ext cx="8229600" cy="1143000"/>
          </a:xfrm>
        </p:spPr>
        <p:txBody>
          <a:bodyPr/>
          <a:lstStyle/>
          <a:p>
            <a:r>
              <a:rPr lang="en-GB" altLang="en-US" sz="3600" b="1" smtClean="0">
                <a:latin typeface="Arial" panose="020B0604020202020204" pitchFamily="34" charset="0"/>
                <a:cs typeface="Arial" panose="020B0604020202020204" pitchFamily="34" charset="0"/>
              </a:rPr>
              <a:t>Comparison of BAU Practice with Two Alternative Scenarios</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1773238"/>
            <a:ext cx="9121775"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775" y="163513"/>
            <a:ext cx="4032250" cy="646112"/>
          </a:xfrm>
          <a:prstGeom prst="rect">
            <a:avLst/>
          </a:prstGeom>
          <a:noFill/>
        </p:spPr>
        <p:txBody>
          <a:bodyPr>
            <a:spAutoFit/>
          </a:bodyPr>
          <a:lstStyle/>
          <a:p>
            <a:pPr>
              <a:defRPr/>
            </a:pPr>
            <a:r>
              <a:rPr lang="en-GB" sz="3600" dirty="0">
                <a:latin typeface="+mn-lt"/>
              </a:rPr>
              <a:t>Content </a:t>
            </a:r>
          </a:p>
        </p:txBody>
      </p:sp>
      <p:sp>
        <p:nvSpPr>
          <p:cNvPr id="13315" name="Rectangle 4"/>
          <p:cNvSpPr>
            <a:spLocks noChangeArrowheads="1"/>
          </p:cNvSpPr>
          <p:nvPr/>
        </p:nvSpPr>
        <p:spPr bwMode="auto">
          <a:xfrm>
            <a:off x="1908175" y="1412875"/>
            <a:ext cx="7993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Background</a:t>
            </a:r>
          </a:p>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Objectives </a:t>
            </a:r>
          </a:p>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Features of the tool </a:t>
            </a:r>
          </a:p>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Input data </a:t>
            </a:r>
            <a:r>
              <a:rPr lang="en-GB" altLang="en-US" sz="2400" b="0" dirty="0" smtClean="0">
                <a:latin typeface="Times New Roman" panose="02020603050405020304" pitchFamily="18" charset="0"/>
                <a:cs typeface="Times New Roman" panose="02020603050405020304" pitchFamily="18" charset="0"/>
              </a:rPr>
              <a:t>requirements </a:t>
            </a:r>
            <a:endParaRPr lang="en-GB" altLang="en-US" sz="2400" b="0" dirty="0">
              <a:latin typeface="Times New Roman" panose="02020603050405020304" pitchFamily="18" charset="0"/>
              <a:cs typeface="Times New Roman" panose="02020603050405020304" pitchFamily="18" charset="0"/>
            </a:endParaRPr>
          </a:p>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Emission factors and default values</a:t>
            </a:r>
          </a:p>
          <a:p>
            <a:pPr eaLnBrk="1" hangingPunct="1">
              <a:spcBef>
                <a:spcPct val="0"/>
              </a:spcBef>
              <a:spcAft>
                <a:spcPts val="1200"/>
              </a:spcAft>
              <a:buClr>
                <a:srgbClr val="FF0000"/>
              </a:buClr>
              <a:buFont typeface="Wingdings" panose="05000000000000000000" pitchFamily="2" charset="2"/>
              <a:buChar char="q"/>
            </a:pPr>
            <a:r>
              <a:rPr lang="en-GB" altLang="en-US" sz="2400" b="0" dirty="0" smtClean="0">
                <a:latin typeface="Times New Roman" panose="02020603050405020304" pitchFamily="18" charset="0"/>
                <a:cs typeface="Times New Roman" panose="02020603050405020304" pitchFamily="18" charset="0"/>
              </a:rPr>
              <a:t>Emission results from individual technologies </a:t>
            </a:r>
            <a:endParaRPr lang="en-GB" altLang="en-US" sz="2400" b="0" dirty="0">
              <a:latin typeface="Times New Roman" panose="02020603050405020304" pitchFamily="18" charset="0"/>
              <a:cs typeface="Times New Roman" panose="02020603050405020304" pitchFamily="18" charset="0"/>
            </a:endParaRPr>
          </a:p>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Summary of the results  </a:t>
            </a:r>
          </a:p>
        </p:txBody>
      </p:sp>
      <p:sp>
        <p:nvSpPr>
          <p:cNvPr id="13316" name="TextBox 1"/>
          <p:cNvSpPr txBox="1">
            <a:spLocks noChangeArrowheads="1"/>
          </p:cNvSpPr>
          <p:nvPr/>
        </p:nvSpPr>
        <p:spPr bwMode="auto">
          <a:xfrm>
            <a:off x="611188" y="949325"/>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rgbClr val="0000FF"/>
                </a:solidFill>
                <a:latin typeface="Arial" panose="020B0604020202020204" pitchFamily="34" charset="0"/>
              </a:rPr>
              <a:t>Part I: Introduction to tool package </a:t>
            </a:r>
          </a:p>
        </p:txBody>
      </p:sp>
      <p:sp>
        <p:nvSpPr>
          <p:cNvPr id="13317" name="TextBox 4"/>
          <p:cNvSpPr txBox="1">
            <a:spLocks noChangeArrowheads="1"/>
          </p:cNvSpPr>
          <p:nvPr/>
        </p:nvSpPr>
        <p:spPr bwMode="auto">
          <a:xfrm>
            <a:off x="541338" y="5157788"/>
            <a:ext cx="6983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solidFill>
                  <a:srgbClr val="0000FF"/>
                </a:solidFill>
                <a:latin typeface="Arial" panose="020B0604020202020204" pitchFamily="34" charset="0"/>
              </a:rPr>
              <a:t>Part II: Application of the tool  </a:t>
            </a:r>
          </a:p>
        </p:txBody>
      </p:sp>
      <p:sp>
        <p:nvSpPr>
          <p:cNvPr id="13318" name="Rectangle 3"/>
          <p:cNvSpPr>
            <a:spLocks noChangeArrowheads="1"/>
          </p:cNvSpPr>
          <p:nvPr/>
        </p:nvSpPr>
        <p:spPr bwMode="auto">
          <a:xfrm>
            <a:off x="1908175" y="5618163"/>
            <a:ext cx="4494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Case study in </a:t>
            </a:r>
            <a:r>
              <a:rPr lang="en-GB" altLang="en-US" sz="2400" b="0" dirty="0" err="1">
                <a:latin typeface="Times New Roman" panose="02020603050405020304" pitchFamily="18" charset="0"/>
                <a:cs typeface="Times New Roman" panose="02020603050405020304" pitchFamily="18" charset="0"/>
              </a:rPr>
              <a:t>Rayong</a:t>
            </a:r>
            <a:r>
              <a:rPr lang="en-GB" altLang="en-US" sz="2400" b="0" dirty="0">
                <a:latin typeface="Times New Roman" panose="02020603050405020304" pitchFamily="18" charset="0"/>
                <a:cs typeface="Times New Roman" panose="02020603050405020304" pitchFamily="18" charset="0"/>
              </a:rPr>
              <a:t>-Thailand </a:t>
            </a:r>
            <a:endParaRPr lang="en-GB" altLang="en-US"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5900" y="44450"/>
            <a:ext cx="8229600" cy="749300"/>
          </a:xfrm>
        </p:spPr>
        <p:txBody>
          <a:bodyPr/>
          <a:lstStyle/>
          <a:p>
            <a:r>
              <a:rPr lang="en-GB" altLang="en-US" smtClean="0"/>
              <a:t>Entering Data into the Tool</a:t>
            </a:r>
          </a:p>
        </p:txBody>
      </p:sp>
      <p:sp>
        <p:nvSpPr>
          <p:cNvPr id="44035" name="TextBox 3"/>
          <p:cNvSpPr txBox="1">
            <a:spLocks noChangeArrowheads="1"/>
          </p:cNvSpPr>
          <p:nvPr/>
        </p:nvSpPr>
        <p:spPr bwMode="auto">
          <a:xfrm>
            <a:off x="228600" y="83026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0">
                <a:latin typeface="Arial" panose="020B0604020202020204" pitchFamily="34" charset="0"/>
              </a:rPr>
              <a:t>Location specific data was used for more accurate estimations of the emissions </a:t>
            </a:r>
          </a:p>
        </p:txBody>
      </p:sp>
      <p:pic>
        <p:nvPicPr>
          <p:cNvPr id="44036" name="Picture 4"/>
          <p:cNvPicPr>
            <a:picLocks noChangeAspect="1"/>
          </p:cNvPicPr>
          <p:nvPr/>
        </p:nvPicPr>
        <p:blipFill>
          <a:blip r:embed="rId3">
            <a:extLst>
              <a:ext uri="{28A0092B-C50C-407E-A947-70E740481C1C}">
                <a14:useLocalDpi xmlns:a14="http://schemas.microsoft.com/office/drawing/2010/main" val="0"/>
              </a:ext>
            </a:extLst>
          </a:blip>
          <a:srcRect l="3320" t="23624" r="22520" b="13004"/>
          <a:stretch>
            <a:fillRect/>
          </a:stretch>
        </p:blipFill>
        <p:spPr bwMode="auto">
          <a:xfrm>
            <a:off x="215900" y="2420938"/>
            <a:ext cx="8583613"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5"/>
          <p:cNvSpPr txBox="1">
            <a:spLocks noChangeArrowheads="1"/>
          </p:cNvSpPr>
          <p:nvPr/>
        </p:nvSpPr>
        <p:spPr bwMode="auto">
          <a:xfrm>
            <a:off x="228600" y="1985963"/>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0000FF"/>
                </a:solidFill>
                <a:latin typeface="Arial" panose="020B0604020202020204" pitchFamily="34" charset="0"/>
              </a:rPr>
              <a:t>Basic Data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1714" t="24388" r="7478" b="13118"/>
          <a:stretch>
            <a:fillRect/>
          </a:stretch>
        </p:blipFill>
        <p:spPr bwMode="auto">
          <a:xfrm>
            <a:off x="22225" y="1296988"/>
            <a:ext cx="91217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395288" y="36513"/>
            <a:ext cx="8229600" cy="1143000"/>
          </a:xfrm>
        </p:spPr>
        <p:txBody>
          <a:bodyPr/>
          <a:lstStyle/>
          <a:p>
            <a:r>
              <a:rPr lang="en-GB" altLang="en-US" smtClean="0"/>
              <a:t>Entering Data into the Tool</a:t>
            </a:r>
          </a:p>
        </p:txBody>
      </p:sp>
      <p:sp>
        <p:nvSpPr>
          <p:cNvPr id="46084" name="TextBox 4"/>
          <p:cNvSpPr txBox="1">
            <a:spLocks noChangeArrowheads="1"/>
          </p:cNvSpPr>
          <p:nvPr/>
        </p:nvSpPr>
        <p:spPr bwMode="auto">
          <a:xfrm>
            <a:off x="196850" y="927100"/>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a:solidFill>
                  <a:srgbClr val="0000FF"/>
                </a:solidFill>
                <a:latin typeface="Arial" panose="020B0604020202020204" pitchFamily="34" charset="0"/>
              </a:rPr>
              <a:t>Waste data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1518" t="22961" r="32417" b="14909"/>
          <a:stretch>
            <a:fillRect/>
          </a:stretch>
        </p:blipFill>
        <p:spPr bwMode="auto">
          <a:xfrm>
            <a:off x="3175" y="1574800"/>
            <a:ext cx="90138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4450"/>
            <a:ext cx="8229600" cy="635000"/>
          </a:xfrm>
        </p:spPr>
        <p:txBody>
          <a:bodyPr/>
          <a:lstStyle/>
          <a:p>
            <a:r>
              <a:rPr lang="en-GB" altLang="en-US" smtClean="0"/>
              <a:t>Estimated Results </a:t>
            </a: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l="2368" t="25272" r="17120" b="14360"/>
          <a:stretch>
            <a:fillRect/>
          </a:stretch>
        </p:blipFill>
        <p:spPr bwMode="auto">
          <a:xfrm>
            <a:off x="71438" y="2454275"/>
            <a:ext cx="889317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ChangeArrowheads="1"/>
          </p:cNvSpPr>
          <p:nvPr/>
        </p:nvSpPr>
        <p:spPr bwMode="auto">
          <a:xfrm>
            <a:off x="206375" y="549275"/>
            <a:ext cx="89646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Arial" panose="020B0604020202020204" pitchFamily="34" charset="0"/>
              </a:rPr>
              <a:t>An individual worksheet has been designed to estimate the technology specific emissions in consideration of their entire life cycle.</a:t>
            </a:r>
          </a:p>
          <a:p>
            <a:pPr>
              <a:spcBef>
                <a:spcPct val="0"/>
              </a:spcBef>
              <a:buFontTx/>
              <a:buNone/>
            </a:pPr>
            <a:endParaRPr lang="en-GB" altLang="en-US" sz="2400" b="0">
              <a:latin typeface="Arial" panose="020B0604020202020204" pitchFamily="34" charset="0"/>
            </a:endParaRPr>
          </a:p>
          <a:p>
            <a:pPr>
              <a:spcBef>
                <a:spcPct val="0"/>
              </a:spcBef>
              <a:buFontTx/>
              <a:buNone/>
            </a:pPr>
            <a:r>
              <a:rPr lang="en-GB" altLang="en-US" sz="2400" b="0">
                <a:latin typeface="Arial" panose="020B0604020202020204" pitchFamily="34" charset="0"/>
              </a:rPr>
              <a:t>Emissions have been calculated per gas.</a:t>
            </a:r>
          </a:p>
          <a:p>
            <a:pPr>
              <a:spcBef>
                <a:spcPct val="0"/>
              </a:spcBef>
              <a:buFontTx/>
              <a:buNone/>
            </a:pPr>
            <a:r>
              <a:rPr lang="en-GB" altLang="en-US" sz="2400" b="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50825" y="688975"/>
            <a:ext cx="9074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Arial" panose="020B0604020202020204" pitchFamily="34" charset="0"/>
                <a:ea typeface="SimSun" panose="02010600030101010101" pitchFamily="2" charset="-122"/>
                <a:cs typeface="Arial" panose="020B0604020202020204" pitchFamily="34" charset="0"/>
              </a:rPr>
              <a:t>The summary sheet indicates the overall results of the estimations in the Rayong city.</a:t>
            </a:r>
          </a:p>
        </p:txBody>
      </p:sp>
      <p:sp>
        <p:nvSpPr>
          <p:cNvPr id="48131" name="Title 1"/>
          <p:cNvSpPr>
            <a:spLocks noGrp="1"/>
          </p:cNvSpPr>
          <p:nvPr>
            <p:ph type="title"/>
          </p:nvPr>
        </p:nvSpPr>
        <p:spPr>
          <a:xfrm>
            <a:off x="457200" y="44450"/>
            <a:ext cx="8229600" cy="635000"/>
          </a:xfrm>
        </p:spPr>
        <p:txBody>
          <a:bodyPr/>
          <a:lstStyle/>
          <a:p>
            <a:r>
              <a:rPr lang="en-GB" altLang="en-US" smtClean="0"/>
              <a:t>Estimated Results </a:t>
            </a:r>
          </a:p>
        </p:txBody>
      </p:sp>
      <p:graphicFrame>
        <p:nvGraphicFramePr>
          <p:cNvPr id="5" name="Chart 4"/>
          <p:cNvGraphicFramePr>
            <a:graphicFrameLocks/>
          </p:cNvGraphicFramePr>
          <p:nvPr/>
        </p:nvGraphicFramePr>
        <p:xfrm>
          <a:off x="176750" y="1700808"/>
          <a:ext cx="878773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8133" name="Rectangle 8"/>
          <p:cNvSpPr>
            <a:spLocks noChangeArrowheads="1"/>
          </p:cNvSpPr>
          <p:nvPr/>
        </p:nvSpPr>
        <p:spPr bwMode="auto">
          <a:xfrm>
            <a:off x="215900" y="54832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Arial" panose="020B0604020202020204" pitchFamily="34" charset="0"/>
              </a:rPr>
              <a:t>The aggregated net climate impact from two possible scenarios have been compared with BAU practices to select the most optimal waste management option for the city.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4067944" y="4097432"/>
          <a:ext cx="4835875" cy="2746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0" y="667727"/>
          <a:ext cx="6804248" cy="3121314"/>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Title 1"/>
          <p:cNvSpPr>
            <a:spLocks noGrp="1"/>
          </p:cNvSpPr>
          <p:nvPr>
            <p:ph type="title"/>
          </p:nvPr>
        </p:nvSpPr>
        <p:spPr>
          <a:xfrm>
            <a:off x="457200" y="44450"/>
            <a:ext cx="8229600" cy="635000"/>
          </a:xfrm>
        </p:spPr>
        <p:txBody>
          <a:bodyPr/>
          <a:lstStyle/>
          <a:p>
            <a:r>
              <a:rPr lang="en-GB" altLang="en-US" smtClean="0"/>
              <a:t>Estimated Results </a:t>
            </a:r>
          </a:p>
        </p:txBody>
      </p:sp>
      <p:sp>
        <p:nvSpPr>
          <p:cNvPr id="49157" name="Rectangle 5"/>
          <p:cNvSpPr>
            <a:spLocks noChangeArrowheads="1"/>
          </p:cNvSpPr>
          <p:nvPr/>
        </p:nvSpPr>
        <p:spPr bwMode="auto">
          <a:xfrm>
            <a:off x="179388" y="4300538"/>
            <a:ext cx="370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Arial" panose="020B0604020202020204" pitchFamily="34" charset="0"/>
              </a:rPr>
              <a:t>GWP value of BC has not been finalised yet and therefore, net BC emissions from each scenario are shown separately. </a:t>
            </a:r>
          </a:p>
        </p:txBody>
      </p:sp>
      <p:sp>
        <p:nvSpPr>
          <p:cNvPr id="49158" name="Rectangle 6"/>
          <p:cNvSpPr>
            <a:spLocks noChangeArrowheads="1"/>
          </p:cNvSpPr>
          <p:nvPr/>
        </p:nvSpPr>
        <p:spPr bwMode="auto">
          <a:xfrm>
            <a:off x="6981825" y="692150"/>
            <a:ext cx="21272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0">
                <a:latin typeface="Arial" panose="020B0604020202020204" pitchFamily="34" charset="0"/>
              </a:rPr>
              <a:t>Except BC, net emissions of other gases have been aggregated as CO</a:t>
            </a:r>
            <a:r>
              <a:rPr lang="en-GB" altLang="en-US" sz="1800" b="0" baseline="-25000">
                <a:latin typeface="Arial" panose="020B0604020202020204" pitchFamily="34" charset="0"/>
              </a:rPr>
              <a:t>2</a:t>
            </a:r>
            <a:r>
              <a:rPr lang="en-GB" altLang="en-US" sz="1800" b="0">
                <a:latin typeface="Arial" panose="020B0604020202020204" pitchFamily="34" charset="0"/>
              </a:rPr>
              <a:t>-eq considering the Global Warming Potential (GWP) values of CO2, CH4, N2O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49238"/>
            <a:ext cx="8229600" cy="777875"/>
          </a:xfrm>
        </p:spPr>
        <p:txBody>
          <a:bodyPr/>
          <a:lstStyle/>
          <a:p>
            <a:r>
              <a:rPr lang="en-GB" altLang="en-US" smtClean="0"/>
              <a:t>Conclusions </a:t>
            </a:r>
          </a:p>
        </p:txBody>
      </p:sp>
      <p:sp>
        <p:nvSpPr>
          <p:cNvPr id="3" name="TextBox 2"/>
          <p:cNvSpPr txBox="1"/>
          <p:nvPr/>
        </p:nvSpPr>
        <p:spPr>
          <a:xfrm>
            <a:off x="215900" y="1052513"/>
            <a:ext cx="8712200" cy="6062662"/>
          </a:xfrm>
          <a:prstGeom prst="rect">
            <a:avLst/>
          </a:prstGeom>
          <a:noFill/>
        </p:spPr>
        <p:txBody>
          <a:bodyPr>
            <a:spAutoFit/>
          </a:bodyPr>
          <a:lstStyle/>
          <a:p>
            <a:pPr marL="342900" indent="-342900">
              <a:buFont typeface="Wingdings" panose="05000000000000000000" pitchFamily="2" charset="2"/>
              <a:buChar char="q"/>
              <a:defRPr/>
            </a:pPr>
            <a:r>
              <a:rPr lang="en-GB" sz="1850" b="0" dirty="0"/>
              <a:t>The results of the case study proved that application of the tool can assist decision makers in selecting appropriate waste management strategies and technologies from an emissions reduction perspective. </a:t>
            </a:r>
          </a:p>
          <a:p>
            <a:pPr marL="342900" indent="-342900">
              <a:buFont typeface="Wingdings" panose="05000000000000000000" pitchFamily="2" charset="2"/>
              <a:buChar char="q"/>
              <a:defRPr/>
            </a:pPr>
            <a:endParaRPr lang="en-GB" sz="1850" b="0" dirty="0"/>
          </a:p>
          <a:p>
            <a:pPr marL="342900" indent="-342900">
              <a:buFont typeface="Wingdings" panose="05000000000000000000" pitchFamily="2" charset="2"/>
              <a:buChar char="q"/>
              <a:defRPr/>
            </a:pPr>
            <a:r>
              <a:rPr lang="en-GB" sz="1850" b="0" dirty="0"/>
              <a:t>However, other factors, such as institutional capacity, financial capability, and public acceptability of different </a:t>
            </a:r>
            <a:r>
              <a:rPr lang="en-GB" sz="1850" b="0" dirty="0" smtClean="0"/>
              <a:t>treatment options </a:t>
            </a:r>
            <a:r>
              <a:rPr lang="en-GB" sz="1850" b="0" dirty="0"/>
              <a:t>should also be considered before making the final decision.</a:t>
            </a:r>
          </a:p>
          <a:p>
            <a:pPr>
              <a:defRPr/>
            </a:pPr>
            <a:endParaRPr lang="en-GB" sz="1850" b="0" dirty="0"/>
          </a:p>
          <a:p>
            <a:pPr marL="342900" indent="-342900">
              <a:buFont typeface="Wingdings" panose="05000000000000000000" pitchFamily="2" charset="2"/>
              <a:buChar char="q"/>
              <a:defRPr/>
            </a:pPr>
            <a:r>
              <a:rPr lang="en-GB" sz="1850" b="0" dirty="0"/>
              <a:t>Climate impact from GHGs and SLCPs can be quantified with respect to </a:t>
            </a:r>
            <a:r>
              <a:rPr lang="en-GB" sz="1850" b="0" dirty="0" smtClean="0"/>
              <a:t>individual </a:t>
            </a:r>
            <a:r>
              <a:rPr lang="en-GB" sz="1850" b="0" dirty="0"/>
              <a:t>treatments as well as </a:t>
            </a:r>
            <a:r>
              <a:rPr lang="en-GB" sz="1850" b="0" dirty="0" smtClean="0"/>
              <a:t>an </a:t>
            </a:r>
            <a:r>
              <a:rPr lang="en-GB" sz="1850" b="0" dirty="0"/>
              <a:t>integrated system.</a:t>
            </a:r>
          </a:p>
          <a:p>
            <a:pPr marL="342900" indent="-342900">
              <a:buFont typeface="Wingdings" panose="05000000000000000000" pitchFamily="2" charset="2"/>
              <a:buChar char="q"/>
              <a:defRPr/>
            </a:pPr>
            <a:endParaRPr lang="en-GB" sz="1850" b="0" dirty="0"/>
          </a:p>
          <a:p>
            <a:pPr marL="342900" indent="-342900">
              <a:buFont typeface="Wingdings" panose="05000000000000000000" pitchFamily="2" charset="2"/>
              <a:buChar char="q"/>
              <a:defRPr/>
            </a:pPr>
            <a:r>
              <a:rPr lang="en-GB" sz="1850" b="0" dirty="0"/>
              <a:t>Further improvements need to be done in order to enhance user friendliness of the tool.</a:t>
            </a:r>
          </a:p>
          <a:p>
            <a:pPr lvl="2">
              <a:defRPr/>
            </a:pPr>
            <a:endParaRPr lang="en-US" sz="1850" b="0" dirty="0"/>
          </a:p>
          <a:p>
            <a:pPr marL="1200150" lvl="2" indent="-285750">
              <a:buFont typeface="Arial" panose="020B0604020202020204" pitchFamily="34" charset="0"/>
              <a:buChar char="•"/>
              <a:defRPr/>
            </a:pPr>
            <a:r>
              <a:rPr lang="en-US" sz="1850" b="0" dirty="0"/>
              <a:t>Some cities may make use of different types (i.e., more than one type) of landfill in BAU or future scenarios, such that incorporation of multiple landfill options in the same scenario is required. </a:t>
            </a:r>
          </a:p>
          <a:p>
            <a:pPr lvl="2">
              <a:defRPr/>
            </a:pPr>
            <a:endParaRPr lang="en-US" sz="1850" b="0" dirty="0"/>
          </a:p>
          <a:p>
            <a:pPr marL="1200150" lvl="2" indent="-285750">
              <a:buFont typeface="Arial" panose="020B0604020202020204" pitchFamily="34" charset="0"/>
              <a:buChar char="•"/>
              <a:defRPr/>
            </a:pPr>
            <a:r>
              <a:rPr lang="en-US" sz="1850" b="0" dirty="0"/>
              <a:t>Additional training and capacity building for city officials is required to support effective data collection and implementation of the tool.</a:t>
            </a:r>
            <a:endParaRPr lang="en-GB" sz="1850" b="0" dirty="0"/>
          </a:p>
          <a:p>
            <a:pPr marL="1528763">
              <a:defRPr/>
            </a:pPr>
            <a:endParaRPr lang="en-GB"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6513" y="549275"/>
            <a:ext cx="9648826" cy="1143000"/>
          </a:xfrm>
        </p:spPr>
        <p:txBody>
          <a:bodyPr/>
          <a:lstStyle/>
          <a:p>
            <a:pPr algn="l"/>
            <a:r>
              <a:rPr lang="en-GB" altLang="en-US" sz="4000" dirty="0" smtClean="0"/>
              <a:t>Modifications are needed for a more robust estimation of BC</a:t>
            </a:r>
            <a:br>
              <a:rPr lang="en-GB" altLang="en-US" sz="4000" dirty="0" smtClean="0"/>
            </a:br>
            <a:r>
              <a:rPr lang="en-US" altLang="en-US" sz="4000" dirty="0" smtClean="0"/>
              <a:t/>
            </a:r>
            <a:br>
              <a:rPr lang="en-US" altLang="en-US" sz="4000" dirty="0" smtClean="0"/>
            </a:br>
            <a:r>
              <a:rPr lang="en-US" altLang="en-US" sz="4000" dirty="0" smtClean="0"/>
              <a:t> </a:t>
            </a:r>
            <a:r>
              <a:rPr lang="en-GB" altLang="en-US" sz="4000" dirty="0" smtClean="0"/>
              <a:t> </a:t>
            </a:r>
          </a:p>
        </p:txBody>
      </p:sp>
      <p:sp>
        <p:nvSpPr>
          <p:cNvPr id="51203" name="Rectangle 2"/>
          <p:cNvSpPr>
            <a:spLocks noChangeArrowheads="1"/>
          </p:cNvSpPr>
          <p:nvPr/>
        </p:nvSpPr>
        <p:spPr bwMode="auto">
          <a:xfrm>
            <a:off x="0" y="1412875"/>
            <a:ext cx="9283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Aft>
                <a:spcPts val="1200"/>
              </a:spcAft>
              <a:buFont typeface="Arial" panose="020B0604020202020204" pitchFamily="34" charset="0"/>
              <a:buChar char="•"/>
            </a:pPr>
            <a:r>
              <a:rPr lang="en-GB" altLang="en-US" sz="2200" b="0" dirty="0"/>
              <a:t>IFEU was </a:t>
            </a:r>
            <a:r>
              <a:rPr lang="en-GB" altLang="en-US" sz="2200" b="0" dirty="0" smtClean="0"/>
              <a:t>engaged by </a:t>
            </a:r>
            <a:r>
              <a:rPr lang="en-GB" altLang="en-US" sz="2200" b="0" dirty="0"/>
              <a:t>IGES to </a:t>
            </a:r>
            <a:r>
              <a:rPr lang="en-US" altLang="en-US" sz="2200" b="0" dirty="0"/>
              <a:t>provide BC emission factors as well as their Global Warming Potential </a:t>
            </a:r>
            <a:r>
              <a:rPr lang="en-US" altLang="en-US" sz="2200" b="0" dirty="0" smtClean="0"/>
              <a:t>(GWP)</a:t>
            </a:r>
            <a:endParaRPr lang="en-US" altLang="en-US" sz="2200" b="0" dirty="0"/>
          </a:p>
          <a:p>
            <a:pPr>
              <a:spcAft>
                <a:spcPts val="1200"/>
              </a:spcAft>
              <a:buFont typeface="Arial" panose="020B0604020202020204" pitchFamily="34" charset="0"/>
              <a:buChar char="•"/>
            </a:pPr>
            <a:r>
              <a:rPr lang="en-US" altLang="en-US" sz="2200" b="0" dirty="0"/>
              <a:t>Due lack of data availability on BC, IFEU provided only BC emissions from transportation and waste burning</a:t>
            </a:r>
          </a:p>
          <a:p>
            <a:pPr>
              <a:spcAft>
                <a:spcPts val="1200"/>
              </a:spcAft>
              <a:buFont typeface="Arial" panose="020B0604020202020204" pitchFamily="34" charset="0"/>
              <a:buChar char="•"/>
            </a:pPr>
            <a:r>
              <a:rPr lang="en-US" altLang="en-US" sz="2200" b="0" dirty="0"/>
              <a:t>However, BC emissions/avoidance from other technologies may </a:t>
            </a:r>
            <a:r>
              <a:rPr lang="en-US" altLang="en-US" sz="2200" b="0" dirty="0" smtClean="0"/>
              <a:t>be significant </a:t>
            </a:r>
          </a:p>
          <a:p>
            <a:pPr lvl="1">
              <a:spcAft>
                <a:spcPts val="1200"/>
              </a:spcAft>
              <a:buFont typeface="Arial" panose="020B0604020202020204" pitchFamily="34" charset="0"/>
              <a:buChar char="•"/>
            </a:pPr>
            <a:r>
              <a:rPr lang="en-US" altLang="en-US" sz="2200" b="0" dirty="0" smtClean="0"/>
              <a:t>Material </a:t>
            </a:r>
            <a:r>
              <a:rPr lang="en-US" altLang="en-US" sz="2200" b="0" dirty="0"/>
              <a:t>recovery from recycling could significantly avoid BC emissions that would otherwise occur from  virgin material </a:t>
            </a:r>
            <a:r>
              <a:rPr lang="en-US" altLang="en-US" sz="2200" b="0" dirty="0" smtClean="0"/>
              <a:t>production </a:t>
            </a:r>
          </a:p>
          <a:p>
            <a:pPr lvl="1">
              <a:spcAft>
                <a:spcPts val="1200"/>
              </a:spcAft>
              <a:buFont typeface="Arial" panose="020B0604020202020204" pitchFamily="34" charset="0"/>
              <a:buChar char="•"/>
            </a:pPr>
            <a:r>
              <a:rPr lang="en-US" altLang="en-US" sz="2200" b="0" dirty="0" smtClean="0"/>
              <a:t>Such  </a:t>
            </a:r>
            <a:r>
              <a:rPr lang="en-US" altLang="en-US" sz="2200" b="0" dirty="0"/>
              <a:t>estimations need to be done using indirect data/sources (</a:t>
            </a:r>
            <a:r>
              <a:rPr lang="en-US" altLang="en-US" sz="2200" b="0" dirty="0" err="1"/>
              <a:t>e.g</a:t>
            </a:r>
            <a:r>
              <a:rPr lang="en-US" altLang="en-US" sz="2200" b="0" dirty="0"/>
              <a:t> LCA inventories of virgin material production) for </a:t>
            </a:r>
            <a:r>
              <a:rPr lang="en-US" altLang="en-US" sz="2200" b="0" dirty="0" smtClean="0"/>
              <a:t>more robust estimations</a:t>
            </a:r>
            <a:endParaRPr lang="en-US" altLang="en-US" sz="2200" b="0" dirty="0"/>
          </a:p>
          <a:p>
            <a:pPr>
              <a:spcAft>
                <a:spcPts val="1200"/>
              </a:spcAft>
              <a:buFont typeface="Arial" panose="020B0604020202020204" pitchFamily="34" charset="0"/>
              <a:buChar char="•"/>
            </a:pPr>
            <a:r>
              <a:rPr lang="en-US" altLang="en-US" sz="2200" b="0" dirty="0"/>
              <a:t>Developers </a:t>
            </a:r>
            <a:r>
              <a:rPr lang="en-US" altLang="en-US" sz="2200" b="0" dirty="0" smtClean="0"/>
              <a:t>request additional </a:t>
            </a:r>
            <a:r>
              <a:rPr lang="en-US" altLang="en-US" sz="2200" b="0" dirty="0"/>
              <a:t>time/budget </a:t>
            </a:r>
            <a:r>
              <a:rPr lang="en-US" altLang="en-US" sz="2200" b="0" dirty="0" smtClean="0"/>
              <a:t>to </a:t>
            </a:r>
            <a:r>
              <a:rPr lang="en-US" altLang="en-US" sz="2200" b="0" dirty="0"/>
              <a:t>accomplish these </a:t>
            </a:r>
            <a:r>
              <a:rPr lang="en-US" altLang="en-US" sz="2200" b="0" dirty="0" smtClean="0"/>
              <a:t>tasks</a:t>
            </a:r>
            <a:endParaRPr lang="en-GB" altLang="en-US" sz="2200" b="0" dirty="0"/>
          </a:p>
        </p:txBody>
      </p:sp>
    </p:spTree>
    <p:extLst>
      <p:ext uri="{BB962C8B-B14F-4D97-AF65-F5344CB8AC3E}">
        <p14:creationId xmlns:p14="http://schemas.microsoft.com/office/powerpoint/2010/main" val="117903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fld id="{83611A38-AAB3-4488-82F9-9020041EBBA0}" type="slidenum">
              <a:rPr lang="ja-JP" altLang="en-GB" sz="1200" smtClean="0">
                <a:solidFill>
                  <a:schemeClr val="bg1"/>
                </a:solidFill>
                <a:latin typeface="Arial" panose="020B0604020202020204" pitchFamily="34" charset="0"/>
              </a:rPr>
              <a:pPr>
                <a:spcBef>
                  <a:spcPct val="50000"/>
                </a:spcBef>
                <a:buFontTx/>
                <a:buNone/>
              </a:pPr>
              <a:t>27</a:t>
            </a:fld>
            <a:endParaRPr lang="en-GB" altLang="ja-JP" sz="1200" smtClean="0">
              <a:latin typeface="Arial" panose="020B0604020202020204" pitchFamily="34" charset="0"/>
            </a:endParaRPr>
          </a:p>
        </p:txBody>
      </p:sp>
      <p:pic>
        <p:nvPicPr>
          <p:cNvPr id="51203" name="Picture 8" descr="C:\Users\Nirmala\AppData\Local\Microsoft\Windows\INetCache\IE\7S7LWSSA\CCAC logo ENG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5667375"/>
            <a:ext cx="26654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767388"/>
            <a:ext cx="18049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0"/>
          <p:cNvPicPr>
            <a:picLocks noChangeAspect="1" noChangeArrowheads="1"/>
          </p:cNvPicPr>
          <p:nvPr/>
        </p:nvPicPr>
        <p:blipFill>
          <a:blip r:embed="rId5">
            <a:extLst>
              <a:ext uri="{28A0092B-C50C-407E-A947-70E740481C1C}">
                <a14:useLocalDpi xmlns:a14="http://schemas.microsoft.com/office/drawing/2010/main" val="0"/>
              </a:ext>
            </a:extLst>
          </a:blip>
          <a:srcRect l="5930" t="7697" r="5609" b="13911"/>
          <a:stretch>
            <a:fillRect/>
          </a:stretch>
        </p:blipFill>
        <p:spPr bwMode="auto">
          <a:xfrm>
            <a:off x="250825" y="1700213"/>
            <a:ext cx="86995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04" y="-27384"/>
            <a:ext cx="8879791" cy="175432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ct val="50000"/>
              </a:spcBef>
              <a:defRPr/>
            </a:pPr>
            <a:r>
              <a:rPr lang="en-US" sz="5400" cap="all" dirty="0">
                <a:ln/>
                <a:solidFill>
                  <a:srgbClr val="33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very much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Part 1: introduction to Tool Package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4925" y="10953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All </a:t>
            </a:r>
            <a:r>
              <a:rPr lang="en-GB" altLang="en-US" sz="2400" b="0" dirty="0" smtClean="0">
                <a:latin typeface="Times New Roman" panose="02020603050405020304" pitchFamily="18" charset="0"/>
                <a:cs typeface="Times New Roman" panose="02020603050405020304" pitchFamily="18" charset="0"/>
              </a:rPr>
              <a:t>aspects of waste </a:t>
            </a:r>
            <a:r>
              <a:rPr lang="en-GB" altLang="en-US" sz="2400" b="0" dirty="0">
                <a:latin typeface="Times New Roman" panose="02020603050405020304" pitchFamily="18" charset="0"/>
                <a:cs typeface="Times New Roman" panose="02020603050405020304" pitchFamily="18" charset="0"/>
              </a:rPr>
              <a:t>management </a:t>
            </a:r>
            <a:r>
              <a:rPr lang="en-GB" altLang="en-US" sz="2400" b="0" dirty="0" smtClean="0">
                <a:latin typeface="Times New Roman" panose="02020603050405020304" pitchFamily="18" charset="0"/>
                <a:cs typeface="Times New Roman" panose="02020603050405020304" pitchFamily="18" charset="0"/>
              </a:rPr>
              <a:t>activities </a:t>
            </a:r>
            <a:r>
              <a:rPr lang="en-GB" altLang="en-US" sz="2400" b="0" dirty="0">
                <a:latin typeface="Times New Roman" panose="02020603050405020304" pitchFamily="18" charset="0"/>
                <a:cs typeface="Times New Roman" panose="02020603050405020304" pitchFamily="18" charset="0"/>
              </a:rPr>
              <a:t>emit GHGs and SLCPs</a:t>
            </a:r>
            <a:endParaRPr lang="en-US" altLang="en-US" sz="2400" b="0" dirty="0">
              <a:latin typeface="Times New Roman" panose="02020603050405020304" pitchFamily="18" charset="0"/>
              <a:cs typeface="Times New Roman" panose="02020603050405020304" pitchFamily="18" charset="0"/>
            </a:endParaRPr>
          </a:p>
        </p:txBody>
      </p:sp>
      <p:sp>
        <p:nvSpPr>
          <p:cNvPr id="15363" name="TextBox 5"/>
          <p:cNvSpPr txBox="1">
            <a:spLocks noChangeArrowheads="1"/>
          </p:cNvSpPr>
          <p:nvPr/>
        </p:nvSpPr>
        <p:spPr bwMode="auto">
          <a:xfrm>
            <a:off x="84138" y="1876425"/>
            <a:ext cx="525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Times New Roman" panose="02020603050405020304" pitchFamily="18" charset="0"/>
                <a:cs typeface="Times New Roman" panose="02020603050405020304" pitchFamily="18" charset="0"/>
              </a:rPr>
              <a:t>Waste  Collection and transportation </a:t>
            </a:r>
            <a:endParaRPr lang="en-US" altLang="en-US" sz="1800">
              <a:latin typeface="Times New Roman" panose="02020603050405020304" pitchFamily="18" charset="0"/>
              <a:cs typeface="Times New Roman" panose="02020603050405020304" pitchFamily="18" charset="0"/>
            </a:endParaRPr>
          </a:p>
        </p:txBody>
      </p:sp>
      <p:sp>
        <p:nvSpPr>
          <p:cNvPr id="15364" name="TextBox 15"/>
          <p:cNvSpPr txBox="1">
            <a:spLocks noChangeArrowheads="1"/>
          </p:cNvSpPr>
          <p:nvPr/>
        </p:nvSpPr>
        <p:spPr bwMode="auto">
          <a:xfrm>
            <a:off x="900113" y="3452813"/>
            <a:ext cx="511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smtClean="0">
                <a:latin typeface="Times New Roman" panose="02020603050405020304" pitchFamily="18" charset="0"/>
                <a:cs typeface="Times New Roman" panose="02020603050405020304" pitchFamily="18" charset="0"/>
              </a:rPr>
              <a:t>Operational  </a:t>
            </a:r>
            <a:r>
              <a:rPr lang="en-GB" altLang="en-US" sz="1800" dirty="0">
                <a:latin typeface="Times New Roman" panose="02020603050405020304" pitchFamily="18" charset="0"/>
                <a:cs typeface="Times New Roman" panose="02020603050405020304" pitchFamily="18" charset="0"/>
              </a:rPr>
              <a:t>activities </a:t>
            </a:r>
            <a:endParaRPr lang="en-US" altLang="en-US" sz="1800" dirty="0">
              <a:latin typeface="Times New Roman" panose="02020603050405020304" pitchFamily="18" charset="0"/>
              <a:cs typeface="Times New Roman" panose="02020603050405020304" pitchFamily="18" charset="0"/>
            </a:endParaRPr>
          </a:p>
        </p:txBody>
      </p:sp>
      <p:sp>
        <p:nvSpPr>
          <p:cNvPr id="15365" name="Rectangle 2"/>
          <p:cNvSpPr>
            <a:spLocks noChangeArrowheads="1"/>
          </p:cNvSpPr>
          <p:nvPr/>
        </p:nvSpPr>
        <p:spPr bwMode="auto">
          <a:xfrm>
            <a:off x="14288" y="266700"/>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a:cs typeface="Arial" panose="020B0604020202020204" pitchFamily="34" charset="0"/>
              </a:rPr>
              <a:t>SLCPs and GHGs Emissions from MSW Management</a:t>
            </a:r>
            <a:endParaRPr lang="en-US" altLang="en-US">
              <a:cs typeface="Arial" panose="020B0604020202020204" pitchFamily="34" charset="0"/>
            </a:endParaRPr>
          </a:p>
        </p:txBody>
      </p:sp>
      <p:sp>
        <p:nvSpPr>
          <p:cNvPr id="15366" name="Rectangle 41"/>
          <p:cNvSpPr>
            <a:spLocks noChangeArrowheads="1"/>
          </p:cNvSpPr>
          <p:nvPr/>
        </p:nvSpPr>
        <p:spPr bwMode="auto">
          <a:xfrm>
            <a:off x="-36513" y="5732463"/>
            <a:ext cx="91805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FF0000"/>
              </a:buClr>
              <a:buFont typeface="Wingdings" panose="05000000000000000000" pitchFamily="2" charset="2"/>
              <a:buChar char="q"/>
            </a:pPr>
            <a:r>
              <a:rPr lang="en-GB" altLang="en-US" sz="2400" b="0" dirty="0">
                <a:latin typeface="Times New Roman" panose="02020603050405020304" pitchFamily="18" charset="0"/>
                <a:ea typeface="SimSun" panose="02010600030101010101" pitchFamily="2" charset="-122"/>
                <a:cs typeface="Times New Roman" panose="02020603050405020304" pitchFamily="18" charset="0"/>
              </a:rPr>
              <a:t>Cities need to undertake </a:t>
            </a:r>
            <a:r>
              <a:rPr lang="en-GB" altLang="en-US" sz="2400" b="0" dirty="0">
                <a:latin typeface="Times New Roman" panose="02020603050405020304" pitchFamily="18" charset="0"/>
                <a:ea typeface="MS Mincho" panose="02020609040205080304" pitchFamily="49" charset="-128"/>
                <a:cs typeface="Times New Roman" panose="02020603050405020304" pitchFamily="18" charset="0"/>
              </a:rPr>
              <a:t>a </a:t>
            </a:r>
            <a:r>
              <a:rPr lang="en-GB" altLang="en-US" sz="2400" b="0" dirty="0">
                <a:latin typeface="Times New Roman" panose="02020603050405020304" pitchFamily="18" charset="0"/>
                <a:ea typeface="SimSun" panose="02010600030101010101" pitchFamily="2" charset="-122"/>
                <a:cs typeface="Times New Roman" panose="02020603050405020304" pitchFamily="18" charset="0"/>
              </a:rPr>
              <a:t>rapid assessment of these emissions and identify suitable alternative solutions in order to develop climate friendly waste management </a:t>
            </a:r>
            <a:r>
              <a:rPr lang="en-GB" altLang="en-US" sz="2400" b="0" dirty="0" smtClean="0">
                <a:latin typeface="Times New Roman" panose="02020603050405020304" pitchFamily="18" charset="0"/>
                <a:ea typeface="SimSun" panose="02010600030101010101" pitchFamily="2" charset="-122"/>
                <a:cs typeface="Times New Roman" panose="02020603050405020304" pitchFamily="18" charset="0"/>
              </a:rPr>
              <a:t>systems </a:t>
            </a:r>
            <a:endParaRPr lang="en-GB" altLang="en-US" sz="2400" b="0" dirty="0">
              <a:latin typeface="Times New Roman" panose="02020603050405020304" pitchFamily="18" charset="0"/>
              <a:cs typeface="Times New Roman" panose="02020603050405020304" pitchFamily="18" charset="0"/>
            </a:endParaRPr>
          </a:p>
        </p:txBody>
      </p:sp>
      <p:pic>
        <p:nvPicPr>
          <p:cNvPr id="153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1539875"/>
            <a:ext cx="2408238"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027988" y="1922463"/>
            <a:ext cx="935037" cy="307975"/>
          </a:xfrm>
          <a:prstGeom prst="rect">
            <a:avLst/>
          </a:prstGeom>
          <a:noFill/>
        </p:spPr>
        <p:txBody>
          <a:bodyPr>
            <a:spAutoFit/>
          </a:bodyPr>
          <a:lstStyle/>
          <a:p>
            <a:pPr>
              <a:defRPr/>
            </a:pPr>
            <a:r>
              <a:rPr lang="en-GB" sz="1400" dirty="0">
                <a:solidFill>
                  <a:srgbClr val="0000FF"/>
                </a:solidFill>
                <a:latin typeface="+mn-lt"/>
              </a:rPr>
              <a:t>Fossil fuel </a:t>
            </a:r>
          </a:p>
        </p:txBody>
      </p:sp>
      <p:cxnSp>
        <p:nvCxnSpPr>
          <p:cNvPr id="21" name="Straight Arrow Connector 20"/>
          <p:cNvCxnSpPr/>
          <p:nvPr/>
        </p:nvCxnSpPr>
        <p:spPr>
          <a:xfrm flipH="1">
            <a:off x="7740650" y="2162175"/>
            <a:ext cx="33655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1839913" y="2317750"/>
            <a:ext cx="284162" cy="1039813"/>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1" name="Rectangle 22"/>
          <p:cNvSpPr>
            <a:spLocks noChangeArrowheads="1"/>
          </p:cNvSpPr>
          <p:nvPr/>
        </p:nvSpPr>
        <p:spPr bwMode="auto">
          <a:xfrm>
            <a:off x="560388" y="5092700"/>
            <a:ext cx="258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Times New Roman" panose="02020603050405020304" pitchFamily="18" charset="0"/>
                <a:cs typeface="Times New Roman" panose="02020603050405020304" pitchFamily="18" charset="0"/>
              </a:rPr>
              <a:t>Treatment/final disposal</a:t>
            </a:r>
          </a:p>
        </p:txBody>
      </p:sp>
      <p:sp>
        <p:nvSpPr>
          <p:cNvPr id="60" name="Down Arrow 59"/>
          <p:cNvSpPr/>
          <p:nvPr/>
        </p:nvSpPr>
        <p:spPr>
          <a:xfrm>
            <a:off x="1835150" y="4076700"/>
            <a:ext cx="288925" cy="103028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6" name="Straight Arrow Connector 25"/>
          <p:cNvCxnSpPr/>
          <p:nvPr/>
        </p:nvCxnSpPr>
        <p:spPr>
          <a:xfrm flipV="1">
            <a:off x="4284663" y="2100263"/>
            <a:ext cx="914400" cy="17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374" name="Group 29"/>
          <p:cNvGrpSpPr>
            <a:grpSpLocks/>
          </p:cNvGrpSpPr>
          <p:nvPr/>
        </p:nvGrpSpPr>
        <p:grpSpPr bwMode="auto">
          <a:xfrm>
            <a:off x="5503863" y="2852738"/>
            <a:ext cx="4487862" cy="1508125"/>
            <a:chOff x="5628153" y="1989685"/>
            <a:chExt cx="4486742" cy="1508399"/>
          </a:xfrm>
        </p:grpSpPr>
        <p:pic>
          <p:nvPicPr>
            <p:cNvPr id="15380" name="Picture 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153" y="1989685"/>
              <a:ext cx="3469188" cy="14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Box 9"/>
            <p:cNvSpPr txBox="1">
              <a:spLocks noChangeArrowheads="1"/>
            </p:cNvSpPr>
            <p:nvPr/>
          </p:nvSpPr>
          <p:spPr bwMode="auto">
            <a:xfrm>
              <a:off x="8397220" y="3129784"/>
              <a:ext cx="171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rgbClr val="FF0000"/>
                  </a:solidFill>
                  <a:latin typeface="Times New Roman" panose="02020603050405020304" pitchFamily="18" charset="0"/>
                  <a:cs typeface="Times New Roman" panose="02020603050405020304" pitchFamily="18" charset="0"/>
                </a:rPr>
                <a:t>BC</a:t>
              </a:r>
              <a:endParaRPr lang="en-US" altLang="en-US" sz="1800" baseline="-25000">
                <a:solidFill>
                  <a:srgbClr val="FF0000"/>
                </a:solidFill>
                <a:latin typeface="Times New Roman" panose="02020603050405020304" pitchFamily="18" charset="0"/>
                <a:cs typeface="Times New Roman" panose="02020603050405020304" pitchFamily="18" charset="0"/>
              </a:endParaRPr>
            </a:p>
          </p:txBody>
        </p:sp>
      </p:grpSp>
      <p:pic>
        <p:nvPicPr>
          <p:cNvPr id="15375"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3075" y="4338638"/>
            <a:ext cx="38433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Arrow Connector 69"/>
          <p:cNvCxnSpPr/>
          <p:nvPr/>
        </p:nvCxnSpPr>
        <p:spPr>
          <a:xfrm flipV="1">
            <a:off x="4376738" y="3660775"/>
            <a:ext cx="915987" cy="17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376738" y="5259388"/>
            <a:ext cx="915987" cy="17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62500" y="4621213"/>
            <a:ext cx="1155700" cy="522287"/>
          </a:xfrm>
          <a:prstGeom prst="rect">
            <a:avLst/>
          </a:prstGeom>
          <a:noFill/>
        </p:spPr>
        <p:txBody>
          <a:bodyPr>
            <a:spAutoFit/>
          </a:bodyPr>
          <a:lstStyle/>
          <a:p>
            <a:pPr>
              <a:defRPr/>
            </a:pPr>
            <a:r>
              <a:rPr lang="en-GB" sz="1400" dirty="0">
                <a:solidFill>
                  <a:srgbClr val="0000FF"/>
                </a:solidFill>
                <a:latin typeface="+mn-lt"/>
              </a:rPr>
              <a:t>Electivity /fossil fuel </a:t>
            </a:r>
          </a:p>
        </p:txBody>
      </p:sp>
      <p:cxnSp>
        <p:nvCxnSpPr>
          <p:cNvPr id="37" name="Straight Arrow Connector 36"/>
          <p:cNvCxnSpPr/>
          <p:nvPr/>
        </p:nvCxnSpPr>
        <p:spPr>
          <a:xfrm flipV="1">
            <a:off x="5626100" y="4862513"/>
            <a:ext cx="257175" cy="4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513" y="-26988"/>
            <a:ext cx="9180513" cy="717551"/>
          </a:xfrm>
        </p:spPr>
        <p:txBody>
          <a:bodyPr/>
          <a:lstStyle/>
          <a:p>
            <a:pPr>
              <a:defRPr/>
            </a:pPr>
            <a:r>
              <a:rPr lang="en-GB" altLang="en-US" sz="3600" b="1" dirty="0" smtClean="0">
                <a:latin typeface="+mn-lt"/>
              </a:rPr>
              <a:t>Objectives: Emissions Quantification Tool </a:t>
            </a:r>
          </a:p>
        </p:txBody>
      </p:sp>
      <p:sp>
        <p:nvSpPr>
          <p:cNvPr id="17411" name="Rectangle 2"/>
          <p:cNvSpPr>
            <a:spLocks noChangeArrowheads="1"/>
          </p:cNvSpPr>
          <p:nvPr/>
        </p:nvSpPr>
        <p:spPr bwMode="auto">
          <a:xfrm>
            <a:off x="-133350" y="5287963"/>
            <a:ext cx="4897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1200"/>
              </a:spcBef>
              <a:buClr>
                <a:srgbClr val="FF0000"/>
              </a:buClr>
              <a:buFont typeface="Wingdings" panose="05000000000000000000" pitchFamily="2" charset="2"/>
              <a:buChar char="q"/>
            </a:pPr>
            <a:r>
              <a:rPr lang="en-GB" altLang="en-US" sz="2000" b="0" dirty="0">
                <a:latin typeface="Times New Roman" panose="02020603050405020304" pitchFamily="18" charset="0"/>
                <a:ea typeface="Calibri" panose="020F0502020204030204" pitchFamily="34" charset="0"/>
                <a:cs typeface="Times New Roman" panose="02020603050405020304" pitchFamily="18" charset="0"/>
              </a:rPr>
              <a:t>Undertake a rapid assessment of GHG</a:t>
            </a:r>
            <a:r>
              <a:rPr lang="en-GB" altLang="en-US" sz="2000" b="0" dirty="0">
                <a:latin typeface="Times New Roman" panose="02020603050405020304" pitchFamily="18" charset="0"/>
                <a:ea typeface="MS Mincho" panose="02020609040205080304" pitchFamily="49" charset="-128"/>
                <a:cs typeface="Times New Roman" panose="02020603050405020304" pitchFamily="18" charset="0"/>
              </a:rPr>
              <a:t>s</a:t>
            </a:r>
            <a:r>
              <a:rPr lang="en-GB" altLang="en-US" sz="2000" b="0" dirty="0">
                <a:latin typeface="Times New Roman" panose="02020603050405020304" pitchFamily="18" charset="0"/>
                <a:ea typeface="Calibri" panose="020F0502020204030204" pitchFamily="34" charset="0"/>
                <a:cs typeface="Times New Roman" panose="02020603050405020304" pitchFamily="18" charset="0"/>
              </a:rPr>
              <a:t> and SLCP</a:t>
            </a:r>
            <a:r>
              <a:rPr lang="en-GB" altLang="en-US" sz="2000" b="0" dirty="0">
                <a:latin typeface="Times New Roman" panose="02020603050405020304" pitchFamily="18" charset="0"/>
                <a:ea typeface="MS Mincho" panose="02020609040205080304" pitchFamily="49" charset="-128"/>
                <a:cs typeface="Times New Roman" panose="02020603050405020304" pitchFamily="18" charset="0"/>
              </a:rPr>
              <a:t>s</a:t>
            </a:r>
            <a:r>
              <a:rPr lang="en-GB" altLang="en-US" sz="2000" b="0" dirty="0">
                <a:latin typeface="Times New Roman" panose="02020603050405020304" pitchFamily="18" charset="0"/>
                <a:ea typeface="Calibri" panose="020F0502020204030204" pitchFamily="34" charset="0"/>
                <a:cs typeface="Times New Roman" panose="02020603050405020304" pitchFamily="18" charset="0"/>
              </a:rPr>
              <a:t> from BAU </a:t>
            </a:r>
            <a:r>
              <a:rPr lang="en-GB" altLang="en-US" sz="2000" b="0" dirty="0" smtClean="0">
                <a:latin typeface="Times New Roman" panose="02020603050405020304" pitchFamily="18" charset="0"/>
                <a:ea typeface="Calibri" panose="020F0502020204030204" pitchFamily="34" charset="0"/>
                <a:cs typeface="Times New Roman" panose="02020603050405020304" pitchFamily="18" charset="0"/>
              </a:rPr>
              <a:t>and compare with </a:t>
            </a:r>
            <a:r>
              <a:rPr lang="en-GB" altLang="en-US" sz="2000" b="0" dirty="0">
                <a:latin typeface="Times New Roman" panose="02020603050405020304" pitchFamily="18" charset="0"/>
                <a:ea typeface="Calibri" panose="020F0502020204030204" pitchFamily="34" charset="0"/>
                <a:cs typeface="Times New Roman" panose="02020603050405020304" pitchFamily="18" charset="0"/>
              </a:rPr>
              <a:t>alternative solutions </a:t>
            </a:r>
            <a:r>
              <a:rPr lang="en-GB" altLang="en-US" sz="2000" b="0" dirty="0" smtClean="0">
                <a:latin typeface="Times New Roman" panose="02020603050405020304" pitchFamily="18" charset="0"/>
                <a:ea typeface="Calibri" panose="020F0502020204030204" pitchFamily="34" charset="0"/>
                <a:cs typeface="Times New Roman" panose="02020603050405020304" pitchFamily="18" charset="0"/>
              </a:rPr>
              <a:t>to </a:t>
            </a:r>
            <a:r>
              <a:rPr lang="en-GB" altLang="en-US" sz="2000" b="0" dirty="0">
                <a:latin typeface="Times New Roman" panose="02020603050405020304" pitchFamily="18" charset="0"/>
                <a:ea typeface="Calibri" panose="020F0502020204030204" pitchFamily="34" charset="0"/>
                <a:cs typeface="Times New Roman" panose="02020603050405020304" pitchFamily="18" charset="0"/>
              </a:rPr>
              <a:t>find the most suitable options for the city. </a:t>
            </a:r>
          </a:p>
        </p:txBody>
      </p:sp>
      <p:sp>
        <p:nvSpPr>
          <p:cNvPr id="17412" name="TextBox 1"/>
          <p:cNvSpPr txBox="1">
            <a:spLocks noChangeArrowheads="1"/>
          </p:cNvSpPr>
          <p:nvPr/>
        </p:nvSpPr>
        <p:spPr bwMode="auto">
          <a:xfrm>
            <a:off x="2051050" y="925513"/>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rgbClr val="2B03BD"/>
                </a:solidFill>
                <a:latin typeface="Times New Roman" panose="02020603050405020304" pitchFamily="18" charset="0"/>
                <a:cs typeface="Times New Roman" panose="02020603050405020304" pitchFamily="18" charset="0"/>
              </a:rPr>
              <a:t>CCAC emission quantification tool</a:t>
            </a:r>
          </a:p>
        </p:txBody>
      </p:sp>
      <p:sp>
        <p:nvSpPr>
          <p:cNvPr id="17413" name="AutoShape 5" descr="data:image/jpeg;base64,/9j/4AAQSkZJRgABAQAAAQABAAD/2wCEAAkGBw8TEhQQEBQWFhEVFxgXFxUVFBcUFhUYGRUXFxYWFhQYHSggGBolGxcVITEhJSkrMC4uFx8zODMsNygtLisBCgoKDg0OGxAQGywmICQsLCw0LCwsLCwsLCwsLCwsLCwsLCwsLCwsLCwsLCwsLCwsLCwsLCwsLCwsLCwsLCwsLP/AABEIAMgA/AMBEQACEQEDEQH/xAAbAAEAAgMBAQAAAAAAAAAAAAAABQYCAwQBB//EAEUQAAEDAgMFBAgCBgcJAAAAAAEAAgMEEQUhQQYSMVFhEyJxkTJSYoGhscHRQnIjM1OCkuEWJDRDorLwBxQVF3ODk8Lx/8QAGgEBAAIDAQAAAAAAAAAAAAAAAAQFAQMGAv/EAC0RAQACAgEEAQMDAwUBAAAAAAABAgMEEQUSITFRFSJBEzJhQpGxM1JxgaEU/9oADAMBAAIRAxEAPwD7igICAgICAgICAgICAgICAgICAgICAgICAgICAgICAgICAgICAgICAgICAgICAgICAgICAgICAgICAgICAgICAgICAgICAgICAgICAgICAgICAgICAgICDF7wASTYDMk5AII2m2hpHv7Nsg3tLggO/KTxQSiAgICAgICAgICAgICAgICAgICAgICAgICAgICAgxe4AEngEFJ2qxZzrBrS5t7Bozub2BI+/BBE7R08lOyMlwmkee9E1t2s6mS9hbIZ2vogmKDG6gRsa5wuABlnw6nM+KCRpNoH37+Y8igsUMrXAOabgoM0BAQEBAQEBAQEBAQEBAQEBAQEBAQEBAQEGEsjWgucbAcSUFTxXGnyu7OIGxNgBxcUGxuzUxzc9g58XW+SCnvEsji02bGDpfecAcvBBItyQbI3ILTsxOSHMPiPkfognUBAQEBAQEBAQEBAQEBAQEBAQEBAQEBAQYTSta0ucbAcSgpmJ4lLUyCKIEjRo/zOOgQWDBMFZAN496U8XaDo0aD5oJZB89q6bs5HsOhPlxB8kGktQZRtQWrZmAgOedch9fognEBAQEBAQEBAQEBAQEBAQEBAQEBAQEBAQQm1MEroxuZtBu4D4H5oILZfEmU5dHM2we6/agZ9Gv6DQj+aC7RvBALSCDwINwfAoMkEXjODtmAcDuyDg7Qjk4ckFLq5BFK6GQjfba9rkZgEWPgQgsOHYE91nSd1vGwN3H7ILJFGGgNaLAcAgzQEBAQEBAQEBAQEBBHT41TscWOdmOORIHS4UHJ1DBjt22t5Saaea9e6I8MmYxTHhI335fNe67+vb1aGLauavusullXEeD2n94LdGfHPq0NU47x7iW0FbXh6giqrH6dhcze3nNNnBovY8ioOx1DDhntt7SsOnkyxzHpG1G1J/u47dXH6BVuXrU/0V/um06X/ALrf2cDtoKneDt4ZaWFvfqoU9V2O7nlK+nYeOOFhwrG45bNPdk9U8D+U6q81Oo48/ifFvhVbGnfD59x8pVWKGICAgicSwOKS5b3XdBkfEIIENqqQ2abN5HvMPhy91kEhFtWwD9JG4H2LOHxIIQcGKbausRTxHe9aS1h+6Cb+aCnQtle90khJe43JOqCahrKpvCaS3LfcR5EoJ7C8cmBHanebrl3h1BCC1RyBwDmm4PAoMkBAQEBAQEBAQEEHtFjTIR2YcBK4ZAkXaOG9b5Kt6jtzhp209z/4maevGW/NvUKHieMQQFnbPt2hsMifFzrcG8M+oXNY9bLm5mI9eV7bNTHxEu1rgRcG4PAjO60THHiW2J5cVNRYlJL2cZpyw/jJcx7QeJ3Mw4jxzVnqa2DPPieJ+ELYz5MUTzHj5fTsMpeyijiuXbjQ254mwtmuprWKxER+HP2t3Ty6l6YVfaDY6CdzpmySQSO9N8RA3x1Byv1UbNrYsn3WhvxbGSnisqlQ4ZFBvNjLnXdcve4ue7QEk6dOq5PbyxkyT2+o8Q6HXpNaR3eyqpKiocKamf2cjhvOksD2bQcsjq4i3gHKV0zUjNeZt6ho3ticVeK+5dkGzWMHuOMDLf3oJdve0GaeCnx0eIvzE+EOepTNeOF8wimljhZHNJ2sjRZ0lt3eN+NtOSucde2sQrL27pmVf2o2uZSyiIvY27b9/XPRQN3Yz47RGKOYTNXBiyRM3loi2qncA4btjw7pHwJVVPV89Z4mIT46bimPcs/6TVHJnkfusfWc/wAQz9LxfMpnAMVdMHB9t4HQZWVv07btsUmbe4lW7utGG0RX8pWSNrhuuAIOhVihqxjeCBg32ejqOX3CCvvhCD2KAINzWIJcYLK6ESRkb+Z3DwcNO9oUGOAYuWOMb7gXsQciw+CC3ICAgICAUHiDRPWxM9N7R4kX8lpybGLH+60NlMV7/tiZR020lOMhvO8Bl8bKDfq2vWeI5lKr0/NPmfCUp52vaHMN2nUKwx5K5Kxas+EO9JpPbaPKPxXZ2jqXB88LXvAsHG4Nrk2uD1KWx1t+6Ga5LV9S5aHY3D4i4shF3Cx3iXZchvHIJTFSn7YLZLW9yrGL7My0ZMlKC+l4uh4uj6xdPZ8lV73TYyfdT2sNTemn23c9LUteA+N1xoRkQfoVzkxbFb4mFzE1yV+YWrBtoAbMnNjo/Q/m5eKvtHqsTxTL/dUbWhNfux+vhYwVeQqkdj8xbA8jicvNR9u3bgtP8N+tXuy1j+VGXFOpWPYymF5ZNSQB4AfcldV0msRrxPy57qNpnNwtCtEByYhXxwt3nnwA4nwCjbO1jwV7ry3YcF8tuKqVi1d27g57W5ej3QSP3jmuZ2uoZM88eo+F9r6dMUc+5QlTiR3+xp43TT+ozg3rI7g1edbSyZp/h6z7NMUNTH1sBc2tje57jvN7GIuYxtrbm8eJuCb9VM2umTXtjGjYN+LczdaNhq0vleBHK0BouZIywe4qb0vXyYe6LIvUM1MnbNV4VwrHLibLxPHsk+WaCkSjNAagzjAuLkAakmwA5k6BB0YttvGwdlRjtHAW3z6Atll63yQR2BYRXTymeVxs8glzhbp3Rrlkg+ixssA3kAPJBkgICAg8KD51LitVvmCpc5srdAbNePWbbiOY0XL9QnZpae608L3TrgtXmIjlrJVRMzPtY8RHpxTiGUbvaH/tylp/wlb6d+Pz2/3h4ntt45S2AVjqSPsohdhJd3y5zrnjmSpuHquXHHbxHCJl6fjyTzzPKbi2q9eP+F30IUynW4/qqjW6VP8ATZ3Q7R054lzfFv1F1Mx9W17e54Rr9PzV/HKRgqopPQc13gQfgp2PPjyftmJRL4r0/dHCp7R7KODjU0VmycXx/gk92juqi7ejTPHP5SNfbtin+Feo6wPu0gtkbk+N2Tmn6jquXz698NuLQv8AFmrljmFgwfHHxWY+7o/i3w6dFN0upWwzFb+a/wCETa0a5Pup4n/KX2imElK58Z3gBvC2ts7LoLzXPgnsnmJhT0i2LLHdHHEqg1wIBHAi4XGTHE8S6iJ5jlZNkKgXfHqcwui6NmiaTjn8KXqeLi0X+VgrqtsTC93AaczoFbZ80YqTe34V2LHOS8Vj8qFW1b5Xl7zmfIDkFxmxsXzX7rOmw4a4q9tXJDSy1Ev+7wndAzkk9QHgG+0fgp3TtH9ae+3pF3Nv9KO2vtfcDwSnpWbkLAOZ1ceZOpXT0pWkcQobXm08ykrL28lkHqDCdt2uHMH5IKFPxQYgoI7HZmCLde7dD3NZfjxNzkOgKC1bK4DQtYJIyJj6zhwP5NPegtKAgICAgICCH2iwKOqZY92RubHji0rVmw1y17bNmLLbHPdCl/8AA8XLuzEUTbZdq5+TvaDRmPBUkdH+6eZ8LSepRx6SGH/7NaYgvrQ2Sdzrl8e9GNMrNIv42Vti1a1pFZ8q/Js2tbuh0Sf7OaYfqZpo/B9x5Feb6OK34Zrt5K/lxT7F4gz9TVNkHqyst/iCiZOk459JNOo3j2jainxKH9dSlzfWhdvf4eKg5OkXjzVLp1Ks+2iDGYCd0uLH+rICwjzUC+pmxz6S658eSPaepMaqGcH7zeTu8PPitmLqOxi8c8/8teTSw388cf8ADmxtsNTaSxhqW+jKzMHo4at6Zqd9Rw7Fe3NXj+UX/wCLLhnnHPKIpMQO/wBjOAybT1JBzYfpxVdn1u37qTzCbizd3i0cSl6eqey4acjxGhXnW28mC3NfXwzn16ZY4lGUji1zoXDIEmM6Fnq35t4W5WXrZ7Mk/qU9T7/iTB3Ujst+ElSVDo3h7eI+PMLVrZ5w5IvD3nxRlpNZSeP4oJWsDTkc7eH/ANV51PPGXWi1Z8TKq0cM488xb3CGXOrpbdjqNrIS78T3FxPiftYe5dpp1iuCvHw5fatM5Z5T6lI4gICDF/A+CCg1RzPig1AoIHapjXf7u13o9s0uHshrt74EoPoeA7NMppDJFI4xkd1pzyPAF18wNCgsCAgICAgIOesrI4m7zzYfE9ANVpzZ6Ya915bMeK2SeKwqWJ49LIe4Sxg4AGzj4kLmtrqeTLPFPEf+rzX0KY4+/wAy00O0lU2ZjHDegz33utcCxtuAZk3tx6rfqdStX/VtzH/rVsaNbf6dfKfdtRAODXn3D6lTZ6zgj8Six0zNPw1HaqPSN3mB9VrnrWL/AGy9/S8nzDH+lTP2bv4gsfW6f7ZPpd/mGQ2qj1jf8Pusx1vH+ayx9LyfMOWursOqBaeG/VzGk+4g3Xv6trX/AHRLH0/PX1MK5VbOwN71BVGM/spbmM9MxktWSdLN/VHLZT/6sXuPCOfiUkJ3atm5ylZ34j+8OCr82hMecc8wm49yJ8Wjh2SxRTM7wa9hzB4joQRwPUKFW18U+PCVNa3hnDGWi1y4aE5n3nXxXm1uZ54ZrHDMheXrh6g1vjuWngWnzuLEH/WgWyMkxSafiXiccTPd+Wa1vax7LYk1v6F5tc90/RdB0rdiI/SvP/Cn6jqzz+pX/tagr5TiAgINVUbMcfZPyQUCXigxL2iwc4AngL5+SCOxnBZp2mWHM09n7vrghwcB1AzQXTYSoe+mG8SQ07rQ7i0ADLw5ILGgICAgIOPFqiSOF8kTO0kaLtZe28eS8ZJtFZ7fb1SIm0c+nzSr2i3n/wBaEkb+UjTYdBbRctta+xe3dfy6DXy4K14r4b4Khj82ODvA3VfNLR7hMi0T6eVJkt+j3d727geYWadvP3c/9FuePtc2E0uKVLS+FtPuhxaXBziLjirnD0uuSvdEqzLvzS3bKSbsri54yQD3E/Rb46PX5afqcsv6JYt+2h/h/ks/R6H1OzB2zGLjg6B3mF5no9fxLMdTlzy4Zi7PSpmPHsPA+ZWm/R5j1LbXqUflxy4k+P8AtEEsXUt3m+YUS/TctUim9js301bDKLMc11+Ldfe0qJNMuL+EiLUu1xYZGwl0N4yeIae4fFhy94sUnPa0cX8/5ZjFEea+HaFpbBGRAQEBZjwx7WDB9oi2zJs26O4kePMK60uqTXimX18qra6fFvux/wBlqjkDgHNIIPAjVdDW0WjmPSlms1niWa9MCDmxJ1opD7J+SCjNBLrDig5NrqQR1kYb+yaPE3dcoLfsjFaNzubgPIfzQTcUTWizQAOQFvkgzQEBAQEBBpqKWN4tIxrhyIBWJiJOeFdr9g6CQ7zWGN3OMltvdwWm+tjv7hurnvX1KL/5fPJ3XVbzBqwt7xHLf5KLHTcUW7m+d7JNeFxw3D4oIxFC0NYNArCtYiOIQ5mZnmXWssCAgIMXxg5EAjqgr+L7GUU+ZjDH+szum/uWq+Cl/cNlMt6+pVPEsDraTMXqIB/5Gj/2VPs9KifNFng6hPq7XS1LJG7zDcfEHkRoVRZMdsc8WW9LxaOYbVrexAQEBB4sjvwvFZIT3c2atPD3cipmpu5NefHmPhF2dSmaPiflc8OxKOZt2HPVp4j3LqNbax5681n/AKc/n174Z4tDrUlocWNutA/wt8Qgq+Bxb07BoDc+7P7IOXbkf1uP/pj/ADFBbNm2Wgb1JP0+iCUQEBAQEBAQEBAQEBAQEBAQEHjmg5HggpO02yjg41NHZsn4mfhkHUc+qg7elTNX+UvW2rYp/hAUdYH3Fi17cnMPpNP26rls+C+G3FnQ4stckcw6VobRGXiAgLI8QbIJ3McHMJDhqFsx5LY7d1Z8teTHXJHFoW3BtoGSWZLZsnP8LvsV0mn1OuX7b+Lf5UW1oWx/dXzDq2jdaE9SB9forVXIvZOO73u5C3mf5FBEbbf2tn5G/MoLnhDLQxj2QfPNB2ICAgICAgICAgICAgICAgICAg8QVXanZUTfpoDuTt4OGvRw1CjbGtTNXiW/BsWxTzCpU1U7eMMzdyZvFuh9pp1C5ba1L4befTodfZrlh1KGlPFkEBAQEHiCTjxCR8RiebtaQQTxGRFr6hdF0nZyZOaWn0oupa9KcXr+U/sm3uPPN3yH81dqpWdrn3rSOTWD4X+qC+0H6qP8jfkEG9AQEBAQEBAQEBAQEBAQEBAQEBAQV/abZqKpbf0ZW5teMiD0WrLhrlrxZsx5bY55hRe1lif2FUN1/wCF/BsngdD0XMbmjbFPMenQa25XLHE+3Wq9OFgeIF1keXQLpwOml4O931V70WOJvKn6tPisOikxOSBwLDkeLTwP2PVbuobeTXzRNfj01aetTPimJ9/KMxKrE1W6QCwO7kdLMaPorTDljLSLx+VdlxzjvNfh9LoP1Uf5G/ILa1uhAQEBAQEBAQEBAQEBAQEBAQEBAQEETj2Bw1LCx7R0OoPMHQrxekXjiXqt5rPMPndVFNSP7KouYybMl+TX9eq53e6dNPup6XupvReO23t1XVRws3iDy6yPCUYYlyzEMcuujPdd4/RdB0avFbSpeqz90QzfTF1iCBbQ3+y27+jfYtFqzDXp7lMNZiyHpM53dDbyyU/BSaY4rP4hCzX78k2XzCNoGXEMndLe612htkL8iotN+v6s4r+JhIvpW/TjJXysQKnoT1ZBAQEBAQEBAQEBAQEBAQEBAQEBAQcOKYbHMwse0EEWzWJiJjiWYmYnmHzbFMNmoXZ3fTaHi6L7tVHvdO/qot9Pe/puzZIHAOabg8CNVRTWYniVxExMcw8JRlnRxdo8MvYZknoOSl6mt+tk7UXZz/pU7klLRQDINPjvG/2V9HS8ER6U09Rzc+2sU4jbYXzO9npkBb4KTra9cFZiv5aM+e2WeZRGO1zojGRwIPwI+6kNDlwAlzt46m6CSxA2kPWx+C5fqOPtzy6LRvzhhL4JtC+KzH3dH8W+HMdF61Oo3xfbfzH+Hja0K5Pup4ldaSqZI0PYQWnULoseWuSvdWeVHfHak8WhvWx4EBAQEBAQEBAQEBAQEBAQEBAQEBBz1lI2Rpa4XBQfN8c2flpHGSnBdAc3R6t6s+yqdzp8XjuqstXdmnizjgqGvbvMNx8uhGhXPWpNJ4leVvF45hpnL2kPjNntzH1BGoIyW/XyzitFqtObFGSvbKSwzGY5u6e5Lqw6/lOvzXTa+1TLH8ufza18c/w7ZrqUjq7toXiGN7OIfYg8CC05HyGa0bGWccRLdhxxeeGvZ6ugAu5wYdWuNiPv7liu1imOeWZ18kTxw6KirbJIXs9HIA8L21VDv5a5MnMLnSxzTHxLcxyrphOiXfh2Iywu3mHxGh8Qt2vs3wW5r/Zqz4KZo4tC74RjUcwt6L9Wnj7uYXS6u7jzx49/Cg2NS+GfPr5SqmIogICAgICAgICAgICAgICAgICAgINU8IcLEIPn+0uyz4nGopBnxfH+F/2Kr9vSrljmPabrbdsc8T6QlLUNkBtk4ZOaeLTyIXOZcVsU8WX2PJXJHMOWuw8HvDj/AKzCUyTX0WxxPtlTYrOwbrrSAcC6+9/Fr71Z4up3rHExyr8nT62nmPDXW1UlQ3dcA1jc7DMk6XJ/1mvGfftljh6w6UY55cUdMFAm6ZFITEMFgByXibPfDe1q8TL1wzAWHpsjcQQQSCOBGRCVtNZ5rPli1YtHErXgu0l7MnyOj9D48vFX+l1SLfZl9/Km2unTX7sfr4Wdrgc1cxKp44erIICAgICAgICAgICAgICAgICAgIMXsBFigpO1Wye8e3pzuTDXR3RwUXZ1a5q/ykYNi2KfHpVqWr3iY5BuSt9Jh+beYXM7GtbDPl0GDPXLHLnnj7x8VH5b+G+KOzD1unJw0QR3cE5OEkGrHI9AWGXoCMsgsD1GXZT4rOxu6x5DRpkbeYUrHu5sde2s+EXJqYr25mH0Zdi5cQEBAQEBAQEBAQEBAQEBAQEBAQEHjm3QVPanZZkw32d2VubXjiD9lpzYK5Y4ltxZrY55hQHukZIYqgbsmh/C/qFzO1p2xTzHp0GttVyxx+Uk9tme5QeUxppG973IOyywPbICD1GRYHqxwPqK71xogICAgICAgICAgICAgICAgICAgICDwhBX9pNnIqhhDhnoRxB5grxfHF44l7peaTzD55V9tTnsKjMcGS6Ho7kVzm7oTjnuqvdTdi8cWdFEOPuVUsnUgWQFgeoCAg//2Q=="/>
          <p:cNvSpPr>
            <a:spLocks noChangeAspect="1" noChangeArrowheads="1"/>
          </p:cNvSpPr>
          <p:nvPr/>
        </p:nvSpPr>
        <p:spPr bwMode="auto">
          <a:xfrm>
            <a:off x="-317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7414" name="AutoShape 7" descr="data:image/jpeg;base64,/9j/4AAQSkZJRgABAQAAAQABAAD/2wCEAAkGBw8TEhQQEBQWFhEVFxgXFxUVFBcUFhUYGRUXFxYWFhQYHSggGBolGxcVITEhJSkrMC4uFx8zODMsNygtLisBCgoKDg0OGxAQGywmICQsLCw0LCwsLCwsLCwsLCwsLCwsLCwsLCwsLCwsLCwsLCwsLCwsLCwsLCwsLCwsLCwsLP/AABEIAMgA/AMBEQACEQEDEQH/xAAbAAEAAgMBAQAAAAAAAAAAAAAABQYCAwQBB//EAEUQAAEDAgMFBAgCBgcJAAAAAAEAAgMEEQUhQQYSMVFhEyJxkTJSYoGhscHRQnIjM1OCkuEWJDRDorLwBxQVF3ODk8Lx/8QAGgEBAAIDAQAAAAAAAAAAAAAAAAQFAQMGAv/EAC0RAQACAgEEAQMDAwUBAAAAAAABAgMEEQUSITFRFSJBEzJhQpGxM1JxgaEU/9oADAMBAAIRAxEAPwD7igICAgICAgICAgICAgICAgICAgICAgICAgICAgICAgICAgICAgICAgICAgICAgICAgICAgICAgICAgICAgICAgICAgICAgICAgICAgICAgICAgICAgICDF7wASTYDMk5AII2m2hpHv7Nsg3tLggO/KTxQSiAgICAgICAgICAgICAgICAgICAgICAgICAgICAgxe4AEngEFJ2qxZzrBrS5t7Bozub2BI+/BBE7R08lOyMlwmkee9E1t2s6mS9hbIZ2vogmKDG6gRsa5wuABlnw6nM+KCRpNoH37+Y8igsUMrXAOabgoM0BAQEBAQEBAQEBAQEBAQEBAQEBAQEBAQEGEsjWgucbAcSUFTxXGnyu7OIGxNgBxcUGxuzUxzc9g58XW+SCnvEsji02bGDpfecAcvBBItyQbI3ILTsxOSHMPiPkfognUBAQEBAQEBAQEBAQEBAQEBAQEBAQEBAQYTSta0ucbAcSgpmJ4lLUyCKIEjRo/zOOgQWDBMFZAN496U8XaDo0aD5oJZB89q6bs5HsOhPlxB8kGktQZRtQWrZmAgOedch9fognEBAQEBAQEBAQEBAQEBAQEBAQEBAQEBAQQm1MEroxuZtBu4D4H5oILZfEmU5dHM2we6/agZ9Gv6DQj+aC7RvBALSCDwINwfAoMkEXjODtmAcDuyDg7Qjk4ckFLq5BFK6GQjfba9rkZgEWPgQgsOHYE91nSd1vGwN3H7ILJFGGgNaLAcAgzQEBAQEBAQEBAQEBBHT41TscWOdmOORIHS4UHJ1DBjt22t5Saaea9e6I8MmYxTHhI335fNe67+vb1aGLauavusullXEeD2n94LdGfHPq0NU47x7iW0FbXh6giqrH6dhcze3nNNnBovY8ioOx1DDhntt7SsOnkyxzHpG1G1J/u47dXH6BVuXrU/0V/um06X/ALrf2cDtoKneDt4ZaWFvfqoU9V2O7nlK+nYeOOFhwrG45bNPdk9U8D+U6q81Oo48/ifFvhVbGnfD59x8pVWKGICAgicSwOKS5b3XdBkfEIIENqqQ2abN5HvMPhy91kEhFtWwD9JG4H2LOHxIIQcGKbausRTxHe9aS1h+6Cb+aCnQtle90khJe43JOqCahrKpvCaS3LfcR5EoJ7C8cmBHanebrl3h1BCC1RyBwDmm4PAoMkBAQEBAQEBAQEEHtFjTIR2YcBK4ZAkXaOG9b5Kt6jtzhp209z/4maevGW/NvUKHieMQQFnbPt2hsMifFzrcG8M+oXNY9bLm5mI9eV7bNTHxEu1rgRcG4PAjO60THHiW2J5cVNRYlJL2cZpyw/jJcx7QeJ3Mw4jxzVnqa2DPPieJ+ELYz5MUTzHj5fTsMpeyijiuXbjQ254mwtmuprWKxER+HP2t3Ty6l6YVfaDY6CdzpmySQSO9N8RA3x1Byv1UbNrYsn3WhvxbGSnisqlQ4ZFBvNjLnXdcve4ue7QEk6dOq5PbyxkyT2+o8Q6HXpNaR3eyqpKiocKamf2cjhvOksD2bQcsjq4i3gHKV0zUjNeZt6ho3ticVeK+5dkGzWMHuOMDLf3oJdve0GaeCnx0eIvzE+EOepTNeOF8wimljhZHNJ2sjRZ0lt3eN+NtOSucde2sQrL27pmVf2o2uZSyiIvY27b9/XPRQN3Yz47RGKOYTNXBiyRM3loi2qncA4btjw7pHwJVVPV89Z4mIT46bimPcs/6TVHJnkfusfWc/wAQz9LxfMpnAMVdMHB9t4HQZWVv07btsUmbe4lW7utGG0RX8pWSNrhuuAIOhVihqxjeCBg32ejqOX3CCvvhCD2KAINzWIJcYLK6ESRkb+Z3DwcNO9oUGOAYuWOMb7gXsQciw+CC3ICAgICAUHiDRPWxM9N7R4kX8lpybGLH+60NlMV7/tiZR020lOMhvO8Bl8bKDfq2vWeI5lKr0/NPmfCUp52vaHMN2nUKwx5K5Kxas+EO9JpPbaPKPxXZ2jqXB88LXvAsHG4Nrk2uD1KWx1t+6Ga5LV9S5aHY3D4i4shF3Cx3iXZchvHIJTFSn7YLZLW9yrGL7My0ZMlKC+l4uh4uj6xdPZ8lV73TYyfdT2sNTemn23c9LUteA+N1xoRkQfoVzkxbFb4mFzE1yV+YWrBtoAbMnNjo/Q/m5eKvtHqsTxTL/dUbWhNfux+vhYwVeQqkdj8xbA8jicvNR9u3bgtP8N+tXuy1j+VGXFOpWPYymF5ZNSQB4AfcldV0msRrxPy57qNpnNwtCtEByYhXxwt3nnwA4nwCjbO1jwV7ry3YcF8tuKqVi1d27g57W5ej3QSP3jmuZ2uoZM88eo+F9r6dMUc+5QlTiR3+xp43TT+ozg3rI7g1edbSyZp/h6z7NMUNTH1sBc2tje57jvN7GIuYxtrbm8eJuCb9VM2umTXtjGjYN+LczdaNhq0vleBHK0BouZIywe4qb0vXyYe6LIvUM1MnbNV4VwrHLibLxPHsk+WaCkSjNAagzjAuLkAakmwA5k6BB0YttvGwdlRjtHAW3z6Atll63yQR2BYRXTymeVxs8glzhbp3Rrlkg+ixssA3kAPJBkgICAg8KD51LitVvmCpc5srdAbNePWbbiOY0XL9QnZpae608L3TrgtXmIjlrJVRMzPtY8RHpxTiGUbvaH/tylp/wlb6d+Pz2/3h4ntt45S2AVjqSPsohdhJd3y5zrnjmSpuHquXHHbxHCJl6fjyTzzPKbi2q9eP+F30IUynW4/qqjW6VP8ATZ3Q7R054lzfFv1F1Mx9W17e54Rr9PzV/HKRgqopPQc13gQfgp2PPjyftmJRL4r0/dHCp7R7KODjU0VmycXx/gk92juqi7ejTPHP5SNfbtin+Feo6wPu0gtkbk+N2Tmn6jquXz698NuLQv8AFmrljmFgwfHHxWY+7o/i3w6dFN0upWwzFb+a/wCETa0a5Pup4n/KX2imElK58Z3gBvC2ts7LoLzXPgnsnmJhT0i2LLHdHHEqg1wIBHAi4XGTHE8S6iJ5jlZNkKgXfHqcwui6NmiaTjn8KXqeLi0X+VgrqtsTC93AaczoFbZ80YqTe34V2LHOS8Vj8qFW1b5Xl7zmfIDkFxmxsXzX7rOmw4a4q9tXJDSy1Ev+7wndAzkk9QHgG+0fgp3TtH9ae+3pF3Nv9KO2vtfcDwSnpWbkLAOZ1ceZOpXT0pWkcQobXm08ykrL28lkHqDCdt2uHMH5IKFPxQYgoI7HZmCLde7dD3NZfjxNzkOgKC1bK4DQtYJIyJj6zhwP5NPegtKAgICAgICCH2iwKOqZY92RubHji0rVmw1y17bNmLLbHPdCl/8AA8XLuzEUTbZdq5+TvaDRmPBUkdH+6eZ8LSepRx6SGH/7NaYgvrQ2Sdzrl8e9GNMrNIv42Vti1a1pFZ8q/Js2tbuh0Sf7OaYfqZpo/B9x5Feb6OK34Zrt5K/lxT7F4gz9TVNkHqyst/iCiZOk459JNOo3j2jainxKH9dSlzfWhdvf4eKg5OkXjzVLp1Ks+2iDGYCd0uLH+rICwjzUC+pmxz6S658eSPaepMaqGcH7zeTu8PPitmLqOxi8c8/8teTSw388cf8ADmxtsNTaSxhqW+jKzMHo4at6Zqd9Rw7Fe3NXj+UX/wCLLhnnHPKIpMQO/wBjOAybT1JBzYfpxVdn1u37qTzCbizd3i0cSl6eqey4acjxGhXnW28mC3NfXwzn16ZY4lGUji1zoXDIEmM6Fnq35t4W5WXrZ7Mk/qU9T7/iTB3Ujst+ElSVDo3h7eI+PMLVrZ5w5IvD3nxRlpNZSeP4oJWsDTkc7eH/ANV51PPGXWi1Z8TKq0cM488xb3CGXOrpbdjqNrIS78T3FxPiftYe5dpp1iuCvHw5fatM5Z5T6lI4gICDF/A+CCg1RzPig1AoIHapjXf7u13o9s0uHshrt74EoPoeA7NMppDJFI4xkd1pzyPAF18wNCgsCAgICAgIOesrI4m7zzYfE9ANVpzZ6Ya915bMeK2SeKwqWJ49LIe4Sxg4AGzj4kLmtrqeTLPFPEf+rzX0KY4+/wAy00O0lU2ZjHDegz33utcCxtuAZk3tx6rfqdStX/VtzH/rVsaNbf6dfKfdtRAODXn3D6lTZ6zgj8Six0zNPw1HaqPSN3mB9VrnrWL/AGy9/S8nzDH+lTP2bv4gsfW6f7ZPpd/mGQ2qj1jf8Pusx1vH+ayx9LyfMOWursOqBaeG/VzGk+4g3Xv6trX/AHRLH0/PX1MK5VbOwN71BVGM/spbmM9MxktWSdLN/VHLZT/6sXuPCOfiUkJ3atm5ylZ34j+8OCr82hMecc8wm49yJ8Wjh2SxRTM7wa9hzB4joQRwPUKFW18U+PCVNa3hnDGWi1y4aE5n3nXxXm1uZ54ZrHDMheXrh6g1vjuWngWnzuLEH/WgWyMkxSafiXiccTPd+Wa1vax7LYk1v6F5tc90/RdB0rdiI/SvP/Cn6jqzz+pX/tagr5TiAgINVUbMcfZPyQUCXigxL2iwc4AngL5+SCOxnBZp2mWHM09n7vrghwcB1AzQXTYSoe+mG8SQ07rQ7i0ADLw5ILGgICAgIOPFqiSOF8kTO0kaLtZe28eS8ZJtFZ7fb1SIm0c+nzSr2i3n/wBaEkb+UjTYdBbRctta+xe3dfy6DXy4K14r4b4Khj82ODvA3VfNLR7hMi0T6eVJkt+j3d727geYWadvP3c/9FuePtc2E0uKVLS+FtPuhxaXBziLjirnD0uuSvdEqzLvzS3bKSbsri54yQD3E/Rb46PX5afqcsv6JYt+2h/h/ks/R6H1OzB2zGLjg6B3mF5no9fxLMdTlzy4Zi7PSpmPHsPA+ZWm/R5j1LbXqUflxy4k+P8AtEEsXUt3m+YUS/TctUim9js301bDKLMc11+Ldfe0qJNMuL+EiLUu1xYZGwl0N4yeIae4fFhy94sUnPa0cX8/5ZjFEea+HaFpbBGRAQEBZjwx7WDB9oi2zJs26O4kePMK60uqTXimX18qra6fFvux/wBlqjkDgHNIIPAjVdDW0WjmPSlms1niWa9MCDmxJ1opD7J+SCjNBLrDig5NrqQR1kYb+yaPE3dcoLfsjFaNzubgPIfzQTcUTWizQAOQFvkgzQEBAQEBBpqKWN4tIxrhyIBWJiJOeFdr9g6CQ7zWGN3OMltvdwWm+tjv7hurnvX1KL/5fPJ3XVbzBqwt7xHLf5KLHTcUW7m+d7JNeFxw3D4oIxFC0NYNArCtYiOIQ5mZnmXWssCAgIMXxg5EAjqgr+L7GUU+ZjDH+szum/uWq+Cl/cNlMt6+pVPEsDraTMXqIB/5Gj/2VPs9KifNFng6hPq7XS1LJG7zDcfEHkRoVRZMdsc8WW9LxaOYbVrexAQEBB4sjvwvFZIT3c2atPD3cipmpu5NefHmPhF2dSmaPiflc8OxKOZt2HPVp4j3LqNbax5681n/AKc/n174Z4tDrUlocWNutA/wt8Qgq+Bxb07BoDc+7P7IOXbkf1uP/pj/ADFBbNm2Wgb1JP0+iCUQEBAQEBAQEBAQEBAQEBAQEHjmg5HggpO02yjg41NHZsn4mfhkHUc+qg7elTNX+UvW2rYp/hAUdYH3Fi17cnMPpNP26rls+C+G3FnQ4stckcw6VobRGXiAgLI8QbIJ3McHMJDhqFsx5LY7d1Z8teTHXJHFoW3BtoGSWZLZsnP8LvsV0mn1OuX7b+Lf5UW1oWx/dXzDq2jdaE9SB9forVXIvZOO73u5C3mf5FBEbbf2tn5G/MoLnhDLQxj2QfPNB2ICAgICAgICAgICAgICAgICAg8QVXanZUTfpoDuTt4OGvRw1CjbGtTNXiW/BsWxTzCpU1U7eMMzdyZvFuh9pp1C5ba1L4befTodfZrlh1KGlPFkEBAQEHiCTjxCR8RiebtaQQTxGRFr6hdF0nZyZOaWn0oupa9KcXr+U/sm3uPPN3yH81dqpWdrn3rSOTWD4X+qC+0H6qP8jfkEG9AQEBAQEBAQEBAQEBAQEBAQEBAQV/abZqKpbf0ZW5teMiD0WrLhrlrxZsx5bY55hRe1lif2FUN1/wCF/BsngdD0XMbmjbFPMenQa25XLHE+3Wq9OFgeIF1keXQLpwOml4O931V70WOJvKn6tPisOikxOSBwLDkeLTwP2PVbuobeTXzRNfj01aetTPimJ9/KMxKrE1W6QCwO7kdLMaPorTDljLSLx+VdlxzjvNfh9LoP1Uf5G/ILa1uhAQEBAQEBAQEBAQEBAQEBAQEBAQEETj2Bw1LCx7R0OoPMHQrxekXjiXqt5rPMPndVFNSP7KouYybMl+TX9eq53e6dNPup6XupvReO23t1XVRws3iDy6yPCUYYlyzEMcuujPdd4/RdB0avFbSpeqz90QzfTF1iCBbQ3+y27+jfYtFqzDXp7lMNZiyHpM53dDbyyU/BSaY4rP4hCzX78k2XzCNoGXEMndLe612htkL8iotN+v6s4r+JhIvpW/TjJXysQKnoT1ZBAQEBAQEBAQEBAQEBAQEBAQEBAQcOKYbHMwse0EEWzWJiJjiWYmYnmHzbFMNmoXZ3fTaHi6L7tVHvdO/qot9Pe/puzZIHAOabg8CNVRTWYniVxExMcw8JRlnRxdo8MvYZknoOSl6mt+tk7UXZz/pU7klLRQDINPjvG/2V9HS8ER6U09Rzc+2sU4jbYXzO9npkBb4KTra9cFZiv5aM+e2WeZRGO1zojGRwIPwI+6kNDlwAlzt46m6CSxA2kPWx+C5fqOPtzy6LRvzhhL4JtC+KzH3dH8W+HMdF61Oo3xfbfzH+Hja0K5Pup4ldaSqZI0PYQWnULoseWuSvdWeVHfHak8WhvWx4EBAQEBAQEBAQEBAQEBAQEBAQEBBz1lI2Rpa4XBQfN8c2flpHGSnBdAc3R6t6s+yqdzp8XjuqstXdmnizjgqGvbvMNx8uhGhXPWpNJ4leVvF45hpnL2kPjNntzH1BGoIyW/XyzitFqtObFGSvbKSwzGY5u6e5Lqw6/lOvzXTa+1TLH8ufza18c/w7ZrqUjq7toXiGN7OIfYg8CC05HyGa0bGWccRLdhxxeeGvZ6ugAu5wYdWuNiPv7liu1imOeWZ18kTxw6KirbJIXs9HIA8L21VDv5a5MnMLnSxzTHxLcxyrphOiXfh2Iywu3mHxGh8Qt2vs3wW5r/Zqz4KZo4tC74RjUcwt6L9Wnj7uYXS6u7jzx49/Cg2NS+GfPr5SqmIogICAgICAgICAgICAgICAgICAgINU8IcLEIPn+0uyz4nGopBnxfH+F/2Kr9vSrljmPabrbdsc8T6QlLUNkBtk4ZOaeLTyIXOZcVsU8WX2PJXJHMOWuw8HvDj/AKzCUyTX0WxxPtlTYrOwbrrSAcC6+9/Fr71Z4up3rHExyr8nT62nmPDXW1UlQ3dcA1jc7DMk6XJ/1mvGfftljh6w6UY55cUdMFAm6ZFITEMFgByXibPfDe1q8TL1wzAWHpsjcQQQSCOBGRCVtNZ5rPli1YtHErXgu0l7MnyOj9D48vFX+l1SLfZl9/Km2unTX7sfr4Wdrgc1cxKp44erIICAgICAgICAgICAgICAgICAgIMXsBFigpO1Wye8e3pzuTDXR3RwUXZ1a5q/ykYNi2KfHpVqWr3iY5BuSt9Jh+beYXM7GtbDPl0GDPXLHLnnj7x8VH5b+G+KOzD1unJw0QR3cE5OEkGrHI9AWGXoCMsgsD1GXZT4rOxu6x5DRpkbeYUrHu5sde2s+EXJqYr25mH0Zdi5cQEBAQEBAQEBAQEBAQEBAQEBAQEHjm3QVPanZZkw32d2VubXjiD9lpzYK5Y4ltxZrY55hQHukZIYqgbsmh/C/qFzO1p2xTzHp0GttVyxx+Uk9tme5QeUxppG973IOyywPbICD1GRYHqxwPqK71xogICAgICAgICAgICAgICAgICAgICDwhBX9pNnIqhhDhnoRxB5grxfHF44l7peaTzD55V9tTnsKjMcGS6Ho7kVzm7oTjnuqvdTdi8cWdFEOPuVUsnUgWQFgeoCAg//2Q=="/>
          <p:cNvSpPr>
            <a:spLocks noChangeAspect="1" noChangeArrowheads="1"/>
          </p:cNvSpPr>
          <p:nvPr/>
        </p:nvSpPr>
        <p:spPr bwMode="auto">
          <a:xfrm>
            <a:off x="12065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1741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3429000"/>
            <a:ext cx="2052637" cy="16335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1"/>
          <p:cNvPicPr>
            <a:picLocks noChangeAspect="1"/>
          </p:cNvPicPr>
          <p:nvPr/>
        </p:nvPicPr>
        <p:blipFill>
          <a:blip r:embed="rId4">
            <a:extLst>
              <a:ext uri="{28A0092B-C50C-407E-A947-70E740481C1C}">
                <a14:useLocalDpi xmlns:a14="http://schemas.microsoft.com/office/drawing/2010/main" val="0"/>
              </a:ext>
            </a:extLst>
          </a:blip>
          <a:srcRect b="11720"/>
          <a:stretch>
            <a:fillRect/>
          </a:stretch>
        </p:blipFill>
        <p:spPr bwMode="auto">
          <a:xfrm>
            <a:off x="5580063" y="3429000"/>
            <a:ext cx="1811337" cy="15478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7" name="Rectangle 1"/>
          <p:cNvSpPr>
            <a:spLocks noChangeArrowheads="1"/>
          </p:cNvSpPr>
          <p:nvPr/>
        </p:nvSpPr>
        <p:spPr bwMode="auto">
          <a:xfrm>
            <a:off x="649288" y="233997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2B03BD"/>
                </a:solidFill>
                <a:latin typeface="Times New Roman" panose="02020603050405020304" pitchFamily="18" charset="0"/>
                <a:cs typeface="Times New Roman" panose="02020603050405020304" pitchFamily="18" charset="0"/>
              </a:rPr>
              <a:t>Decision making tool   </a:t>
            </a:r>
            <a:endParaRPr lang="en-GB" altLang="en-US" sz="1800">
              <a:latin typeface="Arial" panose="020B0604020202020204" pitchFamily="34" charset="0"/>
            </a:endParaRPr>
          </a:p>
        </p:txBody>
      </p:sp>
      <p:sp>
        <p:nvSpPr>
          <p:cNvPr id="17418" name="Rectangle 2"/>
          <p:cNvSpPr>
            <a:spLocks noChangeArrowheads="1"/>
          </p:cNvSpPr>
          <p:nvPr/>
        </p:nvSpPr>
        <p:spPr bwMode="auto">
          <a:xfrm>
            <a:off x="6673850" y="2403475"/>
            <a:ext cx="185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2B03BD"/>
                </a:solidFill>
                <a:latin typeface="Times New Roman" panose="02020603050405020304" pitchFamily="18" charset="0"/>
                <a:cs typeface="Times New Roman" panose="02020603050405020304" pitchFamily="18" charset="0"/>
              </a:rPr>
              <a:t>Monitoring tool  </a:t>
            </a:r>
            <a:endParaRPr lang="en-GB" altLang="en-US" sz="1800">
              <a:latin typeface="Arial" panose="020B0604020202020204" pitchFamily="34" charset="0"/>
            </a:endParaRPr>
          </a:p>
        </p:txBody>
      </p:sp>
      <p:cxnSp>
        <p:nvCxnSpPr>
          <p:cNvPr id="6" name="Straight Arrow Connector 5"/>
          <p:cNvCxnSpPr/>
          <p:nvPr/>
        </p:nvCxnSpPr>
        <p:spPr>
          <a:xfrm>
            <a:off x="1587500" y="1752600"/>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308850" y="1752600"/>
            <a:ext cx="0" cy="73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63688" y="1752600"/>
            <a:ext cx="5745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56100" y="1341438"/>
            <a:ext cx="0" cy="411162"/>
          </a:xfrm>
          <a:prstGeom prst="line">
            <a:avLst/>
          </a:prstGeom>
        </p:spPr>
        <p:style>
          <a:lnRef idx="1">
            <a:schemeClr val="accent1"/>
          </a:lnRef>
          <a:fillRef idx="0">
            <a:schemeClr val="accent1"/>
          </a:fillRef>
          <a:effectRef idx="0">
            <a:schemeClr val="accent1"/>
          </a:effectRef>
          <a:fontRef idx="minor">
            <a:schemeClr val="tx1"/>
          </a:fontRef>
        </p:style>
      </p:cxnSp>
      <p:sp>
        <p:nvSpPr>
          <p:cNvPr id="17423" name="Rectangle 30"/>
          <p:cNvSpPr>
            <a:spLocks noChangeArrowheads="1"/>
          </p:cNvSpPr>
          <p:nvPr/>
        </p:nvSpPr>
        <p:spPr bwMode="auto">
          <a:xfrm>
            <a:off x="3736975" y="2339975"/>
            <a:ext cx="152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2B03BD"/>
                </a:solidFill>
                <a:latin typeface="Times New Roman" panose="02020603050405020304" pitchFamily="18" charset="0"/>
                <a:cs typeface="Times New Roman" panose="02020603050405020304" pitchFamily="18" charset="0"/>
              </a:rPr>
              <a:t>User Manual </a:t>
            </a:r>
            <a:endParaRPr lang="en-GB" altLang="en-US" sz="1800">
              <a:latin typeface="Arial" panose="020B0604020202020204" pitchFamily="34" charset="0"/>
            </a:endParaRPr>
          </a:p>
        </p:txBody>
      </p:sp>
      <p:cxnSp>
        <p:nvCxnSpPr>
          <p:cNvPr id="25" name="Straight Arrow Connector 24"/>
          <p:cNvCxnSpPr/>
          <p:nvPr/>
        </p:nvCxnSpPr>
        <p:spPr>
          <a:xfrm>
            <a:off x="4500563" y="1752600"/>
            <a:ext cx="0" cy="617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63688" y="2649538"/>
            <a:ext cx="0" cy="376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11638" y="2587625"/>
            <a:ext cx="0" cy="48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37" name="Straight Connector 14336"/>
          <p:cNvCxnSpPr/>
          <p:nvPr/>
        </p:nvCxnSpPr>
        <p:spPr>
          <a:xfrm>
            <a:off x="1563688" y="3068638"/>
            <a:ext cx="264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42" name="Straight Arrow Connector 14341"/>
          <p:cNvCxnSpPr/>
          <p:nvPr/>
        </p:nvCxnSpPr>
        <p:spPr>
          <a:xfrm>
            <a:off x="2843213" y="3068638"/>
            <a:ext cx="4762" cy="35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44" name="Straight Arrow Connector 14343"/>
          <p:cNvCxnSpPr/>
          <p:nvPr/>
        </p:nvCxnSpPr>
        <p:spPr>
          <a:xfrm>
            <a:off x="6443663" y="3074988"/>
            <a:ext cx="0" cy="354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30750" y="2627313"/>
            <a:ext cx="0" cy="374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80288" y="2565400"/>
            <a:ext cx="0" cy="48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16463" y="3046413"/>
            <a:ext cx="2647950" cy="0"/>
          </a:xfrm>
          <a:prstGeom prst="line">
            <a:avLst/>
          </a:prstGeom>
        </p:spPr>
        <p:style>
          <a:lnRef idx="1">
            <a:schemeClr val="accent1"/>
          </a:lnRef>
          <a:fillRef idx="0">
            <a:schemeClr val="accent1"/>
          </a:fillRef>
          <a:effectRef idx="0">
            <a:schemeClr val="accent1"/>
          </a:effectRef>
          <a:fontRef idx="minor">
            <a:schemeClr val="tx1"/>
          </a:fontRef>
        </p:style>
      </p:cxnSp>
      <p:sp>
        <p:nvSpPr>
          <p:cNvPr id="17433" name="Rectangle 14351"/>
          <p:cNvSpPr>
            <a:spLocks noChangeArrowheads="1"/>
          </p:cNvSpPr>
          <p:nvPr/>
        </p:nvSpPr>
        <p:spPr bwMode="auto">
          <a:xfrm>
            <a:off x="5264150" y="5273675"/>
            <a:ext cx="3765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1200"/>
              </a:spcBef>
              <a:buClr>
                <a:srgbClr val="FF0000"/>
              </a:buClr>
              <a:buFont typeface="Wingdings" panose="05000000000000000000" pitchFamily="2" charset="2"/>
              <a:buChar char="q"/>
            </a:pPr>
            <a:r>
              <a:rPr lang="en-GB" altLang="en-US" sz="2000" b="0">
                <a:latin typeface="Times New Roman" panose="02020603050405020304" pitchFamily="18" charset="0"/>
                <a:ea typeface="Calibri" panose="020F0502020204030204" pitchFamily="34" charset="0"/>
                <a:cs typeface="Times New Roman" panose="02020603050405020304" pitchFamily="18" charset="0"/>
              </a:rPr>
              <a:t>Keep records and monitor the progress made on mitigating GHGs and SLCPs emissions from chosen waste management options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6513" y="649288"/>
            <a:ext cx="9144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This tool is simple and </a:t>
            </a:r>
            <a:r>
              <a:rPr lang="en-GB" altLang="en-US" sz="2000" b="0" dirty="0" smtClean="0">
                <a:latin typeface="Times New Roman" panose="02020603050405020304" pitchFamily="18" charset="0"/>
                <a:cs typeface="Times New Roman" panose="02020603050405020304" pitchFamily="18" charset="0"/>
              </a:rPr>
              <a:t>step-by-step </a:t>
            </a:r>
            <a:r>
              <a:rPr lang="en-GB" altLang="en-US" sz="2000" b="0" dirty="0">
                <a:latin typeface="Times New Roman" panose="02020603050405020304" pitchFamily="18" charset="0"/>
                <a:cs typeface="Times New Roman" panose="02020603050405020304" pitchFamily="18" charset="0"/>
              </a:rPr>
              <a:t>guidance has been provided to users in all the sheets on how to enter the data and obtain the results </a:t>
            </a:r>
          </a:p>
          <a:p>
            <a:pPr>
              <a:spcBef>
                <a:spcPts val="12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Special skill is not required and ability to work with </a:t>
            </a:r>
            <a:r>
              <a:rPr lang="en-GB" altLang="en-US" sz="2000" b="0" dirty="0" smtClean="0">
                <a:latin typeface="Times New Roman" panose="02020603050405020304" pitchFamily="18" charset="0"/>
                <a:cs typeface="Times New Roman" panose="02020603050405020304" pitchFamily="18" charset="0"/>
              </a:rPr>
              <a:t>MS Excel </a:t>
            </a:r>
            <a:r>
              <a:rPr lang="en-GB" altLang="en-US" sz="2000" b="0" dirty="0">
                <a:latin typeface="Times New Roman" panose="02020603050405020304" pitchFamily="18" charset="0"/>
                <a:cs typeface="Times New Roman" panose="02020603050405020304" pitchFamily="18" charset="0"/>
              </a:rPr>
              <a:t>would be sufficient</a:t>
            </a:r>
          </a:p>
          <a:p>
            <a:pPr>
              <a:spcBef>
                <a:spcPts val="1200"/>
              </a:spcBef>
              <a:buClr>
                <a:srgbClr val="FF0000"/>
              </a:buClr>
              <a:buFont typeface="Wingdings" panose="05000000000000000000" pitchFamily="2" charset="2"/>
              <a:buChar char="q"/>
            </a:pPr>
            <a:r>
              <a:rPr lang="en-GB" altLang="en-US" sz="2000" b="0" dirty="0">
                <a:latin typeface="Times New Roman" panose="02020603050405020304" pitchFamily="18" charset="0"/>
                <a:cs typeface="Times New Roman" panose="02020603050405020304" pitchFamily="18" charset="0"/>
              </a:rPr>
              <a:t>Each and every sheet has designed a way that users can easily move among the </a:t>
            </a:r>
            <a:r>
              <a:rPr lang="en-GB" altLang="en-US" sz="2000" b="0" dirty="0" smtClean="0">
                <a:latin typeface="Times New Roman" panose="02020603050405020304" pitchFamily="18" charset="0"/>
                <a:cs typeface="Times New Roman" panose="02020603050405020304" pitchFamily="18" charset="0"/>
              </a:rPr>
              <a:t>sheets, </a:t>
            </a:r>
            <a:r>
              <a:rPr lang="en-GB" altLang="en-US" sz="2000" b="0" dirty="0">
                <a:latin typeface="Times New Roman" panose="02020603050405020304" pitchFamily="18" charset="0"/>
                <a:cs typeface="Times New Roman" panose="02020603050405020304" pitchFamily="18" charset="0"/>
              </a:rPr>
              <a:t>enter the data and obtain the results on their preferred waste treatment options </a:t>
            </a:r>
          </a:p>
          <a:p>
            <a:pPr>
              <a:spcBef>
                <a:spcPts val="1200"/>
              </a:spcBef>
              <a:buClr>
                <a:srgbClr val="FF0000"/>
              </a:buClr>
              <a:buFont typeface="Wingdings" panose="05000000000000000000" pitchFamily="2" charset="2"/>
              <a:buChar char="q"/>
            </a:pPr>
            <a:endParaRPr lang="en-GB" altLang="en-US" sz="2000" b="0" dirty="0">
              <a:latin typeface="Times New Roman" panose="02020603050405020304" pitchFamily="18" charset="0"/>
              <a:cs typeface="Times New Roman" panose="02020603050405020304" pitchFamily="18" charset="0"/>
            </a:endParaRPr>
          </a:p>
        </p:txBody>
      </p:sp>
      <p:pic>
        <p:nvPicPr>
          <p:cNvPr id="1945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3141663"/>
            <a:ext cx="91757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7475" y="-26988"/>
            <a:ext cx="9036050" cy="646113"/>
          </a:xfrm>
          <a:prstGeom prst="rect">
            <a:avLst/>
          </a:prstGeom>
        </p:spPr>
        <p:txBody>
          <a:bodyPr>
            <a:spAutoFit/>
          </a:bodyPr>
          <a:lstStyle/>
          <a:p>
            <a:pPr>
              <a:spcBef>
                <a:spcPts val="1200"/>
              </a:spcBef>
              <a:buClr>
                <a:srgbClr val="FF0000"/>
              </a:buClr>
              <a:defRPr/>
            </a:pPr>
            <a:r>
              <a:rPr lang="en-GB" altLang="en-US" sz="3600" dirty="0">
                <a:latin typeface="+mj-lt"/>
              </a:rPr>
              <a:t>Features of the Emission Quantification tool</a:t>
            </a:r>
            <a:endParaRPr lang="en-US" altLang="en-US" sz="36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850" y="1989138"/>
            <a:ext cx="1906588" cy="517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r>
              <a:rPr lang="en-GB" altLang="en-US" smtClean="0">
                <a:solidFill>
                  <a:srgbClr val="FFFFFF"/>
                </a:solidFill>
                <a:latin typeface="Calibri" panose="020F0502020204030204" pitchFamily="34" charset="0"/>
              </a:rPr>
              <a:t>Collection and transportation </a:t>
            </a:r>
            <a:endParaRPr lang="en-US" altLang="en-US" smtClean="0">
              <a:solidFill>
                <a:srgbClr val="FFFFFF"/>
              </a:solidFill>
              <a:latin typeface="Calibri" panose="020F0502020204030204" pitchFamily="34" charset="0"/>
            </a:endParaRPr>
          </a:p>
        </p:txBody>
      </p:sp>
      <p:sp>
        <p:nvSpPr>
          <p:cNvPr id="3" name="Right Arrow 2"/>
          <p:cNvSpPr/>
          <p:nvPr/>
        </p:nvSpPr>
        <p:spPr>
          <a:xfrm>
            <a:off x="2268538" y="2147888"/>
            <a:ext cx="506412" cy="2159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endParaRPr lang="en-US" altLang="en-US" smtClean="0">
              <a:solidFill>
                <a:srgbClr val="FFFFFF"/>
              </a:solidFill>
              <a:latin typeface="Calibri" panose="020F0502020204030204" pitchFamily="34" charset="0"/>
            </a:endParaRPr>
          </a:p>
        </p:txBody>
      </p:sp>
      <p:sp>
        <p:nvSpPr>
          <p:cNvPr id="91" name="Rounded Rectangle 90"/>
          <p:cNvSpPr/>
          <p:nvPr/>
        </p:nvSpPr>
        <p:spPr>
          <a:xfrm>
            <a:off x="2771775" y="2003425"/>
            <a:ext cx="1757363"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r>
              <a:rPr lang="en-GB" altLang="en-US" smtClean="0">
                <a:solidFill>
                  <a:srgbClr val="FFFFFF"/>
                </a:solidFill>
                <a:latin typeface="Calibri" panose="020F0502020204030204" pitchFamily="34" charset="0"/>
              </a:rPr>
              <a:t>Pre-processing </a:t>
            </a:r>
            <a:endParaRPr lang="en-US" altLang="en-US" smtClean="0">
              <a:solidFill>
                <a:srgbClr val="FFFFFF"/>
              </a:solidFill>
              <a:latin typeface="Calibri" panose="020F0502020204030204" pitchFamily="34" charset="0"/>
            </a:endParaRPr>
          </a:p>
        </p:txBody>
      </p:sp>
      <p:sp>
        <p:nvSpPr>
          <p:cNvPr id="92" name="Right Arrow 91"/>
          <p:cNvSpPr/>
          <p:nvPr/>
        </p:nvSpPr>
        <p:spPr>
          <a:xfrm>
            <a:off x="4572000" y="2147888"/>
            <a:ext cx="506413" cy="2159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endParaRPr lang="en-US" altLang="en-US" smtClean="0">
              <a:solidFill>
                <a:srgbClr val="FFFFFF"/>
              </a:solidFill>
              <a:latin typeface="Calibri" panose="020F0502020204030204" pitchFamily="34" charset="0"/>
            </a:endParaRPr>
          </a:p>
        </p:txBody>
      </p:sp>
      <p:sp>
        <p:nvSpPr>
          <p:cNvPr id="93" name="Rounded Rectangle 92"/>
          <p:cNvSpPr/>
          <p:nvPr/>
        </p:nvSpPr>
        <p:spPr>
          <a:xfrm>
            <a:off x="5160963" y="2003425"/>
            <a:ext cx="1643062" cy="44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r>
              <a:rPr lang="en-GB" altLang="en-US" smtClean="0">
                <a:solidFill>
                  <a:srgbClr val="FFFFFF"/>
                </a:solidFill>
                <a:latin typeface="Calibri" panose="020F0502020204030204" pitchFamily="34" charset="0"/>
              </a:rPr>
              <a:t>Treatment  </a:t>
            </a:r>
            <a:endParaRPr lang="en-US" altLang="en-US" smtClean="0">
              <a:solidFill>
                <a:srgbClr val="FFFFFF"/>
              </a:solidFill>
              <a:latin typeface="Calibri" panose="020F0502020204030204" pitchFamily="34" charset="0"/>
            </a:endParaRPr>
          </a:p>
        </p:txBody>
      </p:sp>
      <p:sp>
        <p:nvSpPr>
          <p:cNvPr id="94" name="Right Arrow 93"/>
          <p:cNvSpPr/>
          <p:nvPr/>
        </p:nvSpPr>
        <p:spPr>
          <a:xfrm>
            <a:off x="6804025" y="2103438"/>
            <a:ext cx="506413" cy="2159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endParaRPr lang="en-US" altLang="en-US" smtClean="0">
              <a:solidFill>
                <a:srgbClr val="FFFFFF"/>
              </a:solidFill>
              <a:latin typeface="Calibri" panose="020F0502020204030204" pitchFamily="34" charset="0"/>
            </a:endParaRPr>
          </a:p>
        </p:txBody>
      </p:sp>
      <p:sp>
        <p:nvSpPr>
          <p:cNvPr id="95" name="Rounded Rectangle 94"/>
          <p:cNvSpPr/>
          <p:nvPr/>
        </p:nvSpPr>
        <p:spPr>
          <a:xfrm>
            <a:off x="7380288" y="2003425"/>
            <a:ext cx="1643062" cy="44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algn="ctr" eaLnBrk="0" fontAlgn="base" hangingPunct="0">
              <a:spcBef>
                <a:spcPct val="50000"/>
              </a:spcBef>
              <a:spcAft>
                <a:spcPct val="0"/>
              </a:spcAft>
              <a:defRPr b="1">
                <a:solidFill>
                  <a:schemeClr val="tx1"/>
                </a:solidFill>
                <a:latin typeface="Arial" panose="020B0604020202020204" pitchFamily="34" charset="0"/>
              </a:defRPr>
            </a:lvl6pPr>
            <a:lvl7pPr marL="2971800" indent="-228600" algn="ctr" eaLnBrk="0" fontAlgn="base" hangingPunct="0">
              <a:spcBef>
                <a:spcPct val="50000"/>
              </a:spcBef>
              <a:spcAft>
                <a:spcPct val="0"/>
              </a:spcAft>
              <a:defRPr b="1">
                <a:solidFill>
                  <a:schemeClr val="tx1"/>
                </a:solidFill>
                <a:latin typeface="Arial" panose="020B0604020202020204" pitchFamily="34" charset="0"/>
              </a:defRPr>
            </a:lvl7pPr>
            <a:lvl8pPr marL="3429000" indent="-228600" algn="ctr" eaLnBrk="0" fontAlgn="base" hangingPunct="0">
              <a:spcBef>
                <a:spcPct val="50000"/>
              </a:spcBef>
              <a:spcAft>
                <a:spcPct val="0"/>
              </a:spcAft>
              <a:defRPr b="1">
                <a:solidFill>
                  <a:schemeClr val="tx1"/>
                </a:solidFill>
                <a:latin typeface="Arial" panose="020B0604020202020204" pitchFamily="34" charset="0"/>
              </a:defRPr>
            </a:lvl8pPr>
            <a:lvl9pPr marL="3886200" indent="-228600" algn="ctr" eaLnBrk="0" fontAlgn="base" hangingPunct="0">
              <a:spcBef>
                <a:spcPct val="50000"/>
              </a:spcBef>
              <a:spcAft>
                <a:spcPct val="0"/>
              </a:spcAft>
              <a:defRPr b="1">
                <a:solidFill>
                  <a:schemeClr val="tx1"/>
                </a:solidFill>
                <a:latin typeface="Arial" panose="020B0604020202020204" pitchFamily="34" charset="0"/>
              </a:defRPr>
            </a:lvl9pPr>
          </a:lstStyle>
          <a:p>
            <a:pPr algn="ctr">
              <a:spcBef>
                <a:spcPct val="50000"/>
              </a:spcBef>
              <a:defRPr/>
            </a:pPr>
            <a:r>
              <a:rPr lang="en-GB" altLang="en-US" smtClean="0">
                <a:solidFill>
                  <a:srgbClr val="FFFFFF"/>
                </a:solidFill>
                <a:latin typeface="Calibri" panose="020F0502020204030204" pitchFamily="34" charset="0"/>
              </a:rPr>
              <a:t>Final disposal </a:t>
            </a:r>
            <a:endParaRPr lang="en-US" altLang="en-US" smtClean="0">
              <a:solidFill>
                <a:srgbClr val="FFFFFF"/>
              </a:solidFill>
              <a:latin typeface="Calibri" panose="020F0502020204030204" pitchFamily="34" charset="0"/>
            </a:endParaRPr>
          </a:p>
        </p:txBody>
      </p:sp>
      <p:sp>
        <p:nvSpPr>
          <p:cNvPr id="21513" name="TextBox 3"/>
          <p:cNvSpPr txBox="1">
            <a:spLocks noChangeArrowheads="1"/>
          </p:cNvSpPr>
          <p:nvPr/>
        </p:nvSpPr>
        <p:spPr bwMode="auto">
          <a:xfrm>
            <a:off x="138113" y="6623050"/>
            <a:ext cx="7386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1100">
                <a:latin typeface="Arial" panose="020B0604020202020204" pitchFamily="34" charset="0"/>
              </a:rPr>
              <a:t>e.g: SLCPs and GHGs emissions and avoidance  from different phases of life cycle of plastic recycling </a:t>
            </a:r>
            <a:endParaRPr lang="en-US" altLang="en-US" sz="1100">
              <a:latin typeface="Arial" panose="020B0604020202020204" pitchFamily="34" charset="0"/>
            </a:endParaRPr>
          </a:p>
        </p:txBody>
      </p:sp>
      <p:sp>
        <p:nvSpPr>
          <p:cNvPr id="21514" name="TextBox 10"/>
          <p:cNvSpPr txBox="1">
            <a:spLocks noChangeArrowheads="1"/>
          </p:cNvSpPr>
          <p:nvPr/>
        </p:nvSpPr>
        <p:spPr bwMode="auto">
          <a:xfrm>
            <a:off x="-57150" y="2641600"/>
            <a:ext cx="925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pPr>
            <a:r>
              <a:rPr lang="en-GB" altLang="en-US" sz="2400" b="0" dirty="0">
                <a:latin typeface="Times New Roman" panose="02020603050405020304" pitchFamily="18" charset="0"/>
                <a:cs typeface="Times New Roman" panose="02020603050405020304" pitchFamily="18" charset="0"/>
              </a:rPr>
              <a:t>Both emissions and savings  potentials </a:t>
            </a:r>
            <a:r>
              <a:rPr lang="en-GB" altLang="en-US" sz="2400" b="0" dirty="0" smtClean="0">
                <a:latin typeface="Times New Roman" panose="02020603050405020304" pitchFamily="18" charset="0"/>
                <a:cs typeface="Times New Roman" panose="02020603050405020304" pitchFamily="18" charset="0"/>
              </a:rPr>
              <a:t>are </a:t>
            </a:r>
            <a:r>
              <a:rPr lang="en-GB" altLang="en-US" sz="2400" b="0" dirty="0">
                <a:latin typeface="Times New Roman" panose="02020603050405020304" pitchFamily="18" charset="0"/>
                <a:cs typeface="Times New Roman" panose="02020603050405020304" pitchFamily="18" charset="0"/>
              </a:rPr>
              <a:t>accounted across the life cycle</a:t>
            </a:r>
            <a:endParaRPr lang="en-US" altLang="en-US" sz="2400" b="0" dirty="0">
              <a:latin typeface="Times New Roman" panose="02020603050405020304" pitchFamily="18" charset="0"/>
              <a:cs typeface="Times New Roman" panose="02020603050405020304" pitchFamily="18" charset="0"/>
            </a:endParaRPr>
          </a:p>
        </p:txBody>
      </p:sp>
      <p:pic>
        <p:nvPicPr>
          <p:cNvPr id="21515" name="Picture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187700"/>
            <a:ext cx="596106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3"/>
          <p:cNvSpPr>
            <a:spLocks noChangeArrowheads="1"/>
          </p:cNvSpPr>
          <p:nvPr/>
        </p:nvSpPr>
        <p:spPr bwMode="auto">
          <a:xfrm>
            <a:off x="57150" y="10858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pPr>
            <a:r>
              <a:rPr lang="en-GB" altLang="en-US" sz="2400" b="0">
                <a:latin typeface="Times New Roman" panose="02020603050405020304" pitchFamily="18" charset="0"/>
                <a:cs typeface="Times New Roman" panose="02020603050405020304" pitchFamily="18" charset="0"/>
              </a:rPr>
              <a:t>The tool accounts both SLCPs  and other GHGs from waste management considering the entire life cycle</a:t>
            </a:r>
          </a:p>
        </p:txBody>
      </p:sp>
      <p:sp>
        <p:nvSpPr>
          <p:cNvPr id="5" name="Rectangle 4"/>
          <p:cNvSpPr/>
          <p:nvPr/>
        </p:nvSpPr>
        <p:spPr>
          <a:xfrm>
            <a:off x="138113" y="-100013"/>
            <a:ext cx="9186862" cy="1201738"/>
          </a:xfrm>
          <a:prstGeom prst="rect">
            <a:avLst/>
          </a:prstGeom>
        </p:spPr>
        <p:txBody>
          <a:bodyPr>
            <a:spAutoFit/>
          </a:bodyPr>
          <a:lstStyle/>
          <a:p>
            <a:pPr>
              <a:defRPr/>
            </a:pPr>
            <a:r>
              <a:rPr lang="en-GB" altLang="en-US" sz="3600" dirty="0">
                <a:latin typeface="+mj-lt"/>
                <a:cs typeface="Times New Roman" panose="02020603050405020304" pitchFamily="18" charset="0"/>
              </a:rPr>
              <a:t>Accounting both GHGs and SLCPs  </a:t>
            </a:r>
            <a:r>
              <a:rPr lang="en-GB" altLang="en-US" sz="3600" dirty="0" smtClean="0">
                <a:latin typeface="+mj-lt"/>
                <a:cs typeface="Times New Roman" panose="02020603050405020304" pitchFamily="18" charset="0"/>
              </a:rPr>
              <a:t>from </a:t>
            </a:r>
            <a:r>
              <a:rPr lang="en-GB" altLang="en-US" sz="3600" dirty="0">
                <a:latin typeface="+mj-lt"/>
                <a:cs typeface="Times New Roman" panose="02020603050405020304" pitchFamily="18" charset="0"/>
              </a:rPr>
              <a:t>Life Cycle Assessment (LCA) Perspective </a:t>
            </a:r>
            <a:endParaRPr lang="en-GB" sz="36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588" y="584200"/>
            <a:ext cx="9234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pPr>
            <a:r>
              <a:rPr lang="en-GB" altLang="en-US" sz="2000" b="0">
                <a:latin typeface="Times New Roman" panose="02020603050405020304" pitchFamily="18" charset="0"/>
                <a:cs typeface="Times New Roman" panose="02020603050405020304" pitchFamily="18" charset="0"/>
              </a:rPr>
              <a:t>This tool  is designed to cover waste management systems in larger geographical area</a:t>
            </a:r>
            <a:endParaRPr lang="en-US" altLang="en-US" sz="2000" b="0">
              <a:latin typeface="Times New Roman" panose="02020603050405020304" pitchFamily="18" charset="0"/>
              <a:cs typeface="Times New Roman" panose="02020603050405020304" pitchFamily="18" charset="0"/>
            </a:endParaRPr>
          </a:p>
        </p:txBody>
      </p:sp>
      <p:sp>
        <p:nvSpPr>
          <p:cNvPr id="23555" name="TextBox 6"/>
          <p:cNvSpPr txBox="1">
            <a:spLocks noChangeArrowheads="1"/>
          </p:cNvSpPr>
          <p:nvPr/>
        </p:nvSpPr>
        <p:spPr bwMode="auto">
          <a:xfrm>
            <a:off x="1509713" y="1198563"/>
            <a:ext cx="24225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GB" altLang="en-US" sz="2000" b="0">
                <a:latin typeface="Times New Roman" panose="02020603050405020304" pitchFamily="18" charset="0"/>
                <a:ea typeface="MS PGothic" panose="020B0600070205080204" pitchFamily="34" charset="-128"/>
                <a:cs typeface="Times New Roman" panose="02020603050405020304" pitchFamily="18" charset="0"/>
              </a:rPr>
              <a:t>Asia </a:t>
            </a:r>
          </a:p>
          <a:p>
            <a:pPr>
              <a:spcBef>
                <a:spcPct val="0"/>
              </a:spcBef>
            </a:pPr>
            <a:r>
              <a:rPr lang="en-GB" altLang="en-US" sz="2000" b="0">
                <a:latin typeface="Times New Roman" panose="02020603050405020304" pitchFamily="18" charset="0"/>
                <a:ea typeface="MS PGothic" panose="020B0600070205080204" pitchFamily="34" charset="-128"/>
                <a:cs typeface="Times New Roman" panose="02020603050405020304" pitchFamily="18" charset="0"/>
              </a:rPr>
              <a:t>Latin America</a:t>
            </a:r>
          </a:p>
          <a:p>
            <a:pPr>
              <a:spcBef>
                <a:spcPct val="0"/>
              </a:spcBef>
            </a:pPr>
            <a:r>
              <a:rPr lang="en-GB" altLang="en-US" sz="2000" b="0">
                <a:latin typeface="Times New Roman" panose="02020603050405020304" pitchFamily="18" charset="0"/>
                <a:ea typeface="MS PGothic" panose="020B0600070205080204" pitchFamily="34" charset="-128"/>
                <a:cs typeface="Times New Roman" panose="02020603050405020304" pitchFamily="18" charset="0"/>
              </a:rPr>
              <a:t>Africa</a:t>
            </a:r>
          </a:p>
          <a:p>
            <a:pPr>
              <a:spcBef>
                <a:spcPct val="0"/>
              </a:spcBef>
            </a:pPr>
            <a:r>
              <a:rPr lang="en-GB" altLang="en-US" sz="2000" b="0">
                <a:latin typeface="Times New Roman" panose="02020603050405020304" pitchFamily="18" charset="0"/>
                <a:ea typeface="MS PGothic" panose="020B0600070205080204" pitchFamily="34" charset="-128"/>
                <a:cs typeface="Times New Roman" panose="02020603050405020304" pitchFamily="18" charset="0"/>
              </a:rPr>
              <a:t>MENA</a:t>
            </a:r>
          </a:p>
          <a:p>
            <a:pPr>
              <a:spcBef>
                <a:spcPct val="0"/>
              </a:spcBef>
            </a:pPr>
            <a:r>
              <a:rPr lang="en-GB" altLang="en-US" sz="2000" b="0">
                <a:latin typeface="Times New Roman" panose="02020603050405020304" pitchFamily="18" charset="0"/>
                <a:ea typeface="MS PGothic" panose="020B0600070205080204" pitchFamily="34" charset="-128"/>
                <a:cs typeface="Times New Roman" panose="02020603050405020304" pitchFamily="18" charset="0"/>
              </a:rPr>
              <a:t>Other</a:t>
            </a:r>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l="9409" t="58549" r="69008" b="24716"/>
          <a:stretch>
            <a:fillRect/>
          </a:stretch>
        </p:blipFill>
        <p:spPr bwMode="auto">
          <a:xfrm>
            <a:off x="3924300" y="1171575"/>
            <a:ext cx="41894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a:spLocks noChangeArrowheads="1"/>
          </p:cNvSpPr>
          <p:nvPr/>
        </p:nvSpPr>
        <p:spPr bwMode="auto">
          <a:xfrm>
            <a:off x="36513" y="-25400"/>
            <a:ext cx="9107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3600"/>
              <a:t>Geographical and Technology  Coverage </a:t>
            </a:r>
            <a:endParaRPr lang="en-US" altLang="en-US" sz="3600"/>
          </a:p>
        </p:txBody>
      </p:sp>
      <p:sp>
        <p:nvSpPr>
          <p:cNvPr id="23558" name="Rectangle 3"/>
          <p:cNvSpPr>
            <a:spLocks noChangeArrowheads="1"/>
          </p:cNvSpPr>
          <p:nvPr/>
        </p:nvSpPr>
        <p:spPr bwMode="auto">
          <a:xfrm>
            <a:off x="36513" y="29241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FF0000"/>
              </a:buClr>
              <a:buFont typeface="Wingdings" panose="05000000000000000000" pitchFamily="2" charset="2"/>
              <a:buChar char="q"/>
            </a:pPr>
            <a:r>
              <a:rPr lang="en-GB" altLang="en-US" sz="2000" b="0">
                <a:latin typeface="Times New Roman" panose="02020603050405020304" pitchFamily="18" charset="0"/>
                <a:cs typeface="Times New Roman" panose="02020603050405020304" pitchFamily="18" charset="0"/>
              </a:rPr>
              <a:t> Tool  accounts the emissions from relatively basic waste management technologies to  advanced technologies in both developing  and developed countries</a:t>
            </a:r>
            <a:endParaRPr lang="en-US" altLang="en-US" sz="2000" b="0">
              <a:latin typeface="Times New Roman" panose="02020603050405020304" pitchFamily="18" charset="0"/>
              <a:cs typeface="Times New Roman" panose="02020603050405020304" pitchFamily="18" charset="0"/>
            </a:endParaRPr>
          </a:p>
        </p:txBody>
      </p:sp>
      <p:pic>
        <p:nvPicPr>
          <p:cNvPr id="2355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16338"/>
            <a:ext cx="61912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4075" y="-98425"/>
            <a:ext cx="4924425" cy="646113"/>
          </a:xfrm>
          <a:prstGeom prst="rect">
            <a:avLst/>
          </a:prstGeom>
        </p:spPr>
        <p:txBody>
          <a:bodyPr wrap="none">
            <a:spAutoFit/>
          </a:bodyPr>
          <a:lstStyle/>
          <a:p>
            <a:pPr eaLnBrk="1" hangingPunct="1">
              <a:defRPr/>
            </a:pPr>
            <a:r>
              <a:rPr lang="en-GB" altLang="en-US" sz="3600" dirty="0">
                <a:latin typeface="+mj-lt"/>
              </a:rPr>
              <a:t>Input Data Requirement </a:t>
            </a:r>
            <a:endParaRPr lang="en-US" altLang="en-US" sz="3600" dirty="0">
              <a:latin typeface="+mj-lt"/>
            </a:endParaRPr>
          </a:p>
        </p:txBody>
      </p:sp>
      <p:sp>
        <p:nvSpPr>
          <p:cNvPr id="25603" name="Rectangle 6"/>
          <p:cNvSpPr>
            <a:spLocks noChangeArrowheads="1"/>
          </p:cNvSpPr>
          <p:nvPr/>
        </p:nvSpPr>
        <p:spPr bwMode="auto">
          <a:xfrm>
            <a:off x="107950" y="90805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Times New Roman" panose="02020603050405020304" pitchFamily="18" charset="0"/>
                <a:cs typeface="Times New Roman" panose="02020603050405020304" pitchFamily="18" charset="0"/>
              </a:rPr>
              <a:t>1. Key data: </a:t>
            </a:r>
            <a:r>
              <a:rPr lang="en-GB" altLang="en-US" sz="1800" b="0" dirty="0">
                <a:latin typeface="Times New Roman" panose="02020603050405020304" pitchFamily="18" charset="0"/>
                <a:cs typeface="Times New Roman" panose="02020603050405020304" pitchFamily="18" charset="0"/>
              </a:rPr>
              <a:t>Country/location specific data  e.g. basic </a:t>
            </a:r>
            <a:r>
              <a:rPr lang="en-GB" altLang="en-US" sz="1800" b="0" dirty="0" smtClean="0">
                <a:latin typeface="Times New Roman" panose="02020603050405020304" pitchFamily="18" charset="0"/>
                <a:cs typeface="Times New Roman" panose="02020603050405020304" pitchFamily="18" charset="0"/>
              </a:rPr>
              <a:t>data (geography, city population, climate zone, etc.), waste quantities/composition </a:t>
            </a:r>
            <a:r>
              <a:rPr lang="en-GB" altLang="en-US" sz="1800" b="0" dirty="0">
                <a:latin typeface="Times New Roman" panose="02020603050405020304" pitchFamily="18" charset="0"/>
                <a:cs typeface="Times New Roman" panose="02020603050405020304" pitchFamily="18" charset="0"/>
              </a:rPr>
              <a:t>of generated waste, </a:t>
            </a:r>
            <a:r>
              <a:rPr lang="en-GB" altLang="en-US" sz="1800" b="0" dirty="0" smtClean="0">
                <a:latin typeface="Times New Roman" panose="02020603050405020304" pitchFamily="18" charset="0"/>
                <a:cs typeface="Times New Roman" panose="02020603050405020304" pitchFamily="18" charset="0"/>
              </a:rPr>
              <a:t>fuel </a:t>
            </a:r>
            <a:r>
              <a:rPr lang="en-GB" altLang="en-US" sz="1800" b="0" dirty="0">
                <a:latin typeface="Times New Roman" panose="02020603050405020304" pitchFamily="18" charset="0"/>
                <a:cs typeface="Times New Roman" panose="02020603050405020304" pitchFamily="18" charset="0"/>
              </a:rPr>
              <a:t>consumption data/default emission factors, scenario specifications </a:t>
            </a:r>
            <a:endParaRPr lang="en-GB" altLang="en-US" sz="1800" dirty="0">
              <a:latin typeface="Arial" panose="020B0604020202020204" pitchFamily="34" charset="0"/>
            </a:endParaRPr>
          </a:p>
        </p:txBody>
      </p:sp>
      <p:sp>
        <p:nvSpPr>
          <p:cNvPr id="3" name="Rounded Rectangle 2"/>
          <p:cNvSpPr/>
          <p:nvPr/>
        </p:nvSpPr>
        <p:spPr>
          <a:xfrm>
            <a:off x="323850" y="620713"/>
            <a:ext cx="2447925" cy="25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1. Key Data </a:t>
            </a:r>
          </a:p>
        </p:txBody>
      </p:sp>
      <p:sp>
        <p:nvSpPr>
          <p:cNvPr id="8" name="Rounded Rectangle 7"/>
          <p:cNvSpPr/>
          <p:nvPr/>
        </p:nvSpPr>
        <p:spPr>
          <a:xfrm>
            <a:off x="5508625" y="620713"/>
            <a:ext cx="2879725" cy="25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2. Technology  specific data </a:t>
            </a:r>
          </a:p>
        </p:txBody>
      </p:sp>
      <p:pic>
        <p:nvPicPr>
          <p:cNvPr id="25606" name="Picture 10"/>
          <p:cNvPicPr>
            <a:picLocks noChangeAspect="1" noChangeArrowheads="1"/>
          </p:cNvPicPr>
          <p:nvPr/>
        </p:nvPicPr>
        <p:blipFill>
          <a:blip r:embed="rId3">
            <a:extLst>
              <a:ext uri="{28A0092B-C50C-407E-A947-70E740481C1C}">
                <a14:useLocalDpi xmlns:a14="http://schemas.microsoft.com/office/drawing/2010/main" val="0"/>
              </a:ext>
            </a:extLst>
          </a:blip>
          <a:srcRect l="3687" t="26511" r="17308" b="18758"/>
          <a:stretch>
            <a:fillRect/>
          </a:stretch>
        </p:blipFill>
        <p:spPr bwMode="auto">
          <a:xfrm>
            <a:off x="295275" y="1773238"/>
            <a:ext cx="86693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l="5289" t="23659" r="28204" b="11632"/>
          <a:stretch>
            <a:fillRect/>
          </a:stretch>
        </p:blipFill>
        <p:spPr bwMode="auto">
          <a:xfrm>
            <a:off x="295275" y="3068638"/>
            <a:ext cx="85518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xtMqo436Ci08YHPFg8hJrW"/>
</p:tagLst>
</file>

<file path=ppt/tags/tag10.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11.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12.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13.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14.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15.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16.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17.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18.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19.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2.xml><?xml version="1.0" encoding="utf-8"?>
<p:tagLst xmlns:a="http://schemas.openxmlformats.org/drawingml/2006/main" xmlns:r="http://schemas.openxmlformats.org/officeDocument/2006/relationships" xmlns:p="http://schemas.openxmlformats.org/presentationml/2006/main">
  <p:tag name="DVSHAPEID" val="7rYxQ8jQtcizDFYI2JpBD5"/>
</p:tagLst>
</file>

<file path=ppt/tags/tag20.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21.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22.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23.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24.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25.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26.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27.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28.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29.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3.xml><?xml version="1.0" encoding="utf-8"?>
<p:tagLst xmlns:a="http://schemas.openxmlformats.org/drawingml/2006/main" xmlns:r="http://schemas.openxmlformats.org/officeDocument/2006/relationships" xmlns:p="http://schemas.openxmlformats.org/presentationml/2006/main">
  <p:tag name="DVSHAPEID" val="eJrzrcsI13NAllrQeVMLPN"/>
</p:tagLst>
</file>

<file path=ppt/tags/tag30.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31.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32.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33.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34.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35.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36.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37.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38.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39.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4.xml><?xml version="1.0" encoding="utf-8"?>
<p:tagLst xmlns:a="http://schemas.openxmlformats.org/drawingml/2006/main" xmlns:r="http://schemas.openxmlformats.org/officeDocument/2006/relationships" xmlns:p="http://schemas.openxmlformats.org/presentationml/2006/main">
  <p:tag name="DVSHAPEID" val="hj9cLXeFn4CBE2P3iU2Q0q"/>
</p:tagLst>
</file>

<file path=ppt/tags/tag40.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41.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42.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ags/tag43.xml><?xml version="1.0" encoding="utf-8"?>
<p:tagLst xmlns:a="http://schemas.openxmlformats.org/drawingml/2006/main" xmlns:r="http://schemas.openxmlformats.org/officeDocument/2006/relationships" xmlns:p="http://schemas.openxmlformats.org/presentationml/2006/main">
  <p:tag name="DVSHAPEID" val="xtMqo436Ci08YHPFg8hJrW"/>
</p:tagLst>
</file>

<file path=ppt/tags/tag44.xml><?xml version="1.0" encoding="utf-8"?>
<p:tagLst xmlns:a="http://schemas.openxmlformats.org/drawingml/2006/main" xmlns:r="http://schemas.openxmlformats.org/officeDocument/2006/relationships" xmlns:p="http://schemas.openxmlformats.org/presentationml/2006/main">
  <p:tag name="DVSHAPEID" val="7rYxQ8jQtcizDFYI2JpBD5"/>
</p:tagLst>
</file>

<file path=ppt/tags/tag45.xml><?xml version="1.0" encoding="utf-8"?>
<p:tagLst xmlns:a="http://schemas.openxmlformats.org/drawingml/2006/main" xmlns:r="http://schemas.openxmlformats.org/officeDocument/2006/relationships" xmlns:p="http://schemas.openxmlformats.org/presentationml/2006/main">
  <p:tag name="DVSHAPEID" val="eJrzrcsI13NAllrQeVMLPN"/>
</p:tagLst>
</file>

<file path=ppt/tags/tag46.xml><?xml version="1.0" encoding="utf-8"?>
<p:tagLst xmlns:a="http://schemas.openxmlformats.org/drawingml/2006/main" xmlns:r="http://schemas.openxmlformats.org/officeDocument/2006/relationships" xmlns:p="http://schemas.openxmlformats.org/presentationml/2006/main">
  <p:tag name="DVSHAPEID" val="hj9cLXeFn4CBE2P3iU2Q0q"/>
</p:tagLst>
</file>

<file path=ppt/tags/tag47.xml><?xml version="1.0" encoding="utf-8"?>
<p:tagLst xmlns:a="http://schemas.openxmlformats.org/drawingml/2006/main" xmlns:r="http://schemas.openxmlformats.org/officeDocument/2006/relationships" xmlns:p="http://schemas.openxmlformats.org/presentationml/2006/main">
  <p:tag name="DVSHAPEID" val="8i0ZcptawAGfEgP3VDOP3I"/>
</p:tagLst>
</file>

<file path=ppt/tags/tag48.xml><?xml version="1.0" encoding="utf-8"?>
<p:tagLst xmlns:a="http://schemas.openxmlformats.org/drawingml/2006/main" xmlns:r="http://schemas.openxmlformats.org/officeDocument/2006/relationships" xmlns:p="http://schemas.openxmlformats.org/presentationml/2006/main">
  <p:tag name="DVSECTIONID" val="H2kOmaBzpne0hRNDUxtxOh"/>
</p:tagLst>
</file>

<file path=ppt/tags/tag49.xml><?xml version="1.0" encoding="utf-8"?>
<p:tagLst xmlns:a="http://schemas.openxmlformats.org/drawingml/2006/main" xmlns:r="http://schemas.openxmlformats.org/officeDocument/2006/relationships" xmlns:p="http://schemas.openxmlformats.org/presentationml/2006/main">
  <p:tag name="DVSHAPEID" val="FXUbwXjrzpLiGO7wLm9D5T"/>
</p:tagLst>
</file>

<file path=ppt/tags/tag5.xml><?xml version="1.0" encoding="utf-8"?>
<p:tagLst xmlns:a="http://schemas.openxmlformats.org/drawingml/2006/main" xmlns:r="http://schemas.openxmlformats.org/officeDocument/2006/relationships" xmlns:p="http://schemas.openxmlformats.org/presentationml/2006/main">
  <p:tag name="DVSHAPEID" val="7wstYdQvucSY1B8Pkpw25x"/>
</p:tagLst>
</file>

<file path=ppt/tags/tag6.xml><?xml version="1.0" encoding="utf-8"?>
<p:tagLst xmlns:a="http://schemas.openxmlformats.org/drawingml/2006/main" xmlns:r="http://schemas.openxmlformats.org/officeDocument/2006/relationships" xmlns:p="http://schemas.openxmlformats.org/presentationml/2006/main">
  <p:tag name="DVSHAPEID" val="BDzjvC1BefREE5rm2KMZY7"/>
</p:tagLst>
</file>

<file path=ppt/tags/tag7.xml><?xml version="1.0" encoding="utf-8"?>
<p:tagLst xmlns:a="http://schemas.openxmlformats.org/drawingml/2006/main" xmlns:r="http://schemas.openxmlformats.org/officeDocument/2006/relationships" xmlns:p="http://schemas.openxmlformats.org/presentationml/2006/main">
  <p:tag name="DVSHAPEID" val="3dbjFEV9wQ2zUPUEIetSYC"/>
</p:tagLst>
</file>

<file path=ppt/tags/tag8.xml><?xml version="1.0" encoding="utf-8"?>
<p:tagLst xmlns:a="http://schemas.openxmlformats.org/drawingml/2006/main" xmlns:r="http://schemas.openxmlformats.org/officeDocument/2006/relationships" xmlns:p="http://schemas.openxmlformats.org/presentationml/2006/main">
  <p:tag name="DVSHAPEID" val="6nX2nXnLf5yuzl7cWnG5J0"/>
</p:tagLst>
</file>

<file path=ppt/tags/tag9.xml><?xml version="1.0" encoding="utf-8"?>
<p:tagLst xmlns:a="http://schemas.openxmlformats.org/drawingml/2006/main" xmlns:r="http://schemas.openxmlformats.org/officeDocument/2006/relationships" xmlns:p="http://schemas.openxmlformats.org/presentationml/2006/main">
  <p:tag name="DVSHAPEID" val="B4aCsn1yv59r6OmDgYLKBX"/>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35786</TotalTime>
  <Words>3122</Words>
  <Application>Microsoft Office PowerPoint</Application>
  <PresentationFormat>On-screen Show (4:3)</PresentationFormat>
  <Paragraphs>286</Paragraphs>
  <Slides>27</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MS Mincho</vt:lpstr>
      <vt:lpstr>ＭＳ Ｐゴシック</vt:lpstr>
      <vt:lpstr>ＭＳ Ｐゴシック</vt:lpstr>
      <vt:lpstr>SimSun</vt:lpstr>
      <vt:lpstr>Aharoni</vt:lpstr>
      <vt:lpstr>Arial</vt:lpstr>
      <vt:lpstr>Calibri</vt:lpstr>
      <vt:lpstr>Times</vt:lpstr>
      <vt:lpstr>Times New Roman</vt:lpstr>
      <vt:lpstr>Wingdings</vt:lpstr>
      <vt:lpstr>1_Custom Design</vt:lpstr>
      <vt:lpstr>Custom Design</vt:lpstr>
      <vt:lpstr>PowerPoint Presentation</vt:lpstr>
      <vt:lpstr>PowerPoint Presentation</vt:lpstr>
      <vt:lpstr>Part 1: introduction to Tool Package </vt:lpstr>
      <vt:lpstr>PowerPoint Presentation</vt:lpstr>
      <vt:lpstr>Objectives: Emissions Quantification Tool </vt:lpstr>
      <vt:lpstr>PowerPoint Presentation</vt:lpstr>
      <vt:lpstr>PowerPoint Presentation</vt:lpstr>
      <vt:lpstr>PowerPoint Presentation</vt:lpstr>
      <vt:lpstr>PowerPoint Presentation</vt:lpstr>
      <vt:lpstr>PowerPoint Presentation</vt:lpstr>
      <vt:lpstr>Emission Factors and Default Values </vt:lpstr>
      <vt:lpstr>The results: Emissions of SLCPs and GHGs</vt:lpstr>
      <vt:lpstr>Summary of emissions </vt:lpstr>
      <vt:lpstr>Part 2: Practical application of The tool in a CITY case study</vt:lpstr>
      <vt:lpstr>A case study : Rayong City- Thailand  </vt:lpstr>
      <vt:lpstr>Capacity building for improving SLCP mitigation in MSWM sector</vt:lpstr>
      <vt:lpstr>Strategic planning to mitigate SLCPs from MSWM </vt:lpstr>
      <vt:lpstr>Application of the Tool </vt:lpstr>
      <vt:lpstr>Comparison of BAU Practice with Two Alternative Scenarios</vt:lpstr>
      <vt:lpstr>Entering Data into the Tool</vt:lpstr>
      <vt:lpstr>Entering Data into the Tool</vt:lpstr>
      <vt:lpstr>Estimated Results </vt:lpstr>
      <vt:lpstr>Estimated Results </vt:lpstr>
      <vt:lpstr>Estimated Results </vt:lpstr>
      <vt:lpstr>Conclusions </vt:lpstr>
      <vt:lpstr>Modifications are needed for a more robust estimation of BC    </vt:lpstr>
      <vt:lpstr>PowerPoint Presentation</vt:lpstr>
    </vt:vector>
  </TitlesOfParts>
  <Company>CSCP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sang-arun</dc:creator>
  <cp:lastModifiedBy>hengesbaugh</cp:lastModifiedBy>
  <cp:revision>886</cp:revision>
  <cp:lastPrinted>2014-03-27T05:46:06Z</cp:lastPrinted>
  <dcterms:modified xsi:type="dcterms:W3CDTF">2017-04-14T02:20:31Z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1SdntN4BDFmnd6nteps5N4EvOx1DkDiB4-B9w9_3eOVE</vt:lpwstr>
  </property>
  <property fmtid="{D5CDD505-2E9C-101B-9397-08002B2CF9AE}" pid="4" name="Google.Documents.RevisionId">
    <vt:lpwstr>08464279553608001117</vt:lpwstr>
  </property>
  <property fmtid="{D5CDD505-2E9C-101B-9397-08002B2CF9AE}" pid="5" name="Google.Documents.PreviousRevisionId">
    <vt:lpwstr>02993064020126292690</vt:lpwstr>
  </property>
  <property fmtid="{D5CDD505-2E9C-101B-9397-08002B2CF9AE}" pid="6" name="Google.Documents.PluginVersion">
    <vt:lpwstr>2.0.2662.553</vt:lpwstr>
  </property>
  <property fmtid="{D5CDD505-2E9C-101B-9397-08002B2CF9AE}" pid="7" name="Google.Documents.MergeIncapabilityFlags">
    <vt:i4>0</vt:i4>
  </property>
</Properties>
</file>