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5" r:id="rId1"/>
  </p:sldMasterIdLst>
  <p:notesMasterIdLst>
    <p:notesMasterId r:id="rId12"/>
  </p:notesMasterIdLst>
  <p:handoutMasterIdLst>
    <p:handoutMasterId r:id="rId13"/>
  </p:handoutMasterIdLst>
  <p:sldIdLst>
    <p:sldId id="385" r:id="rId2"/>
    <p:sldId id="379" r:id="rId3"/>
    <p:sldId id="482" r:id="rId4"/>
    <p:sldId id="387" r:id="rId5"/>
    <p:sldId id="394" r:id="rId6"/>
    <p:sldId id="480" r:id="rId7"/>
    <p:sldId id="481" r:id="rId8"/>
    <p:sldId id="395" r:id="rId9"/>
    <p:sldId id="474" r:id="rId10"/>
    <p:sldId id="473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essalem" initials="a" lastIdx="1" clrIdx="0">
    <p:extLst>
      <p:ext uri="{19B8F6BF-5375-455C-9EA6-DF929625EA0E}">
        <p15:presenceInfo xmlns:p15="http://schemas.microsoft.com/office/powerpoint/2012/main" userId="S-1-5-21-2125205520-1435969219-619646970-1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00"/>
    <a:srgbClr val="FFCC99"/>
    <a:srgbClr val="FFCCCC"/>
    <a:srgbClr val="FFCCFF"/>
    <a:srgbClr val="F9D8AD"/>
    <a:srgbClr val="FBECC1"/>
    <a:srgbClr val="FFFFCC"/>
    <a:srgbClr val="D4ECBA"/>
    <a:srgbClr val="63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394" autoAdjust="0"/>
  </p:normalViewPr>
  <p:slideViewPr>
    <p:cSldViewPr>
      <p:cViewPr varScale="1">
        <p:scale>
          <a:sx n="56" d="100"/>
          <a:sy n="56" d="100"/>
        </p:scale>
        <p:origin x="96" y="1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2919413" cy="493713"/>
          </a:xfrm>
          <a:prstGeom prst="rect">
            <a:avLst/>
          </a:prstGeom>
        </p:spPr>
        <p:txBody>
          <a:bodyPr vert="horz" lIns="91368" tIns="45687" rIns="91368" bIns="4568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7"/>
            <a:ext cx="2919412" cy="493713"/>
          </a:xfrm>
          <a:prstGeom prst="rect">
            <a:avLst/>
          </a:prstGeom>
        </p:spPr>
        <p:txBody>
          <a:bodyPr vert="horz" lIns="91368" tIns="45687" rIns="91368" bIns="45687" rtlCol="0"/>
          <a:lstStyle>
            <a:lvl1pPr algn="r">
              <a:defRPr sz="1100"/>
            </a:lvl1pPr>
          </a:lstStyle>
          <a:p>
            <a:fld id="{FC96B6FB-EF85-4BC0-B427-C0838AEB78D2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6" y="9371013"/>
            <a:ext cx="2919413" cy="493712"/>
          </a:xfrm>
          <a:prstGeom prst="rect">
            <a:avLst/>
          </a:prstGeom>
        </p:spPr>
        <p:txBody>
          <a:bodyPr vert="horz" lIns="91368" tIns="45687" rIns="91368" bIns="4568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368" tIns="45687" rIns="91368" bIns="45687" rtlCol="0" anchor="b"/>
          <a:lstStyle>
            <a:lvl1pPr algn="r">
              <a:defRPr sz="1100"/>
            </a:lvl1pPr>
          </a:lstStyle>
          <a:p>
            <a:fld id="{CCC35C3B-5E78-4245-9689-92483D48B7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1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2919413" cy="493713"/>
          </a:xfrm>
          <a:prstGeom prst="rect">
            <a:avLst/>
          </a:prstGeom>
        </p:spPr>
        <p:txBody>
          <a:bodyPr vert="horz" lIns="91368" tIns="45687" rIns="91368" bIns="4568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7"/>
            <a:ext cx="2919412" cy="493713"/>
          </a:xfrm>
          <a:prstGeom prst="rect">
            <a:avLst/>
          </a:prstGeom>
        </p:spPr>
        <p:txBody>
          <a:bodyPr vert="horz" lIns="91368" tIns="45687" rIns="91368" bIns="45687" rtlCol="0"/>
          <a:lstStyle>
            <a:lvl1pPr algn="r">
              <a:defRPr sz="1100"/>
            </a:lvl1pPr>
          </a:lstStyle>
          <a:p>
            <a:fld id="{B8E16F01-AC98-4F44-A98B-E66D597D88A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8" tIns="45687" rIns="91368" bIns="45687" rtlCol="0" anchor="ctr"/>
          <a:lstStyle/>
          <a:p>
            <a:endParaRPr 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7" y="4686300"/>
            <a:ext cx="5389563" cy="4440238"/>
          </a:xfrm>
          <a:prstGeom prst="rect">
            <a:avLst/>
          </a:prstGeom>
        </p:spPr>
        <p:txBody>
          <a:bodyPr vert="horz" lIns="91368" tIns="45687" rIns="91368" bIns="45687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6" y="9371013"/>
            <a:ext cx="2919413" cy="493712"/>
          </a:xfrm>
          <a:prstGeom prst="rect">
            <a:avLst/>
          </a:prstGeom>
        </p:spPr>
        <p:txBody>
          <a:bodyPr vert="horz" lIns="91368" tIns="45687" rIns="91368" bIns="4568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368" tIns="45687" rIns="91368" bIns="45687" rtlCol="0" anchor="b"/>
          <a:lstStyle>
            <a:lvl1pPr algn="r">
              <a:defRPr sz="1100"/>
            </a:lvl1pPr>
          </a:lstStyle>
          <a:p>
            <a:fld id="{2B1DB46D-2FDB-4894-A0BA-EBD215A8B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9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 algn="l">
              <a:spcBef>
                <a:spcPct val="0"/>
              </a:spcBef>
              <a:defRPr/>
            </a:pPr>
            <a:r>
              <a:rPr lang="en-US" altLang="ja-JP" sz="2800" b="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307452"/>
            <a:ext cx="1679509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12192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559800" y="1008063"/>
            <a:ext cx="2819400" cy="530066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01600" y="1008063"/>
            <a:ext cx="8255000" cy="530066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539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2A9CA6-93E8-42BA-AC47-EE64F9546286}" type="datetimeFigureOut">
              <a:rPr kumimoji="1" lang="ja-JP" altLang="en-US" smtClean="0"/>
              <a:t>2024/4/19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/>
          <a:p>
            <a:fld id="{F445AC15-7273-416C-8353-4C3A49FF45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09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349" y="504032"/>
            <a:ext cx="112776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14400" y="1412776"/>
            <a:ext cx="103632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12192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349" y="476673"/>
            <a:ext cx="112776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412777"/>
            <a:ext cx="508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412777"/>
            <a:ext cx="508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11231893" y="6624736"/>
            <a:ext cx="960107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/>
              <a:t>Master text setting</a:t>
            </a:r>
          </a:p>
          <a:p>
            <a:pPr lvl="1"/>
            <a:r>
              <a:rPr lang="en-GB" altLang="ja-JP" dirty="0"/>
              <a:t>2nd level</a:t>
            </a:r>
          </a:p>
          <a:p>
            <a:pPr lvl="2"/>
            <a:r>
              <a:rPr lang="en-GB" altLang="ja-JP" dirty="0"/>
              <a:t>3rd level</a:t>
            </a:r>
          </a:p>
          <a:p>
            <a:pPr lvl="3"/>
            <a:r>
              <a:rPr lang="en-GB" altLang="ja-JP" dirty="0"/>
              <a:t>4th level</a:t>
            </a:r>
          </a:p>
          <a:p>
            <a:pPr lvl="3"/>
            <a:r>
              <a:rPr lang="en-GB" altLang="ja-JP" dirty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12192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lang="ja-JP" altLang="en-US" sz="1800" dirty="0"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9349" y="476673"/>
            <a:ext cx="1127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/>
              <a:t>Chapter title</a:t>
            </a:r>
            <a:endParaRPr lang="en-GB" altLang="ja-JP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1"/>
            <a:ext cx="12192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 algn="l">
              <a:spcBef>
                <a:spcPct val="0"/>
              </a:spcBef>
              <a:defRPr/>
            </a:pPr>
            <a:endParaRPr lang="ja-JP" altLang="en-US" sz="1200" b="0" dirty="0">
              <a:solidFill>
                <a:schemeClr val="bg1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894" y="1"/>
            <a:ext cx="971124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11472597" y="65682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6" y="6633355"/>
            <a:ext cx="12198091" cy="3602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 userDrawn="1"/>
        </p:nvSpPr>
        <p:spPr>
          <a:xfrm>
            <a:off x="11613421" y="663313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Segoe UI" panose="020B0502040204020203" pitchFamily="34" charset="0"/>
              </a:rPr>
              <a:t>‹#›</a:t>
            </a:fld>
            <a:endParaRPr kumimoji="1" lang="ja-JP" altLang="en-US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yptembassy.net/media/Egypt-Megaprojects-Factsheet-Sept.-201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jprsi.go.jp/en" TargetMode="External"/><Relationship Id="rId13" Type="http://schemas.openxmlformats.org/officeDocument/2006/relationships/hyperlink" Target="https://www.smrj.go.jp/english/ceo/" TargetMode="External"/><Relationship Id="rId18" Type="http://schemas.openxmlformats.org/officeDocument/2006/relationships/hyperlink" Target="https://infrafs.jp/index.html" TargetMode="External"/><Relationship Id="rId3" Type="http://schemas.openxmlformats.org/officeDocument/2006/relationships/hyperlink" Target="http://www.tunisieindustrie.nat.tn/en/doc.asp?mcat=12&amp;mrub=92&amp;msrub=208&amp;dev=true" TargetMode="External"/><Relationship Id="rId21" Type="http://schemas.openxmlformats.org/officeDocument/2006/relationships/hyperlink" Target="https://www.kantei.go.jp/jp/singi/keizaisaisei/pdf/fu2019en.pdf" TargetMode="External"/><Relationship Id="rId7" Type="http://schemas.openxmlformats.org/officeDocument/2006/relationships/hyperlink" Target="http://www.unido.or.jp/en/activities/technology_transfer/technology_db/" TargetMode="External"/><Relationship Id="rId12" Type="http://schemas.openxmlformats.org/officeDocument/2006/relationships/hyperlink" Target="https://www.jccme.or.jp/english/work3.html" TargetMode="External"/><Relationship Id="rId17" Type="http://schemas.openxmlformats.org/officeDocument/2006/relationships/hyperlink" Target="https://www.jbic.go.jp/en/index.html" TargetMode="External"/><Relationship Id="rId2" Type="http://schemas.openxmlformats.org/officeDocument/2006/relationships/hyperlink" Target="http://www.anme.tn/?q=fr/content/qui-sommes-nous" TargetMode="External"/><Relationship Id="rId16" Type="http://schemas.openxmlformats.org/officeDocument/2006/relationships/hyperlink" Target="https://www.jica.go.jp/english/our_work/types_of_assistance/index.html" TargetMode="External"/><Relationship Id="rId20" Type="http://schemas.openxmlformats.org/officeDocument/2006/relationships/hyperlink" Target="https://www.env.go.jp/en/polici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nkeiren.or.jp/kankyou/en/energy.html" TargetMode="External"/><Relationship Id="rId11" Type="http://schemas.openxmlformats.org/officeDocument/2006/relationships/hyperlink" Target="https://www.jetro.go.jp/en/events/" TargetMode="External"/><Relationship Id="rId5" Type="http://schemas.openxmlformats.org/officeDocument/2006/relationships/hyperlink" Target="https://www.jase-w.eccj.or.jp/technologies/index.html" TargetMode="External"/><Relationship Id="rId15" Type="http://schemas.openxmlformats.org/officeDocument/2006/relationships/hyperlink" Target="https://www.asiaeec-col.eccj.or.jp/wpdata/wp-content/uploads/ecguidebook_factories_2021.pdf" TargetMode="External"/><Relationship Id="rId10" Type="http://schemas.openxmlformats.org/officeDocument/2006/relationships/hyperlink" Target="https://www.asiaeec-col.eccj.or.jp/eec-handbook/" TargetMode="External"/><Relationship Id="rId19" Type="http://schemas.openxmlformats.org/officeDocument/2006/relationships/hyperlink" Target="https://www.meti.go.jp/english/policy/mono_info_service/overall/index.html" TargetMode="External"/><Relationship Id="rId4" Type="http://schemas.openxmlformats.org/officeDocument/2006/relationships/hyperlink" Target="http://www.tunisieindustrie.nat.tn/en/doc.asp?mcat=12&amp;mrub=209" TargetMode="External"/><Relationship Id="rId9" Type="http://schemas.openxmlformats.org/officeDocument/2006/relationships/hyperlink" Target="http://team-e-kansai.jp/en/members/" TargetMode="External"/><Relationship Id="rId14" Type="http://schemas.openxmlformats.org/officeDocument/2006/relationships/hyperlink" Target="https://www.jica.go.jp/project/english/subject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5AC15-7273-416C-8353-4C3A49FF4509}" type="slidenum">
              <a:rPr kumimoji="1" lang="ja-JP" altLang="en-US">
                <a:solidFill>
                  <a:srgbClr val="000000"/>
                </a:solidFill>
                <a:latin typeface="Arial"/>
              </a:rPr>
              <a:pPr>
                <a:defRPr/>
              </a:pPr>
              <a:t>1</a:t>
            </a:fld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E9A47-09B5-4FB6-805D-E29CFEC135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83400"/>
            <a:ext cx="1476430" cy="7920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94C7C-A1C5-4869-AE5F-74FE3E3FD5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4" y="400128"/>
            <a:ext cx="1714128" cy="77536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82DC9A-7407-43B9-9C1D-4F5BDB2714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59856"/>
            <a:ext cx="1008112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75177679-F41F-443C-B2EA-056879237B8E}"/>
              </a:ext>
            </a:extLst>
          </p:cNvPr>
          <p:cNvSpPr txBox="1"/>
          <p:nvPr/>
        </p:nvSpPr>
        <p:spPr>
          <a:xfrm>
            <a:off x="3511923" y="563581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ja-JP" sz="1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Dr. Abdessalem RABHI</a:t>
            </a:r>
          </a:p>
          <a:p>
            <a:pPr algn="ctr">
              <a:defRPr/>
            </a:pPr>
            <a:r>
              <a:rPr lang="en-GB" altLang="ja-JP" sz="1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Programme Manager</a:t>
            </a:r>
          </a:p>
          <a:p>
            <a:pPr algn="ctr">
              <a:defRPr/>
            </a:pPr>
            <a:r>
              <a:rPr lang="en-GB" altLang="ja-JP" sz="1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Institute for Global Environmental Strategies (IGES)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0A4AE4-168C-47E4-AE74-2472AAED95D0}"/>
              </a:ext>
            </a:extLst>
          </p:cNvPr>
          <p:cNvSpPr txBox="1">
            <a:spLocks/>
          </p:cNvSpPr>
          <p:nvPr/>
        </p:nvSpPr>
        <p:spPr>
          <a:xfrm>
            <a:off x="263352" y="3068960"/>
            <a:ext cx="11665296" cy="1880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lvl="0" algn="ctr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How to Foster Japan-MENA Countries’</a:t>
            </a:r>
          </a:p>
          <a:p>
            <a:pPr lvl="0" algn="ctr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Partnership towards NetZero Economies?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F44FB94-0EF3-4696-A17F-1D1483991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"/>
          <a:stretch/>
        </p:blipFill>
        <p:spPr bwMode="auto">
          <a:xfrm>
            <a:off x="3952182" y="1268760"/>
            <a:ext cx="39440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34C40-DB32-41B0-B9D7-9FD1D5F55FB2}"/>
              </a:ext>
            </a:extLst>
          </p:cNvPr>
          <p:cNvPicPr/>
          <p:nvPr/>
        </p:nvPicPr>
        <p:blipFill rotWithShape="1">
          <a:blip r:embed="rId6"/>
          <a:srcRect l="50354" t="31318" r="32695" b="55387"/>
          <a:stretch/>
        </p:blipFill>
        <p:spPr bwMode="auto">
          <a:xfrm>
            <a:off x="9768408" y="396300"/>
            <a:ext cx="1390650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454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3632" y="2781300"/>
            <a:ext cx="69342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kern="1200" cap="small" dirty="0">
                <a:solidFill>
                  <a:schemeClr val="accent2">
                    <a:lumMod val="50000"/>
                  </a:schemeClr>
                </a:solidFill>
                <a:latin typeface="Oswald" panose="00000500000000000000" pitchFamily="2" charset="0"/>
                <a:ea typeface="Roboto Light" panose="02000000000000000000" pitchFamily="2" charset="0"/>
              </a:rPr>
              <a:t>Thank you for you attention</a:t>
            </a:r>
          </a:p>
          <a:p>
            <a:pPr>
              <a:buFontTx/>
              <a:buNone/>
            </a:pP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124200" y="3352800"/>
            <a:ext cx="6019800" cy="381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6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11"/>
          <p:cNvSpPr txBox="1"/>
          <p:nvPr/>
        </p:nvSpPr>
        <p:spPr>
          <a:xfrm>
            <a:off x="551384" y="501247"/>
            <a:ext cx="1144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ja-JP" sz="2400" b="1" cap="small" dirty="0">
                <a:solidFill>
                  <a:srgbClr val="7030A0"/>
                </a:solidFill>
                <a:latin typeface="Roboto Light" panose="02000000000000000000"/>
                <a:ea typeface="Roboto Light" panose="02000000000000000000" pitchFamily="2" charset="0"/>
              </a:rPr>
              <a:t>Why </a:t>
            </a:r>
            <a:r>
              <a:rPr lang="en-GB" altLang="ja-JP" sz="2400" b="1" cap="small" dirty="0">
                <a:solidFill>
                  <a:srgbClr val="C00000"/>
                </a:solidFill>
                <a:latin typeface="Roboto Light" panose="02000000000000000000"/>
                <a:ea typeface="Roboto Light" panose="02000000000000000000" pitchFamily="2" charset="0"/>
              </a:rPr>
              <a:t>foster Japan-MENA NetZero Partnership?</a:t>
            </a:r>
            <a:endParaRPr lang="en-US" altLang="ja-JP" sz="2400" b="1" cap="small" dirty="0">
              <a:solidFill>
                <a:srgbClr val="C00000"/>
              </a:solidFill>
              <a:latin typeface="Roboto Light" panose="02000000000000000000"/>
              <a:ea typeface="Roboto Light" panose="02000000000000000000" pitchFamily="2" charset="0"/>
            </a:endParaRPr>
          </a:p>
        </p:txBody>
      </p:sp>
      <p:sp>
        <p:nvSpPr>
          <p:cNvPr id="9" name="テキスト ボックス 11"/>
          <p:cNvSpPr txBox="1"/>
          <p:nvPr/>
        </p:nvSpPr>
        <p:spPr>
          <a:xfrm>
            <a:off x="171477" y="1340768"/>
            <a:ext cx="118103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ja-JP" sz="2000" b="1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Fact1. Readiness/commitments/willingness towards Just Energy Transition and resilient green growth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Among the pioneers in submitting and updating NDCs to the UNFCCC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Green Growth Strategies or plans in Place 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Energy security and potential supply chain of green hydrogen for Japan, etc.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2"/>
              </a:rPr>
              <a:t>National mega projects</a:t>
            </a:r>
            <a:endParaRPr lang="en-GB" altLang="ja-JP" sz="20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1">
              <a:defRPr/>
            </a:pPr>
            <a:endParaRPr lang="en-GB" altLang="ja-JP" sz="20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ja-JP" sz="2000" b="1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Fact2: Readiness/commitments/willingness to engage in bilateral and multilateral cooperation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Expression explicitly mentioned in the submitted NDCs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Japan Joint Crediting Mechanism (JCM) signed with Saudi Arabia, and MOU about it with Tunisia and UAE.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Saudi-Japan 2030 vision, etc. </a:t>
            </a:r>
          </a:p>
          <a:p>
            <a:pPr lvl="1">
              <a:defRPr/>
            </a:pPr>
            <a:endParaRPr lang="en-GB" altLang="ja-JP" sz="20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ja-JP" sz="2000" b="1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Fact3. Building on the Momentum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1st and 2</a:t>
            </a:r>
            <a:r>
              <a:rPr lang="en-GB" altLang="ja-JP" sz="2000" b="1" baseline="30000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nd</a:t>
            </a:r>
            <a:r>
              <a:rPr lang="en-GB" altLang="ja-JP" sz="20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MENA Climate Week </a:t>
            </a:r>
            <a:r>
              <a:rPr lang="en-GB" altLang="ja-JP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(UAE 2022 and KSA 2023, respectively)</a:t>
            </a:r>
            <a:r>
              <a:rPr lang="en-GB" altLang="ja-JP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TICAD8</a:t>
            </a:r>
            <a:r>
              <a:rPr lang="en-GB" altLang="ja-JP" sz="2000" b="1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(Tunisia 2022)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altLang="ja-JP" sz="20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COP27 and COP28 </a:t>
            </a:r>
            <a:r>
              <a:rPr lang="en-GB" altLang="ja-JP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(Egypt 2022 and UAE 2023, respectively) </a:t>
            </a:r>
          </a:p>
        </p:txBody>
      </p:sp>
    </p:spTree>
    <p:extLst>
      <p:ext uri="{BB962C8B-B14F-4D97-AF65-F5344CB8AC3E}">
        <p14:creationId xmlns:p14="http://schemas.microsoft.com/office/powerpoint/2010/main" val="29037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18">
            <a:extLst>
              <a:ext uri="{FF2B5EF4-FFF2-40B4-BE49-F238E27FC236}">
                <a16:creationId xmlns:a16="http://schemas.microsoft.com/office/drawing/2014/main" id="{F8C5D2DE-8F34-45DA-A6B3-4DB1735DD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9292"/>
              </p:ext>
            </p:extLst>
          </p:nvPr>
        </p:nvGraphicFramePr>
        <p:xfrm>
          <a:off x="178147" y="1268762"/>
          <a:ext cx="11819358" cy="5394960"/>
        </p:xfrm>
        <a:graphic>
          <a:graphicData uri="http://schemas.openxmlformats.org/drawingml/2006/table">
            <a:tbl>
              <a:tblPr firstRow="1" bandRow="1"/>
              <a:tblGrid>
                <a:gridCol w="1633163">
                  <a:extLst>
                    <a:ext uri="{9D8B030D-6E8A-4147-A177-3AD203B41FA5}">
                      <a16:colId xmlns:a16="http://schemas.microsoft.com/office/drawing/2014/main" val="2912622736"/>
                    </a:ext>
                  </a:extLst>
                </a:gridCol>
                <a:gridCol w="1633570">
                  <a:extLst>
                    <a:ext uri="{9D8B030D-6E8A-4147-A177-3AD203B41FA5}">
                      <a16:colId xmlns:a16="http://schemas.microsoft.com/office/drawing/2014/main" val="169458606"/>
                    </a:ext>
                  </a:extLst>
                </a:gridCol>
                <a:gridCol w="2017939">
                  <a:extLst>
                    <a:ext uri="{9D8B030D-6E8A-4147-A177-3AD203B41FA5}">
                      <a16:colId xmlns:a16="http://schemas.microsoft.com/office/drawing/2014/main" val="1994756657"/>
                    </a:ext>
                  </a:extLst>
                </a:gridCol>
                <a:gridCol w="1741673">
                  <a:extLst>
                    <a:ext uri="{9D8B030D-6E8A-4147-A177-3AD203B41FA5}">
                      <a16:colId xmlns:a16="http://schemas.microsoft.com/office/drawing/2014/main" val="2769642733"/>
                    </a:ext>
                  </a:extLst>
                </a:gridCol>
                <a:gridCol w="2979270">
                  <a:extLst>
                    <a:ext uri="{9D8B030D-6E8A-4147-A177-3AD203B41FA5}">
                      <a16:colId xmlns:a16="http://schemas.microsoft.com/office/drawing/2014/main" val="1450239132"/>
                    </a:ext>
                  </a:extLst>
                </a:gridCol>
                <a:gridCol w="1813743">
                  <a:extLst>
                    <a:ext uri="{9D8B030D-6E8A-4147-A177-3AD203B41FA5}">
                      <a16:colId xmlns:a16="http://schemas.microsoft.com/office/drawing/2014/main" val="3902762101"/>
                    </a:ext>
                  </a:extLst>
                </a:gridCol>
              </a:tblGrid>
              <a:tr h="6946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Target Audience</a:t>
                      </a:r>
                      <a:endParaRPr kumimoji="1" lang="ja-JP" altLang="en-US" sz="1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Issue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Communication Objective to Generate Impact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Key Message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/>
                        <a:t>KPI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659360"/>
                  </a:ext>
                </a:extLst>
              </a:tr>
              <a:tr h="17885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 dirty="0"/>
                        <a:t>MENA Stakeholders</a:t>
                      </a:r>
                      <a:endParaRPr kumimoji="1" lang="ja-JP" altLang="en-US" sz="1400" dirty="0"/>
                    </a:p>
                    <a:p>
                      <a:pPr algn="l"/>
                      <a:endParaRPr kumimoji="1" lang="ja-JP" altLang="en-US" sz="1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dirty="0"/>
                        <a:t>Businesses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kumimoji="1" lang="ja-JP" altLang="en-US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dirty="0"/>
                        <a:t>Financing Agencies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kumimoji="1" lang="ja-JP" altLang="en-US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dirty="0"/>
                        <a:t>Policymakers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kumimoji="1" lang="ja-JP" altLang="en-US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dirty="0"/>
                        <a:t>Facilitators (Supporting agencies)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500" b="1" dirty="0">
                          <a:solidFill>
                            <a:srgbClr val="FF0000"/>
                          </a:solidFill>
                        </a:rPr>
                        <a:t>Scattered/limited information </a:t>
                      </a:r>
                      <a:r>
                        <a:rPr kumimoji="1" lang="en-US" altLang="ja-JP" sz="1500" b="1" dirty="0"/>
                        <a:t>about Japanese enablers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ja-JP" sz="1500" b="1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500" b="1" dirty="0">
                          <a:solidFill>
                            <a:srgbClr val="FF0000"/>
                          </a:solidFill>
                        </a:rPr>
                        <a:t>Difficult access </a:t>
                      </a:r>
                      <a:r>
                        <a:rPr kumimoji="1" lang="en-US" altLang="ja-JP" sz="1500" b="1" dirty="0"/>
                        <a:t>to Japanese counterparts</a:t>
                      </a:r>
                      <a:endParaRPr kumimoji="1" lang="ja-JP" altLang="en-US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dirty="0"/>
                        <a:t>Create awareness about green business opportunities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kumimoji="1" lang="en-GB" altLang="ja-JP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dirty="0"/>
                        <a:t>Facilitate stakeholder matching to tap those opportunities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dirty="0"/>
                        <a:t>It is beneficial to adopt Japanese green technologies.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It is beneficial to finance green projects. </a:t>
                      </a:r>
                      <a:endParaRPr kumimoji="1" lang="en-GB" altLang="ja-JP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GB" altLang="ja-JP" sz="1400" dirty="0"/>
                        <a:t>Many lessons to learn from Japanese policies toward Green Transition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400" dirty="0"/>
                        <a:t>GHG emission reduction amount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GB" altLang="ja-JP" sz="14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400" dirty="0"/>
                        <a:t>Return on Investment (ROI)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400" dirty="0"/>
                        <a:t>Number of MoU between stakeholders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GB" altLang="ja-JP" sz="14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400" dirty="0"/>
                        <a:t>Number of implemented projects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496372"/>
                  </a:ext>
                </a:extLst>
              </a:tr>
              <a:tr h="28942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/>
                        <a:t>Japan Stakeholders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kumimoji="1" lang="en-GB" altLang="ja-JP" sz="120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6703207"/>
                  </a:ext>
                </a:extLst>
              </a:tr>
              <a:tr h="231537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/>
                        <a:t>Japan Stakeholders</a:t>
                      </a:r>
                      <a:endParaRPr kumimoji="1" lang="ja-JP" altLang="en-US" sz="1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Scattered/limited information </a:t>
                      </a:r>
                      <a:r>
                        <a:rPr kumimoji="1" lang="en-US" altLang="ja-JP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about green business opportunities in MENA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ja-JP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Difficult access </a:t>
                      </a:r>
                      <a:r>
                        <a:rPr kumimoji="1" lang="en-US" altLang="ja-JP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to MENA counterparts</a:t>
                      </a:r>
                      <a:endParaRPr kumimoji="1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Facilitator’s role is crucial to promote Japan-MENA green business partnership</a:t>
                      </a:r>
                      <a:endParaRPr kumimoji="1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is beneficial to transfer technologies to MENA countries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It is beneficial to finance Japanese green technologies to MENA countries</a:t>
                      </a:r>
                      <a:endParaRPr kumimoji="1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GB" altLang="ja-JP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Many lessons to share with MENA policymakers toward Green Transition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971882"/>
                  </a:ext>
                </a:extLst>
              </a:tr>
            </a:tbl>
          </a:graphicData>
        </a:graphic>
      </p:graphicFrame>
      <p:sp>
        <p:nvSpPr>
          <p:cNvPr id="5" name="テキスト ボックス 11">
            <a:extLst>
              <a:ext uri="{FF2B5EF4-FFF2-40B4-BE49-F238E27FC236}">
                <a16:creationId xmlns:a16="http://schemas.microsoft.com/office/drawing/2014/main" id="{23EC0BAE-A0CA-49BD-86F3-681AFDD86180}"/>
              </a:ext>
            </a:extLst>
          </p:cNvPr>
          <p:cNvSpPr txBox="1"/>
          <p:nvPr/>
        </p:nvSpPr>
        <p:spPr>
          <a:xfrm>
            <a:off x="551384" y="501247"/>
            <a:ext cx="1144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ja-JP" sz="2400" b="1" cap="small" dirty="0">
                <a:solidFill>
                  <a:srgbClr val="7030A0"/>
                </a:solidFill>
                <a:latin typeface="Roboto Light" panose="02000000000000000000"/>
                <a:ea typeface="Roboto Light" panose="02000000000000000000" pitchFamily="2" charset="0"/>
              </a:rPr>
              <a:t>Why </a:t>
            </a:r>
            <a:r>
              <a:rPr lang="en-GB" altLang="ja-JP" sz="2400" b="1" cap="small" dirty="0">
                <a:solidFill>
                  <a:srgbClr val="C00000"/>
                </a:solidFill>
                <a:latin typeface="Roboto Light" panose="02000000000000000000"/>
                <a:ea typeface="Roboto Light" panose="02000000000000000000" pitchFamily="2" charset="0"/>
              </a:rPr>
              <a:t>foster Japan-MENA NetZero Partnership?</a:t>
            </a:r>
            <a:endParaRPr lang="en-US" altLang="ja-JP" sz="2400" b="1" cap="small" dirty="0">
              <a:solidFill>
                <a:srgbClr val="C00000"/>
              </a:solidFill>
              <a:latin typeface="Roboto Light" panose="0200000000000000000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5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9A1990-A6F1-4AEB-AE3A-D5A425CF4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8436"/>
              </p:ext>
            </p:extLst>
          </p:nvPr>
        </p:nvGraphicFramePr>
        <p:xfrm>
          <a:off x="407368" y="1390635"/>
          <a:ext cx="11377263" cy="4846674"/>
        </p:xfrm>
        <a:graphic>
          <a:graphicData uri="http://schemas.openxmlformats.org/drawingml/2006/table">
            <a:tbl>
              <a:tblPr firstRow="1" firstCol="1" bandRow="1"/>
              <a:tblGrid>
                <a:gridCol w="1632511">
                  <a:extLst>
                    <a:ext uri="{9D8B030D-6E8A-4147-A177-3AD203B41FA5}">
                      <a16:colId xmlns:a16="http://schemas.microsoft.com/office/drawing/2014/main" val="1103547324"/>
                    </a:ext>
                  </a:extLst>
                </a:gridCol>
                <a:gridCol w="1632511">
                  <a:extLst>
                    <a:ext uri="{9D8B030D-6E8A-4147-A177-3AD203B41FA5}">
                      <a16:colId xmlns:a16="http://schemas.microsoft.com/office/drawing/2014/main" val="3250853591"/>
                    </a:ext>
                  </a:extLst>
                </a:gridCol>
                <a:gridCol w="975608">
                  <a:extLst>
                    <a:ext uri="{9D8B030D-6E8A-4147-A177-3AD203B41FA5}">
                      <a16:colId xmlns:a16="http://schemas.microsoft.com/office/drawing/2014/main" val="2624289767"/>
                    </a:ext>
                  </a:extLst>
                </a:gridCol>
                <a:gridCol w="975608">
                  <a:extLst>
                    <a:ext uri="{9D8B030D-6E8A-4147-A177-3AD203B41FA5}">
                      <a16:colId xmlns:a16="http://schemas.microsoft.com/office/drawing/2014/main" val="3138682651"/>
                    </a:ext>
                  </a:extLst>
                </a:gridCol>
                <a:gridCol w="1389467">
                  <a:extLst>
                    <a:ext uri="{9D8B030D-6E8A-4147-A177-3AD203B41FA5}">
                      <a16:colId xmlns:a16="http://schemas.microsoft.com/office/drawing/2014/main" val="3026847851"/>
                    </a:ext>
                  </a:extLst>
                </a:gridCol>
                <a:gridCol w="317697">
                  <a:extLst>
                    <a:ext uri="{9D8B030D-6E8A-4147-A177-3AD203B41FA5}">
                      <a16:colId xmlns:a16="http://schemas.microsoft.com/office/drawing/2014/main" val="2485231492"/>
                    </a:ext>
                  </a:extLst>
                </a:gridCol>
                <a:gridCol w="1389467">
                  <a:extLst>
                    <a:ext uri="{9D8B030D-6E8A-4147-A177-3AD203B41FA5}">
                      <a16:colId xmlns:a16="http://schemas.microsoft.com/office/drawing/2014/main" val="2943447122"/>
                    </a:ext>
                  </a:extLst>
                </a:gridCol>
                <a:gridCol w="1030636">
                  <a:extLst>
                    <a:ext uri="{9D8B030D-6E8A-4147-A177-3AD203B41FA5}">
                      <a16:colId xmlns:a16="http://schemas.microsoft.com/office/drawing/2014/main" val="3351562437"/>
                    </a:ext>
                  </a:extLst>
                </a:gridCol>
                <a:gridCol w="1030636">
                  <a:extLst>
                    <a:ext uri="{9D8B030D-6E8A-4147-A177-3AD203B41FA5}">
                      <a16:colId xmlns:a16="http://schemas.microsoft.com/office/drawing/2014/main" val="1513078211"/>
                    </a:ext>
                  </a:extLst>
                </a:gridCol>
                <a:gridCol w="1003122">
                  <a:extLst>
                    <a:ext uri="{9D8B030D-6E8A-4147-A177-3AD203B41FA5}">
                      <a16:colId xmlns:a16="http://schemas.microsoft.com/office/drawing/2014/main" val="2173289108"/>
                    </a:ext>
                  </a:extLst>
                </a:gridCol>
              </a:tblGrid>
              <a:tr h="322856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              e.g., Tunisia</a:t>
                      </a:r>
                      <a:endParaRPr lang="en-GB" sz="14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Japan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46963"/>
                  </a:ext>
                </a:extLst>
              </a:tr>
              <a:tr h="47714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Technological 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“Needs”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“Enablers” Database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Technological “Seeds”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3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“Enablers” Database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590858"/>
                  </a:ext>
                </a:extLst>
              </a:tr>
              <a:tr h="4771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Sector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Sub-sector/Area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In-kind support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Financial support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Policy Support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Technologies &amp; Best practices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In-kind Support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Financial Support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Policy Support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37281"/>
                  </a:ext>
                </a:extLst>
              </a:tr>
              <a:tr h="277362"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Energy Efficiency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Transport 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29512"/>
                  </a:ext>
                </a:extLst>
              </a:tr>
              <a:tr h="2773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Building 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0494"/>
                  </a:ext>
                </a:extLst>
              </a:tr>
              <a:tr h="4164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Industry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kern="1200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2"/>
                        </a:rPr>
                        <a:t>√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kern="1200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3"/>
                        </a:rPr>
                        <a:t>√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kern="1200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4"/>
                        </a:rPr>
                        <a:t>√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5"/>
                        </a:rPr>
                        <a:t>1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6"/>
                        </a:rPr>
                        <a:t>2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7"/>
                        </a:rPr>
                        <a:t>3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8"/>
                        </a:rPr>
                        <a:t>4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9"/>
                        </a:rPr>
                        <a:t>5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0"/>
                        </a:rPr>
                        <a:t>7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1"/>
                        </a:rPr>
                        <a:t>C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2"/>
                        </a:rPr>
                        <a:t> F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3"/>
                        </a:rPr>
                        <a:t>M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4"/>
                        </a:rPr>
                        <a:t>A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5"/>
                        </a:rPr>
                        <a:t> I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6"/>
                        </a:rPr>
                        <a:t>A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7"/>
                        </a:rPr>
                        <a:t> B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  <a:hlinkClick r:id="rId18"/>
                        </a:rPr>
                        <a:t>J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N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P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68092"/>
                  </a:ext>
                </a:extLst>
              </a:tr>
              <a:tr h="27736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Renewable Energy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Wind  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66829"/>
                  </a:ext>
                </a:extLst>
              </a:tr>
              <a:tr h="2773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Solar 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39121"/>
                  </a:ext>
                </a:extLst>
              </a:tr>
              <a:tr h="2773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Biogas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174551"/>
                  </a:ext>
                </a:extLst>
              </a:tr>
              <a:tr h="2773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Green Hydrogen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853513"/>
                  </a:ext>
                </a:extLst>
              </a:tr>
              <a:tr h="27736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Waste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Solid waste 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88800"/>
                  </a:ext>
                </a:extLst>
              </a:tr>
              <a:tr h="2773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Wastewater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58551"/>
                  </a:ext>
                </a:extLst>
              </a:tr>
              <a:tr h="467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Water 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Irrigation, Water desalination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11336"/>
                  </a:ext>
                </a:extLst>
              </a:tr>
              <a:tr h="467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Food &amp; Agriculture 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Organic/regenerative farming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 Light" panose="0200000000000000000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Segoe UI" panose="020B0502040204020203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13203"/>
                  </a:ext>
                </a:extLst>
              </a:tr>
            </a:tbl>
          </a:graphicData>
        </a:graphic>
      </p:graphicFrame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E40696E7-1351-4794-96C3-5E576266B8F9}"/>
              </a:ext>
            </a:extLst>
          </p:cNvPr>
          <p:cNvSpPr txBox="1"/>
          <p:nvPr/>
        </p:nvSpPr>
        <p:spPr>
          <a:xfrm>
            <a:off x="0" y="450408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ja-JP" sz="2400" b="1" cap="small" dirty="0">
                <a:solidFill>
                  <a:srgbClr val="7030A0"/>
                </a:solidFill>
                <a:latin typeface="Roboto Light" panose="02000000000000000000"/>
                <a:ea typeface="Roboto Light" panose="02000000000000000000" pitchFamily="2" charset="0"/>
              </a:rPr>
              <a:t>How </a:t>
            </a:r>
            <a:r>
              <a:rPr lang="en-GB" altLang="ja-JP" sz="2400" b="1" cap="small" dirty="0">
                <a:solidFill>
                  <a:srgbClr val="C00000"/>
                </a:solidFill>
                <a:latin typeface="Roboto Light" panose="02000000000000000000"/>
                <a:ea typeface="Roboto Light" panose="02000000000000000000" pitchFamily="2" charset="0"/>
              </a:rPr>
              <a:t>to foster the Japan-North Africa NetZero Partnership?</a:t>
            </a:r>
          </a:p>
          <a:p>
            <a:pPr algn="ctr">
              <a:defRPr/>
            </a:pPr>
            <a:r>
              <a:rPr lang="en-US" b="1" cap="small" dirty="0">
                <a:solidFill>
                  <a:srgbClr val="00B050"/>
                </a:solidFill>
                <a:latin typeface="Roboto Light" panose="02000000000000000000"/>
                <a:ea typeface="Roboto Light" panose="02000000000000000000" pitchFamily="2" charset="0"/>
                <a:cs typeface="+mj-cs"/>
              </a:rPr>
              <a:t>IGES-IsDB-GRC Proposal: Green Business Matching Platform</a:t>
            </a:r>
            <a:endParaRPr lang="en-US" altLang="ja-JP" sz="2400" b="1" cap="small" dirty="0">
              <a:solidFill>
                <a:srgbClr val="C00000"/>
              </a:solidFill>
              <a:latin typeface="Roboto Light" panose="0200000000000000000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9">
            <a:extLst>
              <a:ext uri="{FF2B5EF4-FFF2-40B4-BE49-F238E27FC236}">
                <a16:creationId xmlns:a16="http://schemas.microsoft.com/office/drawing/2014/main" id="{4502170E-AF2A-4289-944A-485F6C5565B6}"/>
              </a:ext>
            </a:extLst>
          </p:cNvPr>
          <p:cNvGrpSpPr/>
          <p:nvPr/>
        </p:nvGrpSpPr>
        <p:grpSpPr>
          <a:xfrm>
            <a:off x="1775520" y="1340768"/>
            <a:ext cx="8640960" cy="5042887"/>
            <a:chOff x="2308964" y="2301318"/>
            <a:chExt cx="8118501" cy="5948315"/>
          </a:xfrm>
        </p:grpSpPr>
        <p:sp>
          <p:nvSpPr>
            <p:cNvPr id="16" name="Rounded Rectangle 59">
              <a:extLst>
                <a:ext uri="{FF2B5EF4-FFF2-40B4-BE49-F238E27FC236}">
                  <a16:creationId xmlns:a16="http://schemas.microsoft.com/office/drawing/2014/main" id="{9142DB08-7867-440B-84E2-66D7CC8FFD1C}"/>
                </a:ext>
              </a:extLst>
            </p:cNvPr>
            <p:cNvSpPr/>
            <p:nvPr/>
          </p:nvSpPr>
          <p:spPr>
            <a:xfrm>
              <a:off x="4662783" y="6108256"/>
              <a:ext cx="3376303" cy="1750325"/>
            </a:xfrm>
            <a:prstGeom prst="roundRect">
              <a:avLst/>
            </a:prstGeom>
            <a:solidFill>
              <a:srgbClr val="CCFF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42">
              <a:extLst>
                <a:ext uri="{FF2B5EF4-FFF2-40B4-BE49-F238E27FC236}">
                  <a16:creationId xmlns:a16="http://schemas.microsoft.com/office/drawing/2014/main" id="{087FA1A1-4732-4A50-98A0-9C8F85A939C8}"/>
                </a:ext>
              </a:extLst>
            </p:cNvPr>
            <p:cNvSpPr/>
            <p:nvPr/>
          </p:nvSpPr>
          <p:spPr>
            <a:xfrm>
              <a:off x="4695690" y="4446633"/>
              <a:ext cx="3359788" cy="1205038"/>
            </a:xfrm>
            <a:prstGeom prst="roundRect">
              <a:avLst/>
            </a:prstGeom>
            <a:solidFill>
              <a:srgbClr val="CCFF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eft-Right Arrow 49">
              <a:extLst>
                <a:ext uri="{FF2B5EF4-FFF2-40B4-BE49-F238E27FC236}">
                  <a16:creationId xmlns:a16="http://schemas.microsoft.com/office/drawing/2014/main" id="{BB46846E-7C8C-43A9-BED3-279FAFD34292}"/>
                </a:ext>
              </a:extLst>
            </p:cNvPr>
            <p:cNvSpPr/>
            <p:nvPr/>
          </p:nvSpPr>
          <p:spPr>
            <a:xfrm>
              <a:off x="3995850" y="2427334"/>
              <a:ext cx="4652061" cy="642098"/>
            </a:xfrm>
            <a:prstGeom prst="leftRightArrow">
              <a:avLst>
                <a:gd name="adj1" fmla="val 53257"/>
                <a:gd name="adj2" fmla="val 5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HGPｺﾞｼｯｸM" panose="020B0600000000000000" pitchFamily="50" charset="-128"/>
                  <a:cs typeface="+mn-cs"/>
                </a:rPr>
                <a:t>Business to Business (B2B)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8806B7-D690-4A44-A45D-38C29FF9E7BA}"/>
                </a:ext>
              </a:extLst>
            </p:cNvPr>
            <p:cNvSpPr/>
            <p:nvPr/>
          </p:nvSpPr>
          <p:spPr>
            <a:xfrm>
              <a:off x="8687283" y="4639398"/>
              <a:ext cx="1548000" cy="756000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Businesses</a:t>
              </a: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D9E3B2-7F86-4E6A-B3A5-06A0CE82D3A5}"/>
                </a:ext>
              </a:extLst>
            </p:cNvPr>
            <p:cNvSpPr/>
            <p:nvPr/>
          </p:nvSpPr>
          <p:spPr>
            <a:xfrm>
              <a:off x="8687285" y="5544030"/>
              <a:ext cx="1548000" cy="756000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Finance Providers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29DC36-2FAF-4C92-ABF5-CD8BBF6AA642}"/>
                </a:ext>
              </a:extLst>
            </p:cNvPr>
            <p:cNvSpPr/>
            <p:nvPr/>
          </p:nvSpPr>
          <p:spPr>
            <a:xfrm>
              <a:off x="8687283" y="7301964"/>
              <a:ext cx="1548000" cy="75179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Supporting Agencies</a:t>
              </a: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214ADF10-7362-41D7-BDC4-B170F193822D}"/>
                </a:ext>
              </a:extLst>
            </p:cNvPr>
            <p:cNvSpPr/>
            <p:nvPr/>
          </p:nvSpPr>
          <p:spPr>
            <a:xfrm>
              <a:off x="4397115" y="4049296"/>
              <a:ext cx="3899357" cy="4200337"/>
            </a:xfrm>
            <a:prstGeom prst="roundRect">
              <a:avLst>
                <a:gd name="adj" fmla="val 15034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72D3DD-ED28-4F2B-A28D-9D229AC58E38}"/>
                </a:ext>
              </a:extLst>
            </p:cNvPr>
            <p:cNvSpPr/>
            <p:nvPr/>
          </p:nvSpPr>
          <p:spPr>
            <a:xfrm>
              <a:off x="4860664" y="4992612"/>
              <a:ext cx="1191154" cy="516684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0904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48268E-52F1-4CD0-933F-38D3F0864980}"/>
                </a:ext>
              </a:extLst>
            </p:cNvPr>
            <p:cNvSpPr/>
            <p:nvPr/>
          </p:nvSpPr>
          <p:spPr>
            <a:xfrm>
              <a:off x="6672925" y="4992612"/>
              <a:ext cx="1197214" cy="51668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IsDB</a:t>
              </a:r>
            </a:p>
          </p:txBody>
        </p:sp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0201E7FD-116C-42C4-BFF1-E91167AAEC6C}"/>
                </a:ext>
              </a:extLst>
            </p:cNvPr>
            <p:cNvSpPr/>
            <p:nvPr/>
          </p:nvSpPr>
          <p:spPr>
            <a:xfrm>
              <a:off x="8489963" y="4049296"/>
              <a:ext cx="1937502" cy="4200337"/>
            </a:xfrm>
            <a:prstGeom prst="roundRect">
              <a:avLst>
                <a:gd name="adj" fmla="val 10976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eft-Right Arrow 34">
              <a:extLst>
                <a:ext uri="{FF2B5EF4-FFF2-40B4-BE49-F238E27FC236}">
                  <a16:creationId xmlns:a16="http://schemas.microsoft.com/office/drawing/2014/main" id="{13172184-17F2-49BB-B934-6CDAE69456B7}"/>
                </a:ext>
              </a:extLst>
            </p:cNvPr>
            <p:cNvSpPr/>
            <p:nvPr/>
          </p:nvSpPr>
          <p:spPr>
            <a:xfrm>
              <a:off x="6051818" y="5095172"/>
              <a:ext cx="621107" cy="289524"/>
            </a:xfrm>
            <a:prstGeom prst="leftRight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155E3F-A811-476A-949A-D5900CE2A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059" y="4007169"/>
              <a:ext cx="3899357" cy="49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75334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J-MENA GREEN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BF1C91-245F-4109-8C72-CB3C9907AD1A}"/>
                </a:ext>
              </a:extLst>
            </p:cNvPr>
            <p:cNvSpPr/>
            <p:nvPr/>
          </p:nvSpPr>
          <p:spPr>
            <a:xfrm>
              <a:off x="2466793" y="4639399"/>
              <a:ext cx="1548000" cy="756000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0904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Businesses</a:t>
              </a: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2D1342-A180-4F67-BC08-A8ACDF9FAA9E}"/>
                </a:ext>
              </a:extLst>
            </p:cNvPr>
            <p:cNvSpPr/>
            <p:nvPr/>
          </p:nvSpPr>
          <p:spPr>
            <a:xfrm>
              <a:off x="2482119" y="5544031"/>
              <a:ext cx="1548000" cy="756000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0904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ja-JP" kern="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34" charset="-128"/>
                </a:rPr>
                <a:t>Finance Providers</a:t>
              </a: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727279-736E-41B4-9838-2CA8D6C4260A}"/>
                </a:ext>
              </a:extLst>
            </p:cNvPr>
            <p:cNvSpPr/>
            <p:nvPr/>
          </p:nvSpPr>
          <p:spPr>
            <a:xfrm>
              <a:off x="2482119" y="7297755"/>
              <a:ext cx="1548000" cy="756000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0904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ja-JP" kern="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34" charset="-128"/>
                </a:rPr>
                <a:t>Supporting Agencies</a:t>
              </a: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B871EDC6-00F5-48AD-9575-DB94593400D8}"/>
                </a:ext>
              </a:extLst>
            </p:cNvPr>
            <p:cNvSpPr/>
            <p:nvPr/>
          </p:nvSpPr>
          <p:spPr>
            <a:xfrm>
              <a:off x="2328943" y="4049296"/>
              <a:ext cx="1888324" cy="4200337"/>
            </a:xfrm>
            <a:prstGeom prst="roundRect">
              <a:avLst>
                <a:gd name="adj" fmla="val 11436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Left-Right Arrow 43">
              <a:extLst>
                <a:ext uri="{FF2B5EF4-FFF2-40B4-BE49-F238E27FC236}">
                  <a16:creationId xmlns:a16="http://schemas.microsoft.com/office/drawing/2014/main" id="{F31E6301-131E-45F4-AA04-2E3B7BA8BC3A}"/>
                </a:ext>
              </a:extLst>
            </p:cNvPr>
            <p:cNvSpPr/>
            <p:nvPr/>
          </p:nvSpPr>
          <p:spPr>
            <a:xfrm rot="16200000">
              <a:off x="5988685" y="5776016"/>
              <a:ext cx="643050" cy="302381"/>
            </a:xfrm>
            <a:prstGeom prst="leftRight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CAB048-FF8E-4603-986F-02A290D45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53" y="6332286"/>
              <a:ext cx="4669219" cy="35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PGothicM" panose="020B0600000000000000" pitchFamily="50" charset="-128"/>
                </a:rPr>
                <a:t>Country Working Groups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GPGothicM" panose="020B0600000000000000" pitchFamily="50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5062B8-2824-478A-86BA-B7972DF2E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055" y="4500700"/>
              <a:ext cx="3087649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PGothicM" panose="020B0600000000000000" pitchFamily="50" charset="-128"/>
                </a:rPr>
                <a:t>Secretariat/Coordinators</a:t>
              </a:r>
            </a:p>
          </p:txBody>
        </p:sp>
        <p:sp>
          <p:nvSpPr>
            <p:cNvPr id="35" name="Right Arrow 46">
              <a:extLst>
                <a:ext uri="{FF2B5EF4-FFF2-40B4-BE49-F238E27FC236}">
                  <a16:creationId xmlns:a16="http://schemas.microsoft.com/office/drawing/2014/main" id="{F19E7860-81C9-4E73-9320-EE3C6CD67468}"/>
                </a:ext>
              </a:extLst>
            </p:cNvPr>
            <p:cNvSpPr/>
            <p:nvPr/>
          </p:nvSpPr>
          <p:spPr>
            <a:xfrm rot="16200000">
              <a:off x="6141023" y="1372430"/>
              <a:ext cx="366981" cy="3543816"/>
            </a:xfrm>
            <a:prstGeom prst="rightArrow">
              <a:avLst>
                <a:gd name="adj1" fmla="val 71198"/>
                <a:gd name="adj2" fmla="val 50000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" lIns="36000" tIns="36000" rIns="36000" bIns="36000"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ｺﾞｼｯｸM" panose="020B0609000000000000" pitchFamily="49" charset="-128"/>
                  <a:ea typeface="HGｺﾞｼｯｸM" panose="020B0609000000000000" pitchFamily="49" charset="-128"/>
                  <a:cs typeface="+mn-cs"/>
                </a:rPr>
                <a:t>Support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517236-E437-4C87-9E9D-B9B791A58492}"/>
                </a:ext>
              </a:extLst>
            </p:cNvPr>
            <p:cNvSpPr txBox="1"/>
            <p:nvPr/>
          </p:nvSpPr>
          <p:spPr>
            <a:xfrm>
              <a:off x="4857428" y="6878626"/>
              <a:ext cx="3008275" cy="615639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1075334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ｺﾞｼｯｸM" panose="020B0609000000000000" pitchFamily="49" charset="-128"/>
                  <a:cs typeface="Arial" panose="020B0604020202020204" pitchFamily="34" charset="0"/>
                </a:rPr>
                <a:t>Selected stakeholders from</a:t>
              </a:r>
            </a:p>
            <a:p>
              <a:pPr marL="0" marR="0" lvl="0" indent="0" algn="ctr" defTabSz="1075334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ｺﾞｼｯｸM" panose="020B0609000000000000" pitchFamily="49" charset="-128"/>
                  <a:cs typeface="Arial" panose="020B0604020202020204" pitchFamily="34" charset="0"/>
                </a:rPr>
                <a:t> Japan and MENA countries </a:t>
              </a:r>
            </a:p>
          </p:txBody>
        </p:sp>
        <p:sp>
          <p:nvSpPr>
            <p:cNvPr id="37" name="Right Arrow 52">
              <a:extLst>
                <a:ext uri="{FF2B5EF4-FFF2-40B4-BE49-F238E27FC236}">
                  <a16:creationId xmlns:a16="http://schemas.microsoft.com/office/drawing/2014/main" id="{2BD8D7A2-B1A1-4312-910E-BDAF6AF07B80}"/>
                </a:ext>
              </a:extLst>
            </p:cNvPr>
            <p:cNvSpPr/>
            <p:nvPr/>
          </p:nvSpPr>
          <p:spPr>
            <a:xfrm rot="1676816">
              <a:off x="4185670" y="6176687"/>
              <a:ext cx="784367" cy="359896"/>
            </a:xfrm>
            <a:prstGeom prst="right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unded Rectangle 42">
              <a:extLst>
                <a:ext uri="{FF2B5EF4-FFF2-40B4-BE49-F238E27FC236}">
                  <a16:creationId xmlns:a16="http://schemas.microsoft.com/office/drawing/2014/main" id="{EEF68B9B-527B-4078-B012-1B74E0791BD9}"/>
                </a:ext>
              </a:extLst>
            </p:cNvPr>
            <p:cNvSpPr/>
            <p:nvPr/>
          </p:nvSpPr>
          <p:spPr>
            <a:xfrm>
              <a:off x="8683048" y="2348341"/>
              <a:ext cx="1620000" cy="101286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b="1" kern="0" dirty="0">
                  <a:solidFill>
                    <a:prstClr val="black"/>
                  </a:solidFill>
                  <a:latin typeface="Calibri" panose="020F0502020204030204"/>
                  <a:ea typeface="HGｺﾞｼｯｸM" panose="020B0609000000000000" pitchFamily="49" charset="-128"/>
                </a:rPr>
                <a:t>MENA </a:t>
              </a: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ｺﾞｼｯｸM" panose="020B0609000000000000" pitchFamily="49" charset="-128"/>
                  <a:cs typeface="+mn-cs"/>
                </a:rPr>
                <a:t> companies</a:t>
              </a:r>
            </a:p>
          </p:txBody>
        </p:sp>
        <p:sp>
          <p:nvSpPr>
            <p:cNvPr id="39" name="Right Arrow 52">
              <a:extLst>
                <a:ext uri="{FF2B5EF4-FFF2-40B4-BE49-F238E27FC236}">
                  <a16:creationId xmlns:a16="http://schemas.microsoft.com/office/drawing/2014/main" id="{646AD71D-0BCD-4CE3-8909-256FB785C412}"/>
                </a:ext>
              </a:extLst>
            </p:cNvPr>
            <p:cNvSpPr/>
            <p:nvPr/>
          </p:nvSpPr>
          <p:spPr>
            <a:xfrm rot="8802432">
              <a:off x="7775720" y="6178785"/>
              <a:ext cx="772481" cy="359896"/>
            </a:xfrm>
            <a:prstGeom prst="right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" name="直線コネクタ 63">
              <a:extLst>
                <a:ext uri="{FF2B5EF4-FFF2-40B4-BE49-F238E27FC236}">
                  <a16:creationId xmlns:a16="http://schemas.microsoft.com/office/drawing/2014/main" id="{0AC3FB91-A76E-42CF-99CC-C1CEFFF92F8B}"/>
                </a:ext>
              </a:extLst>
            </p:cNvPr>
            <p:cNvCxnSpPr/>
            <p:nvPr/>
          </p:nvCxnSpPr>
          <p:spPr>
            <a:xfrm>
              <a:off x="5151500" y="3319027"/>
              <a:ext cx="0" cy="612000"/>
            </a:xfrm>
            <a:prstGeom prst="line">
              <a:avLst/>
            </a:prstGeom>
            <a:noFill/>
            <a:ln w="952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1" name="直線コネクタ 65">
              <a:extLst>
                <a:ext uri="{FF2B5EF4-FFF2-40B4-BE49-F238E27FC236}">
                  <a16:creationId xmlns:a16="http://schemas.microsoft.com/office/drawing/2014/main" id="{C1215231-86C2-48C7-A707-F760C3B07BCE}"/>
                </a:ext>
              </a:extLst>
            </p:cNvPr>
            <p:cNvCxnSpPr/>
            <p:nvPr/>
          </p:nvCxnSpPr>
          <p:spPr>
            <a:xfrm>
              <a:off x="6461400" y="3281784"/>
              <a:ext cx="0" cy="612000"/>
            </a:xfrm>
            <a:prstGeom prst="line">
              <a:avLst/>
            </a:prstGeom>
            <a:noFill/>
            <a:ln w="952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2" name="直線コネクタ 70">
              <a:extLst>
                <a:ext uri="{FF2B5EF4-FFF2-40B4-BE49-F238E27FC236}">
                  <a16:creationId xmlns:a16="http://schemas.microsoft.com/office/drawing/2014/main" id="{E1421569-4C45-40F3-B608-001CB855CB55}"/>
                </a:ext>
              </a:extLst>
            </p:cNvPr>
            <p:cNvCxnSpPr/>
            <p:nvPr/>
          </p:nvCxnSpPr>
          <p:spPr>
            <a:xfrm>
              <a:off x="7271532" y="3319028"/>
              <a:ext cx="0" cy="612000"/>
            </a:xfrm>
            <a:prstGeom prst="line">
              <a:avLst/>
            </a:prstGeom>
            <a:noFill/>
            <a:ln w="952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直線コネクタ 73">
              <a:extLst>
                <a:ext uri="{FF2B5EF4-FFF2-40B4-BE49-F238E27FC236}">
                  <a16:creationId xmlns:a16="http://schemas.microsoft.com/office/drawing/2014/main" id="{4D458949-E64F-4AB2-A3A4-84B4C556D34B}"/>
                </a:ext>
              </a:extLst>
            </p:cNvPr>
            <p:cNvCxnSpPr/>
            <p:nvPr/>
          </p:nvCxnSpPr>
          <p:spPr>
            <a:xfrm>
              <a:off x="8466097" y="3333137"/>
              <a:ext cx="0" cy="612000"/>
            </a:xfrm>
            <a:prstGeom prst="line">
              <a:avLst/>
            </a:prstGeom>
            <a:noFill/>
            <a:ln w="952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4" name="TextBox 3">
              <a:extLst>
                <a:ext uri="{FF2B5EF4-FFF2-40B4-BE49-F238E27FC236}">
                  <a16:creationId xmlns:a16="http://schemas.microsoft.com/office/drawing/2014/main" id="{951442F8-ABD8-4453-A0DC-564BD0CB007F}"/>
                </a:ext>
              </a:extLst>
            </p:cNvPr>
            <p:cNvSpPr txBox="1"/>
            <p:nvPr/>
          </p:nvSpPr>
          <p:spPr>
            <a:xfrm>
              <a:off x="2537553" y="3402396"/>
              <a:ext cx="1662476" cy="394109"/>
            </a:xfrm>
            <a:prstGeom prst="rect">
              <a:avLst/>
            </a:prstGeom>
            <a:noFill/>
          </p:spPr>
          <p:txBody>
            <a:bodyPr wrap="square" lIns="18000" tIns="18000" rIns="18000" bIns="18000" rtlCol="0">
              <a:spAutoFit/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Market Research, Assessment &amp; Analysis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GPGothicM" panose="020B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31">
              <a:extLst>
                <a:ext uri="{FF2B5EF4-FFF2-40B4-BE49-F238E27FC236}">
                  <a16:creationId xmlns:a16="http://schemas.microsoft.com/office/drawing/2014/main" id="{4C8A8BA0-E148-4D6B-8192-BB78EBE998A4}"/>
                </a:ext>
              </a:extLst>
            </p:cNvPr>
            <p:cNvSpPr txBox="1"/>
            <p:nvPr/>
          </p:nvSpPr>
          <p:spPr>
            <a:xfrm>
              <a:off x="5055603" y="3373071"/>
              <a:ext cx="1433828" cy="429424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Business Matching</a:t>
              </a:r>
            </a:p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(B2B, B2P, B2F) </a:t>
              </a:r>
            </a:p>
          </p:txBody>
        </p:sp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53F2946E-66A9-478B-B2EB-E9FC1BEE2768}"/>
                </a:ext>
              </a:extLst>
            </p:cNvPr>
            <p:cNvSpPr/>
            <p:nvPr/>
          </p:nvSpPr>
          <p:spPr>
            <a:xfrm>
              <a:off x="7306007" y="3319028"/>
              <a:ext cx="1066160" cy="5528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36000" rIns="0" bIns="36000" rtlCol="0" anchor="ctr">
              <a:noAutofit/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rPr>
                <a:t>Human Resource Development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rPr>
                <a:t>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GPGothicM" panose="020B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0C7A5B37-540A-4E06-B338-D54E14DEF849}"/>
                </a:ext>
              </a:extLst>
            </p:cNvPr>
            <p:cNvSpPr/>
            <p:nvPr/>
          </p:nvSpPr>
          <p:spPr>
            <a:xfrm>
              <a:off x="8607661" y="3246710"/>
              <a:ext cx="1512362" cy="72743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36000" rIns="0" bIns="36000" rtlCol="0" anchor="ctr">
              <a:noAutofit/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rPr>
                <a:t>Knowledge Sharing &amp; Information Service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GPGothicM" panose="020B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4483DCB9-925B-4566-9699-BC7B35EF5B23}"/>
                </a:ext>
              </a:extLst>
            </p:cNvPr>
            <p:cNvSpPr/>
            <p:nvPr/>
          </p:nvSpPr>
          <p:spPr>
            <a:xfrm>
              <a:off x="6376427" y="3345489"/>
              <a:ext cx="956209" cy="490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36000" rIns="0" bIns="36000" rtlCol="0" anchor="ctr">
              <a:noAutofit/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rPr>
                <a:t>Feasibility Studies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GPGothicM" panose="020B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B45DE7-41D7-4D15-BE58-059E6ED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660" y="4136343"/>
              <a:ext cx="1700502" cy="35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Calibri" panose="020F0502020204030204"/>
                  <a:ea typeface="HGPGothicM" panose="020B0600000000000000" pitchFamily="50" charset="-128"/>
                </a:rPr>
                <a:t>MENA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PGothicM" panose="020B0600000000000000" pitchFamily="50" charset="-128"/>
                </a:rPr>
                <a:t> Stakeholders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E2F4F62-C040-4D4F-866B-74889F908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964" y="4125734"/>
              <a:ext cx="1946669" cy="35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PGothicM" panose="020B0600000000000000" pitchFamily="50" charset="-128"/>
                </a:rPr>
                <a:t>Japanese Stakeholders</a:t>
              </a:r>
            </a:p>
          </p:txBody>
        </p:sp>
        <p:sp>
          <p:nvSpPr>
            <p:cNvPr id="51" name="Rounded Rectangle 42">
              <a:extLst>
                <a:ext uri="{FF2B5EF4-FFF2-40B4-BE49-F238E27FC236}">
                  <a16:creationId xmlns:a16="http://schemas.microsoft.com/office/drawing/2014/main" id="{2C2759A0-07CD-4D63-93B4-BB0753914901}"/>
                </a:ext>
              </a:extLst>
            </p:cNvPr>
            <p:cNvSpPr/>
            <p:nvPr/>
          </p:nvSpPr>
          <p:spPr>
            <a:xfrm>
              <a:off x="2372553" y="2301318"/>
              <a:ext cx="1620000" cy="1026511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0904E"/>
              </a:solidFill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ｺﾞｼｯｸM" panose="020B0609000000000000" pitchFamily="49" charset="-128"/>
                  <a:cs typeface="+mn-cs"/>
                </a:rPr>
                <a:t>Japanese</a:t>
              </a:r>
            </a:p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HGｺﾞｼｯｸM" panose="020B0609000000000000" pitchFamily="49" charset="-128"/>
                  <a:cs typeface="+mn-cs"/>
                </a:rPr>
                <a:t>companies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693620-C007-4BB0-B360-92DA6F1421D8}"/>
                </a:ext>
              </a:extLst>
            </p:cNvPr>
            <p:cNvSpPr/>
            <p:nvPr/>
          </p:nvSpPr>
          <p:spPr>
            <a:xfrm>
              <a:off x="2473530" y="6428781"/>
              <a:ext cx="1548000" cy="756000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0904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Policymakers</a:t>
              </a: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4AFB79A-2BD8-44B5-AAE5-976610AE2C56}"/>
                </a:ext>
              </a:extLst>
            </p:cNvPr>
            <p:cNvSpPr/>
            <p:nvPr/>
          </p:nvSpPr>
          <p:spPr>
            <a:xfrm>
              <a:off x="8687283" y="6414844"/>
              <a:ext cx="1548000" cy="75179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Policymakers</a:t>
              </a: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TextBox 31">
              <a:extLst>
                <a:ext uri="{FF2B5EF4-FFF2-40B4-BE49-F238E27FC236}">
                  <a16:creationId xmlns:a16="http://schemas.microsoft.com/office/drawing/2014/main" id="{F6B383BA-DEE0-4BBA-BE09-ABFE8876C7C1}"/>
                </a:ext>
              </a:extLst>
            </p:cNvPr>
            <p:cNvSpPr txBox="1"/>
            <p:nvPr/>
          </p:nvSpPr>
          <p:spPr>
            <a:xfrm>
              <a:off x="4217266" y="3330945"/>
              <a:ext cx="917223" cy="429424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Advisory/</a:t>
              </a:r>
            </a:p>
            <a:p>
              <a:pPr marL="0" marR="0" lvl="0" indent="0" algn="ctr" defTabSz="107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Consultancy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GPGothicM" panose="020B0600000000000000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5" name="直線コネクタ 63">
              <a:extLst>
                <a:ext uri="{FF2B5EF4-FFF2-40B4-BE49-F238E27FC236}">
                  <a16:creationId xmlns:a16="http://schemas.microsoft.com/office/drawing/2014/main" id="{2914AD47-D0BF-4412-A332-933D6D08DF7D}"/>
                </a:ext>
              </a:extLst>
            </p:cNvPr>
            <p:cNvCxnSpPr/>
            <p:nvPr/>
          </p:nvCxnSpPr>
          <p:spPr>
            <a:xfrm>
              <a:off x="4217266" y="3319027"/>
              <a:ext cx="0" cy="612000"/>
            </a:xfrm>
            <a:prstGeom prst="line">
              <a:avLst/>
            </a:prstGeom>
            <a:noFill/>
            <a:ln w="952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56" name="テキスト ボックス 11">
            <a:extLst>
              <a:ext uri="{FF2B5EF4-FFF2-40B4-BE49-F238E27FC236}">
                <a16:creationId xmlns:a16="http://schemas.microsoft.com/office/drawing/2014/main" id="{B5312FD6-61F9-4030-A3EB-FF76D279E3E2}"/>
              </a:ext>
            </a:extLst>
          </p:cNvPr>
          <p:cNvSpPr txBox="1"/>
          <p:nvPr/>
        </p:nvSpPr>
        <p:spPr>
          <a:xfrm>
            <a:off x="70657" y="349875"/>
            <a:ext cx="12121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ja-JP" sz="2400" b="1" cap="small" dirty="0">
                <a:solidFill>
                  <a:srgbClr val="7030A0"/>
                </a:solidFill>
                <a:latin typeface="Roboto Light" panose="02000000000000000000"/>
                <a:ea typeface="Roboto Light" panose="02000000000000000000" pitchFamily="2" charset="0"/>
              </a:rPr>
              <a:t>How </a:t>
            </a:r>
            <a:r>
              <a:rPr lang="en-GB" altLang="ja-JP" sz="2400" b="1" cap="small" dirty="0">
                <a:solidFill>
                  <a:srgbClr val="C00000"/>
                </a:solidFill>
                <a:latin typeface="Roboto Light" panose="02000000000000000000"/>
                <a:ea typeface="Roboto Light" panose="02000000000000000000" pitchFamily="2" charset="0"/>
              </a:rPr>
              <a:t>to foster the Japan-North Africa NetZero Partnership?</a:t>
            </a:r>
          </a:p>
          <a:p>
            <a:pPr algn="ctr">
              <a:defRPr/>
            </a:pPr>
            <a:r>
              <a:rPr lang="en-US" b="1" cap="small" dirty="0">
                <a:solidFill>
                  <a:srgbClr val="00B050"/>
                </a:solidFill>
                <a:latin typeface="Roboto Light" panose="02000000000000000000"/>
                <a:ea typeface="Roboto Light" panose="02000000000000000000" pitchFamily="2" charset="0"/>
              </a:rPr>
              <a:t>IGES-IsDB-GRC Proposal: </a:t>
            </a:r>
            <a:r>
              <a:rPr lang="en-US" b="1" cap="small" dirty="0">
                <a:solidFill>
                  <a:srgbClr val="00B050"/>
                </a:solidFill>
                <a:latin typeface="Roboto Light" panose="02000000000000000000"/>
                <a:ea typeface="Roboto Light" panose="02000000000000000000" pitchFamily="2" charset="0"/>
                <a:cs typeface="+mj-cs"/>
              </a:rPr>
              <a:t>Green Business Matching Platform (continue)</a:t>
            </a:r>
            <a:endParaRPr lang="en-US" altLang="ja-JP" sz="2400" b="1" cap="small" dirty="0">
              <a:solidFill>
                <a:srgbClr val="C00000"/>
              </a:solidFill>
              <a:latin typeface="Roboto Light" panose="0200000000000000000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1F188-C3CC-4D19-B7B3-71E3E9D7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AC15-7273-416C-8353-4C3A49FF450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297F40-851D-4BE6-94C4-C11FB0DD4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50772"/>
              </p:ext>
            </p:extLst>
          </p:nvPr>
        </p:nvGraphicFramePr>
        <p:xfrm>
          <a:off x="119336" y="974938"/>
          <a:ext cx="11953328" cy="537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034364820"/>
                    </a:ext>
                  </a:extLst>
                </a:gridCol>
                <a:gridCol w="9361040">
                  <a:extLst>
                    <a:ext uri="{9D8B030D-6E8A-4147-A177-3AD203B41FA5}">
                      <a16:colId xmlns:a16="http://schemas.microsoft.com/office/drawing/2014/main" val="2936486121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331124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Objectives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To promote a win-win Japan-MENA Countries’ Partnership towards NetZero Economy?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99146"/>
                  </a:ext>
                </a:extLst>
              </a:tr>
              <a:tr h="190101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Examples of the expected activities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/>
                        <a:t>Knowledge sharing and information service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/>
                        <a:t>Advisory/Consultancy Activities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/>
                        <a:t>Network building and meetings facilitation (B2B, B2P, and B2F)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/>
                        <a:t>Project development, implementation, and follow-ups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/>
                        <a:t>Technical assistance and capacity building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/>
                        <a:t>Outreach and dissemination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895978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Governance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IGES and IsDB as a Secretariat, supported by Country Working Groups (CWG) 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9726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Initially targeted countries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-Japan</a:t>
                      </a:r>
                    </a:p>
                    <a:p>
                      <a:r>
                        <a:rPr lang="en-GB" sz="1800" dirty="0"/>
                        <a:t>-Saudi Arabia, Egypt, Tunisia, and the United Arab Emirates (UAE) 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84623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kumimoji="1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Initial focus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Energy Efficiency and Renewable Energy (including waste to energy) in industry, building, transport, and agriculture sectors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15357"/>
                  </a:ext>
                </a:extLst>
              </a:tr>
            </a:tbl>
          </a:graphicData>
        </a:graphic>
      </p:graphicFrame>
      <p:sp>
        <p:nvSpPr>
          <p:cNvPr id="6" name="テキスト ボックス 11">
            <a:extLst>
              <a:ext uri="{FF2B5EF4-FFF2-40B4-BE49-F238E27FC236}">
                <a16:creationId xmlns:a16="http://schemas.microsoft.com/office/drawing/2014/main" id="{36186492-FDD2-484C-A324-6339FCB4C45B}"/>
              </a:ext>
            </a:extLst>
          </p:cNvPr>
          <p:cNvSpPr txBox="1"/>
          <p:nvPr/>
        </p:nvSpPr>
        <p:spPr>
          <a:xfrm>
            <a:off x="70657" y="431574"/>
            <a:ext cx="1212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ja-JP" sz="2400" b="1" cap="small" dirty="0">
                <a:solidFill>
                  <a:srgbClr val="C00000"/>
                </a:solidFill>
                <a:latin typeface="Roboto Light" panose="02000000000000000000"/>
                <a:ea typeface="Roboto Light" panose="02000000000000000000" pitchFamily="2" charset="0"/>
              </a:rPr>
              <a:t>Summary outline of the proposed J-MENA GREEN</a:t>
            </a:r>
            <a:endParaRPr lang="en-US" altLang="ja-JP" sz="2400" b="1" cap="small" dirty="0">
              <a:solidFill>
                <a:srgbClr val="C00000"/>
              </a:solidFill>
              <a:latin typeface="Roboto Light" panose="0200000000000000000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1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EE49C-081C-4B9B-A98A-9D4452A9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AC15-7273-416C-8353-4C3A49FF450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C3FC847-84E4-494A-B562-E5980C3E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226" y="-5285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0484A455-4C34-4D18-B1BF-C7BE8D14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226" y="-48286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</a:pPr>
            <a:endParaRPr kumimoji="0" lang="en-GB" altLang="en-US" sz="11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DengXian Light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</a:pPr>
            <a:r>
              <a:rPr kumimoji="0" lang="en-GB" altLang="en-US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Note: Phases 6~8 are conditional to the feasibility of the proposal and availability of resources. 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  <a:tab pos="2333625" algn="l"/>
                <a:tab pos="3714750" algn="l"/>
                <a:tab pos="501967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8BBEC4-8CDF-4ACF-A1FF-0B9EBD76BC4F}"/>
              </a:ext>
            </a:extLst>
          </p:cNvPr>
          <p:cNvGrpSpPr/>
          <p:nvPr/>
        </p:nvGrpSpPr>
        <p:grpSpPr>
          <a:xfrm>
            <a:off x="119336" y="1700808"/>
            <a:ext cx="12072664" cy="4103032"/>
            <a:chOff x="1105694" y="4572000"/>
            <a:chExt cx="8439522" cy="19427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23EE5DE-D996-46A4-BE93-4585988BE822}"/>
                </a:ext>
              </a:extLst>
            </p:cNvPr>
            <p:cNvGrpSpPr/>
            <p:nvPr/>
          </p:nvGrpSpPr>
          <p:grpSpPr>
            <a:xfrm>
              <a:off x="2388637" y="4572000"/>
              <a:ext cx="6857398" cy="1942792"/>
              <a:chOff x="1356219" y="4425943"/>
              <a:chExt cx="6300070" cy="2119095"/>
            </a:xfrm>
            <a:solidFill>
              <a:srgbClr val="37A76F">
                <a:lumMod val="20000"/>
                <a:lumOff val="80000"/>
              </a:srgbClr>
            </a:solidFill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CC535DF-3BE4-4B21-911B-A91B24DE4BB1}"/>
                  </a:ext>
                </a:extLst>
              </p:cNvPr>
              <p:cNvSpPr/>
              <p:nvPr/>
            </p:nvSpPr>
            <p:spPr>
              <a:xfrm>
                <a:off x="1356219" y="4425943"/>
                <a:ext cx="1241384" cy="840686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1) Access to Platform Website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66238CB-00D4-40F1-A8F1-897B1A1061B3}"/>
                  </a:ext>
                </a:extLst>
              </p:cNvPr>
              <p:cNvSpPr/>
              <p:nvPr/>
            </p:nvSpPr>
            <p:spPr>
              <a:xfrm>
                <a:off x="2944766" y="4429400"/>
                <a:ext cx="1391191" cy="840687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2) If necessary, fill inquiry format and submit it to Secretariat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486F39-F1C5-48EE-B43F-A1AD94D770C7}"/>
                  </a:ext>
                </a:extLst>
              </p:cNvPr>
              <p:cNvSpPr/>
              <p:nvPr/>
            </p:nvSpPr>
            <p:spPr>
              <a:xfrm>
                <a:off x="4814827" y="4437914"/>
                <a:ext cx="1194232" cy="840687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3) Receive a reply based on available data/Info.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2D5EFB9-4AD7-4065-8AC5-1A890232F5D3}"/>
                  </a:ext>
                </a:extLst>
              </p:cNvPr>
              <p:cNvSpPr/>
              <p:nvPr/>
            </p:nvSpPr>
            <p:spPr>
              <a:xfrm>
                <a:off x="6462057" y="4493429"/>
                <a:ext cx="1194232" cy="885863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5) Attend CWG meeting for proposal discussion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7667A909-4A5E-4EE6-BDB4-9006585B0A68}"/>
                  </a:ext>
                </a:extLst>
              </p:cNvPr>
              <p:cNvSpPr/>
              <p:nvPr/>
            </p:nvSpPr>
            <p:spPr>
              <a:xfrm>
                <a:off x="4836105" y="5656763"/>
                <a:ext cx="1194232" cy="885863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6) Engage the Secretariat in market assessment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1847998-7160-469A-94D4-9D8C9C800DC0}"/>
                  </a:ext>
                </a:extLst>
              </p:cNvPr>
              <p:cNvSpPr/>
              <p:nvPr/>
            </p:nvSpPr>
            <p:spPr>
              <a:xfrm>
                <a:off x="2944766" y="5656763"/>
                <a:ext cx="1391191" cy="877078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7) Engage the Secretariat in project development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BBA6D415-1486-4A01-855A-B41DBAE32A5B}"/>
                  </a:ext>
                </a:extLst>
              </p:cNvPr>
              <p:cNvSpPr/>
              <p:nvPr/>
            </p:nvSpPr>
            <p:spPr>
              <a:xfrm>
                <a:off x="1356219" y="5660590"/>
                <a:ext cx="1264959" cy="884448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8) Engage the Secretariat in project implementation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DA18A44-2DDF-40A7-A363-4C2863CBCB2F}"/>
                  </a:ext>
                </a:extLst>
              </p:cNvPr>
              <p:cNvCxnSpPr>
                <a:stCxn id="33" idx="3"/>
                <a:endCxn id="34" idx="1"/>
              </p:cNvCxnSpPr>
              <p:nvPr/>
            </p:nvCxnSpPr>
            <p:spPr>
              <a:xfrm>
                <a:off x="2597603" y="4846286"/>
                <a:ext cx="347163" cy="3458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AF455B7-DF4F-48D6-8313-592A4933D5E4}"/>
                  </a:ext>
                </a:extLst>
              </p:cNvPr>
              <p:cNvCxnSpPr>
                <a:cxnSpLocks/>
                <a:endCxn id="35" idx="1"/>
              </p:cNvCxnSpPr>
              <p:nvPr/>
            </p:nvCxnSpPr>
            <p:spPr>
              <a:xfrm>
                <a:off x="4401810" y="4858257"/>
                <a:ext cx="413017" cy="1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" name="Connector: Elbow 41">
                <a:extLst>
                  <a:ext uri="{FF2B5EF4-FFF2-40B4-BE49-F238E27FC236}">
                    <a16:creationId xmlns:a16="http://schemas.microsoft.com/office/drawing/2014/main" id="{890D56E6-7373-4B65-812B-A4190C5D0128}"/>
                  </a:ext>
                </a:extLst>
              </p:cNvPr>
              <p:cNvCxnSpPr>
                <a:stCxn id="36" idx="2"/>
                <a:endCxn id="37" idx="3"/>
              </p:cNvCxnSpPr>
              <p:nvPr/>
            </p:nvCxnSpPr>
            <p:spPr>
              <a:xfrm rot="5400000">
                <a:off x="6184554" y="5225075"/>
                <a:ext cx="720403" cy="1028836"/>
              </a:xfrm>
              <a:prstGeom prst="bentConnector2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6179B8E-024B-44D1-808F-DF845A2F77BC}"/>
                  </a:ext>
                </a:extLst>
              </p:cNvPr>
              <p:cNvCxnSpPr>
                <a:stCxn id="37" idx="1"/>
                <a:endCxn id="38" idx="3"/>
              </p:cNvCxnSpPr>
              <p:nvPr/>
            </p:nvCxnSpPr>
            <p:spPr>
              <a:xfrm flipH="1" flipV="1">
                <a:off x="4335957" y="6095302"/>
                <a:ext cx="500148" cy="4393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19489B9-AE30-4E4A-BE3D-E75FE88DF78E}"/>
                  </a:ext>
                </a:extLst>
              </p:cNvPr>
              <p:cNvCxnSpPr>
                <a:stCxn id="38" idx="1"/>
                <a:endCxn id="39" idx="3"/>
              </p:cNvCxnSpPr>
              <p:nvPr/>
            </p:nvCxnSpPr>
            <p:spPr>
              <a:xfrm flipH="1">
                <a:off x="2621178" y="6095302"/>
                <a:ext cx="323588" cy="7512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A64422D-7DE2-425B-AFA4-6B189FF1E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9689" y="4858257"/>
                <a:ext cx="413017" cy="1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44C1A3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F5426A1-DEE2-4515-8880-A1B83D5F89C1}"/>
                </a:ext>
              </a:extLst>
            </p:cNvPr>
            <p:cNvCxnSpPr>
              <a:cxnSpLocks/>
            </p:cNvCxnSpPr>
            <p:nvPr/>
          </p:nvCxnSpPr>
          <p:spPr>
            <a:xfrm>
              <a:off x="1296955" y="5551715"/>
              <a:ext cx="8248261" cy="0"/>
            </a:xfrm>
            <a:prstGeom prst="line">
              <a:avLst/>
            </a:prstGeom>
            <a:noFill/>
            <a:ln w="34925" cap="flat" cmpd="sng" algn="ctr">
              <a:solidFill>
                <a:srgbClr val="C00000"/>
              </a:solidFill>
              <a:prstDash val="dash"/>
              <a:miter lim="800000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BE0035-6B24-4095-81FB-91BE9FBB4E46}"/>
                </a:ext>
              </a:extLst>
            </p:cNvPr>
            <p:cNvSpPr/>
            <p:nvPr/>
          </p:nvSpPr>
          <p:spPr>
            <a:xfrm>
              <a:off x="1105694" y="4572000"/>
              <a:ext cx="914400" cy="914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Free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33612-961B-4276-BB7E-349D0D44A8E2}"/>
                </a:ext>
              </a:extLst>
            </p:cNvPr>
            <p:cNvSpPr/>
            <p:nvPr/>
          </p:nvSpPr>
          <p:spPr>
            <a:xfrm>
              <a:off x="1122023" y="5571828"/>
              <a:ext cx="914400" cy="914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Paid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47B8E3A-2C17-45F7-BB50-D81C952D8FB1}"/>
              </a:ext>
            </a:extLst>
          </p:cNvPr>
          <p:cNvSpPr/>
          <p:nvPr/>
        </p:nvSpPr>
        <p:spPr>
          <a:xfrm>
            <a:off x="2207568" y="649836"/>
            <a:ext cx="8384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Expected operation flow of </a:t>
            </a:r>
            <a:r>
              <a:rPr kumimoji="1" lang="en-GB" sz="2000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J-MENA GREEN </a:t>
            </a:r>
            <a:r>
              <a:rPr kumimoji="1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for businesses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1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 bwMode="auto">
          <a:xfrm>
            <a:off x="263352" y="1886079"/>
            <a:ext cx="11665296" cy="40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638430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38430"/>
                </a:solidFill>
                <a:latin typeface="Arial" charset="0"/>
              </a:defRPr>
            </a:lvl9pPr>
          </a:lstStyle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80340" algn="l"/>
              </a:tabLst>
              <a:defRPr/>
            </a:pPr>
            <a:r>
              <a:rPr lang="en-US" sz="2400" b="0" u="sng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 for launching the “Platform” (</a:t>
            </a:r>
            <a:r>
              <a:rPr lang="ja-JP" altLang="en-US" sz="2400" b="0" u="sng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～</a:t>
            </a:r>
            <a:r>
              <a:rPr lang="en-US" altLang="ja-JP" sz="2400" b="0" u="sng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US" sz="2400" b="0" u="sng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/2023)</a:t>
            </a:r>
            <a:endParaRPr lang="en-GB" sz="2400" b="0" u="sng" kern="0" dirty="0">
              <a:solidFill>
                <a:prstClr val="black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</a:tabLst>
              <a:defRPr/>
            </a:pPr>
            <a:endParaRPr lang="en-US" sz="2400" b="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</a:tabLst>
              <a:defRPr/>
            </a:pPr>
            <a:r>
              <a:rPr lang="en-US" sz="2400" b="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 Country Working Groups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</a:tabLst>
              <a:defRPr/>
            </a:pPr>
            <a:r>
              <a:rPr lang="en-US" sz="2400" b="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Finalize the online content of the website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</a:tabLst>
              <a:defRPr/>
            </a:pPr>
            <a:endParaRPr lang="en-GB" sz="2400" kern="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80340" algn="l"/>
              </a:tabLst>
              <a:defRPr/>
            </a:pPr>
            <a:r>
              <a:rPr lang="en-US" sz="2400" b="0" u="sng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dissemination events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</a:tabLst>
              <a:defRPr/>
            </a:pPr>
            <a:r>
              <a:rPr lang="en-US" sz="2400" b="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 event @ MENA Climate Week (Saudi, Oct. 2022) </a:t>
            </a:r>
            <a:endParaRPr lang="en-GB" sz="2400" b="0" kern="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</a:tabLst>
              <a:defRPr/>
            </a:pPr>
            <a:r>
              <a:rPr lang="en-US" sz="2400" b="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Launch the Website of the Platform @ COP28 (Dec. 2023).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</a:tabLst>
              <a:defRPr/>
            </a:pPr>
            <a:endParaRPr lang="en-GB" sz="2400" b="0" kern="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80340" algn="l"/>
              </a:tabLst>
              <a:defRPr/>
            </a:pPr>
            <a:r>
              <a:rPr lang="en-US" sz="2400" b="0" u="sng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 of the Platform (12/2023 ~06/2025)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lang="en-GB" sz="2400" b="0" kern="0" dirty="0">
                <a:solidFill>
                  <a:prstClr val="black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Engage with stakeholders (online and on the ground)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lang="en-GB" sz="2400" b="0" kern="0" dirty="0">
                <a:solidFill>
                  <a:prstClr val="black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Develop a business matching case(s), if possible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76" y="476673"/>
            <a:ext cx="7308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cap="small" dirty="0">
                <a:solidFill>
                  <a:srgbClr val="C00000"/>
                </a:solidFill>
                <a:latin typeface="Roboto Light" panose="02000000000000000000"/>
                <a:ea typeface="Roboto Light" panose="02000000000000000000" pitchFamily="2" charset="0"/>
              </a:rPr>
              <a:t>Way Forward &amp; Next Steps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8E51E3-F06E-42C5-917D-6D8A1F9894E7}"/>
              </a:ext>
            </a:extLst>
          </p:cNvPr>
          <p:cNvPicPr/>
          <p:nvPr/>
        </p:nvPicPr>
        <p:blipFill rotWithShape="1">
          <a:blip r:embed="rId2"/>
          <a:srcRect l="2583" r="4212" b="6260"/>
          <a:stretch/>
        </p:blipFill>
        <p:spPr>
          <a:xfrm>
            <a:off x="9392969" y="1398835"/>
            <a:ext cx="2672080" cy="19544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C5EEDC-09F0-4C56-9C73-F4BDE0FB3711}"/>
              </a:ext>
            </a:extLst>
          </p:cNvPr>
          <p:cNvSpPr/>
          <p:nvPr/>
        </p:nvSpPr>
        <p:spPr>
          <a:xfrm>
            <a:off x="9963189" y="3374808"/>
            <a:ext cx="1752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TICAD8, Tunisia (2022) </a:t>
            </a:r>
            <a:endParaRPr lang="en-GB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F1B7A-C839-4A22-9E5B-E09D0106C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845" y="3826297"/>
            <a:ext cx="2672080" cy="20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C3B24F-7423-4BF2-9C8D-2B76D3417591}"/>
              </a:ext>
            </a:extLst>
          </p:cNvPr>
          <p:cNvSpPr/>
          <p:nvPr/>
        </p:nvSpPr>
        <p:spPr>
          <a:xfrm>
            <a:off x="10054560" y="5921321"/>
            <a:ext cx="1569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1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COP27, Egypt (2022) </a:t>
            </a:r>
            <a:endParaRPr lang="en-GB" sz="1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57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5151-8817-49A2-A87C-57B6968F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AC15-7273-416C-8353-4C3A49FF450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027EE-6E7B-40E1-9141-A3C06EF24BA0}"/>
              </a:ext>
            </a:extLst>
          </p:cNvPr>
          <p:cNvSpPr/>
          <p:nvPr/>
        </p:nvSpPr>
        <p:spPr>
          <a:xfrm>
            <a:off x="0" y="47667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cap="small" dirty="0">
                <a:solidFill>
                  <a:srgbClr val="C00000"/>
                </a:solidFill>
                <a:latin typeface="Roboto Light" panose="02000000000000000000"/>
                <a:ea typeface="Roboto Light" panose="02000000000000000000" pitchFamily="2" charset="0"/>
              </a:rPr>
              <a:t>Today’s Discussion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F011B7-CBFE-4A4A-9D3B-4FFBDB23F081}"/>
              </a:ext>
            </a:extLst>
          </p:cNvPr>
          <p:cNvSpPr/>
          <p:nvPr/>
        </p:nvSpPr>
        <p:spPr>
          <a:xfrm>
            <a:off x="191344" y="2644170"/>
            <a:ext cx="11881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b="1" kern="0" dirty="0">
                <a:solidFill>
                  <a:srgbClr val="000000"/>
                </a:solidFill>
                <a:latin typeface="Roboto Light" panose="02000000000000000000"/>
              </a:rPr>
              <a:t>Reaffirm the necessary and feasible to establish a Japan-MENA green business matching platform </a:t>
            </a:r>
            <a:r>
              <a:rPr lang="en-GB" sz="2800" b="1" u="sng" kern="0" dirty="0">
                <a:solidFill>
                  <a:srgbClr val="000000"/>
                </a:solidFill>
                <a:latin typeface="Roboto Light" panose="02000000000000000000"/>
              </a:rPr>
              <a:t>as one of the tools</a:t>
            </a:r>
            <a:r>
              <a:rPr lang="en-GB" sz="2800" b="1" kern="0" dirty="0">
                <a:solidFill>
                  <a:srgbClr val="000000"/>
                </a:solidFill>
                <a:latin typeface="Roboto Light" panose="02000000000000000000"/>
              </a:rPr>
              <a:t> to foster a Win-Win NetZero partnership.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b="1" kern="0" dirty="0">
              <a:solidFill>
                <a:srgbClr val="000000"/>
              </a:solidFill>
              <a:latin typeface="Roboto Light" panose="0200000000000000000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b="1" kern="0" dirty="0">
                <a:solidFill>
                  <a:srgbClr val="000000"/>
                </a:solidFill>
                <a:latin typeface="Roboto Light" panose="02000000000000000000"/>
              </a:rPr>
              <a:t>Gather inquiries or suggestions about or interests in engagement in the platform</a:t>
            </a:r>
          </a:p>
        </p:txBody>
      </p:sp>
    </p:spTree>
    <p:extLst>
      <p:ext uri="{BB962C8B-B14F-4D97-AF65-F5344CB8AC3E}">
        <p14:creationId xmlns:p14="http://schemas.microsoft.com/office/powerpoint/2010/main" val="3717697340"/>
      </p:ext>
    </p:extLst>
  </p:cSld>
  <p:clrMapOvr>
    <a:masterClrMapping/>
  </p:clrMapOvr>
</p:sld>
</file>

<file path=ppt/theme/theme1.xml><?xml version="1.0" encoding="utf-8"?>
<a:theme xmlns:a="http://schemas.openxmlformats.org/drawingml/2006/main" name="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IGES</Template>
  <TotalTime>57473</TotalTime>
  <Words>902</Words>
  <Application>Microsoft Office PowerPoint</Application>
  <PresentationFormat>Widescreen</PresentationFormat>
  <Paragraphs>198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DengXian</vt:lpstr>
      <vt:lpstr>DengXian Light</vt:lpstr>
      <vt:lpstr>HGｺﾞｼｯｸM</vt:lpstr>
      <vt:lpstr>HGPｺﾞｼｯｸE</vt:lpstr>
      <vt:lpstr>HGPGothicM</vt:lpstr>
      <vt:lpstr>HGPGothicM</vt:lpstr>
      <vt:lpstr>ＭＳ ゴシック</vt:lpstr>
      <vt:lpstr>MS Mincho</vt:lpstr>
      <vt:lpstr>ＭＳ Ｐゴシック</vt:lpstr>
      <vt:lpstr>Arial</vt:lpstr>
      <vt:lpstr>Calibri</vt:lpstr>
      <vt:lpstr>Century Gothic</vt:lpstr>
      <vt:lpstr>Comic Sans MS</vt:lpstr>
      <vt:lpstr>Courier New</vt:lpstr>
      <vt:lpstr>Oswald</vt:lpstr>
      <vt:lpstr>Roboto</vt:lpstr>
      <vt:lpstr>Roboto Light</vt:lpstr>
      <vt:lpstr>Segoe UI</vt:lpstr>
      <vt:lpstr>Times New Roman</vt:lpstr>
      <vt:lpstr>Trebuchet MS</vt:lpstr>
      <vt:lpstr>Wingdings</vt:lpstr>
      <vt:lpstr>IGES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energy policy in Japan</dc:title>
  <dc:creator>Masahiro Suzuki</dc:creator>
  <cp:lastModifiedBy>abdessalem</cp:lastModifiedBy>
  <cp:revision>2109</cp:revision>
  <cp:lastPrinted>2022-05-19T03:13:52Z</cp:lastPrinted>
  <dcterms:created xsi:type="dcterms:W3CDTF">2011-11-21T04:31:14Z</dcterms:created>
  <dcterms:modified xsi:type="dcterms:W3CDTF">2024-04-19T07:48:07Z</dcterms:modified>
</cp:coreProperties>
</file>